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Nuni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C0C7F3-F14B-4673-B0E6-EBBD2F7E8AB2}">
  <a:tblStyle styleId="{AFC0C7F3-F14B-4673-B0E6-EBBD2F7E8A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font" Target="fonts/Nunito-regular.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Nunito-boldItalic.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11" Type="http://schemas.openxmlformats.org/officeDocument/2006/relationships/slide" Target="slides/slide5.xml"/><Relationship Id="rId53" Type="http://schemas.openxmlformats.org/officeDocument/2006/relationships/customXml" Target="../customXml/item3.xml"/><Relationship Id="rId5" Type="http://schemas.openxmlformats.org/officeDocument/2006/relationships/slideMaster" Target="slideMasters/slideMaster1.xml"/><Relationship Id="rId44" Type="http://schemas.openxmlformats.org/officeDocument/2006/relationships/slide" Target="slides/slide38.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52" Type="http://schemas.openxmlformats.org/officeDocument/2006/relationships/customXml" Target="../customXml/item2.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bold.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slide" Target="slides/slide35.xml"/><Relationship Id="rId20" Type="http://schemas.openxmlformats.org/officeDocument/2006/relationships/slide" Target="slides/slide14.xml"/><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font" Target="fonts/Nunito-italic.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765f0cf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765f0cf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49ebfe6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49ebfe6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 première idée pour économiser de l’espace lors du stockage est d’essayer d’exploiter les zones d’image où les pixels voisins sont identiques. Il existe d’autres principes comme le codage entropique (qui vise à représenter les valeurs d’origine par un code à longueur variable, d’autant plus court que la valeur est fréquente, et long quand la valeur est rare) ou aussi le codage par dictionnaire (qui remplace des combinaisons de valeurs d’origine par une marque courte, qui sera mémorisée dans un dictionnaire, servant au remplacement inverse pour reconstituer la matrice de pixels).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ce faire, le principe ne consiste généralement pas directement à uniformiser des pixels voisins, mais plutôt à appliquer d’abord une transformée fréquentielle sur l’image (cf. chapitres suivants), puis opérer les transformations avec pertes dans cet espace (par exemple, ne pas enregistrer les hautes fréquences qui sont de petits détails presque imperceptibles).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897d228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897d228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9ebfe6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49ebfe67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 between linear and non linear filtering = https://dsp.stackexchange.com/questions/14241/what-is-the-difference-between-linear-and-non-linear-filters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49ebfe6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49ebfe6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76e02b5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76e02b5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49ebfe67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49ebfe67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76e02b5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76e02b5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https://openclassrooms.com/fr/courses/5060661-initiez-vous-aux-traitements-de-base-des-images-numeriques/5217251-analysez-le-filtrage-spatial-et-la-convolution-par-masque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c183c0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c183c0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76e02b5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76e02b5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6f3a005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6f3a005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76e02b59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76e02b5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865f8cb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865f8cb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865f8cb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865f8cb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865f8cb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865f8cb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865f8cbc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865f8cbc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865f8cb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865f8cb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76e02b59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76e02b59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Les filtres passe-haut coupent toutes les fréquences d'amplitude inférieure au rayon. Plus le rayon du filtre est grand, plus il y a de fréquences supprimées. Lorsque le rayon augmente, on supprime de plus en plus d'informations de l'image.</a:t>
            </a:r>
            <a:endParaRPr/>
          </a:p>
          <a:p>
            <a:pPr indent="0" lvl="0" marL="0" rtl="0" algn="l">
              <a:lnSpc>
                <a:spcPct val="115000"/>
              </a:lnSpc>
              <a:spcBef>
                <a:spcPts val="1200"/>
              </a:spcBef>
              <a:spcAft>
                <a:spcPts val="0"/>
              </a:spcAft>
              <a:buClr>
                <a:schemeClr val="dk1"/>
              </a:buClr>
              <a:buSzPts val="1100"/>
              <a:buFont typeface="Arial"/>
              <a:buNone/>
            </a:pPr>
            <a:r>
              <a:rPr lang="en"/>
              <a:t>Les filtres passe-bas coupent toutes les fréquences d'amplitude supérieure au rayon. Ainsi un filtre passe-bas a pour effet de supprimer les détails et de lisser (flouter) l'image. Plus le rayon du filtre est grand, moins il y a de fréquences supprimées et moins le filtrage est important. Lorsque le rayon augmente, on supprime de moins en moins d'informations de l'image, et l'image est de plus en plus nette.</a:t>
            </a:r>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897d228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897d228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76e02b59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76e02b5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85b58ea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d85b58ea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97d228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897d228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85b58ea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85b58ea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85b58ea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85b58ea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843ec41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843ec41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each pixel in A that has a value of 1, </a:t>
            </a:r>
            <a:r>
              <a:rPr b="1" lang="en">
                <a:solidFill>
                  <a:schemeClr val="dk1"/>
                </a:solidFill>
              </a:rPr>
              <a:t>superimpose</a:t>
            </a:r>
            <a:r>
              <a:rPr lang="en">
                <a:solidFill>
                  <a:schemeClr val="dk1"/>
                </a:solidFill>
              </a:rPr>
              <a:t> B, with the center of B aligned with the corresponding pixel in 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Each pixel of every superimposed B is included in the dilation of A by B.</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85b58ea7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85b58ea7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For each pixel in A that has a value of 1, </a:t>
            </a:r>
            <a:r>
              <a:rPr b="1" lang="en">
                <a:solidFill>
                  <a:schemeClr val="dk1"/>
                </a:solidFill>
              </a:rPr>
              <a:t>superimpose</a:t>
            </a:r>
            <a:r>
              <a:rPr lang="en">
                <a:solidFill>
                  <a:schemeClr val="dk1"/>
                </a:solidFill>
              </a:rPr>
              <a:t> B, with the center of B aligned with the corresponding pixel in 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Each pixel of every superimposed B is included in the dilation of A by B.</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85b58ea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d85b58ea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843ec41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843ec41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843ec41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843ec41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d897d2281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d897d2281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d897d228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d897d228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897d228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897d228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897d228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897d228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d897d228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d897d228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03b268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03b268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49ebfe6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49ebfe6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9ebfe6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49ebfe6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49ebfe6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49ebfe6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765f0cf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765f0cf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quillaur/data_learning/tree/main/data_science/computer_vision/coke_detection" TargetMode="External"/><Relationship Id="rId4" Type="http://schemas.openxmlformats.org/officeDocument/2006/relationships/image" Target="../media/image3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Computer Vision</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Numerical Image Understanding</a:t>
            </a:r>
            <a:endParaRPr b="1">
              <a:solidFill>
                <a:srgbClr val="FF9900"/>
              </a:solidFill>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Histogram Equalization</a:t>
            </a:r>
            <a:endParaRPr b="1"/>
          </a:p>
        </p:txBody>
      </p:sp>
      <p:sp>
        <p:nvSpPr>
          <p:cNvPr id="218" name="Google Shape;218;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2"/>
          <p:cNvSpPr txBox="1"/>
          <p:nvPr/>
        </p:nvSpPr>
        <p:spPr>
          <a:xfrm rot="-5400000">
            <a:off x="3447050" y="2580809"/>
            <a:ext cx="296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Cumulative Pixel Frequency</a:t>
            </a:r>
            <a:endParaRPr/>
          </a:p>
        </p:txBody>
      </p:sp>
      <p:pic>
        <p:nvPicPr>
          <p:cNvPr id="220" name="Google Shape;220;p22"/>
          <p:cNvPicPr preferRelativeResize="0"/>
          <p:nvPr/>
        </p:nvPicPr>
        <p:blipFill rotWithShape="1">
          <a:blip r:embed="rId3">
            <a:alphaModFix/>
          </a:blip>
          <a:srcRect b="69" l="0" r="0" t="59"/>
          <a:stretch/>
        </p:blipFill>
        <p:spPr>
          <a:xfrm>
            <a:off x="420624" y="1664208"/>
            <a:ext cx="4023361" cy="2258568"/>
          </a:xfrm>
          <a:prstGeom prst="rect">
            <a:avLst/>
          </a:prstGeom>
          <a:noFill/>
          <a:ln>
            <a:noFill/>
          </a:ln>
        </p:spPr>
      </p:pic>
      <p:pic>
        <p:nvPicPr>
          <p:cNvPr id="221" name="Google Shape;221;p22"/>
          <p:cNvPicPr preferRelativeResize="0"/>
          <p:nvPr/>
        </p:nvPicPr>
        <p:blipFill rotWithShape="1">
          <a:blip r:embed="rId4">
            <a:alphaModFix/>
          </a:blip>
          <a:srcRect b="0" l="0" r="0" t="0"/>
          <a:stretch/>
        </p:blipFill>
        <p:spPr>
          <a:xfrm>
            <a:off x="4987750" y="1299581"/>
            <a:ext cx="3950208" cy="2962656"/>
          </a:xfrm>
          <a:prstGeom prst="rect">
            <a:avLst/>
          </a:prstGeom>
          <a:noFill/>
          <a:ln>
            <a:noFill/>
          </a:ln>
        </p:spPr>
      </p:pic>
      <p:sp>
        <p:nvSpPr>
          <p:cNvPr id="222" name="Google Shape;222;p22"/>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223" name="Google Shape;223;p22"/>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Contrast adjusted</a:t>
            </a:r>
            <a:endParaRPr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Classical transformations</a:t>
            </a:r>
            <a:endParaRPr b="1"/>
          </a:p>
        </p:txBody>
      </p:sp>
      <p:sp>
        <p:nvSpPr>
          <p:cNvPr id="229" name="Google Shape;229;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3"/>
          <p:cNvSpPr txBox="1"/>
          <p:nvPr/>
        </p:nvSpPr>
        <p:spPr>
          <a:xfrm>
            <a:off x="465700" y="1760475"/>
            <a:ext cx="79251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Brightness: intensity </a:t>
            </a:r>
            <a:r>
              <a:rPr lang="en"/>
              <a:t>measure (dark vs. fade / bright)</a:t>
            </a:r>
            <a:endParaRPr/>
          </a:p>
          <a:p>
            <a:pPr indent="-317500" lvl="0" marL="457200" rtl="0" algn="l">
              <a:lnSpc>
                <a:spcPct val="150000"/>
              </a:lnSpc>
              <a:spcBef>
                <a:spcPts val="0"/>
              </a:spcBef>
              <a:spcAft>
                <a:spcPts val="0"/>
              </a:spcAft>
              <a:buSzPts val="1400"/>
              <a:buChar char="●"/>
            </a:pPr>
            <a:r>
              <a:rPr lang="en"/>
              <a:t>Contrast : difference in brightness between dark and bright pixels</a:t>
            </a:r>
            <a:endParaRPr/>
          </a:p>
          <a:p>
            <a:pPr indent="-317500" lvl="1" marL="914400" rtl="0" algn="l">
              <a:lnSpc>
                <a:spcPct val="150000"/>
              </a:lnSpc>
              <a:spcBef>
                <a:spcPts val="0"/>
              </a:spcBef>
              <a:spcAft>
                <a:spcPts val="0"/>
              </a:spcAft>
              <a:buSzPts val="1400"/>
              <a:buChar char="○"/>
            </a:pPr>
            <a:r>
              <a:rPr lang="en"/>
              <a:t>Histogram equalization </a:t>
            </a:r>
            <a:endParaRPr/>
          </a:p>
          <a:p>
            <a:pPr indent="0" lvl="0" marL="45720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Geometrical: translation / zoom / rotation</a:t>
            </a:r>
            <a:endParaRPr/>
          </a:p>
          <a:p>
            <a:pPr indent="-317500" lvl="0" marL="457200" rtl="0" algn="l">
              <a:lnSpc>
                <a:spcPct val="150000"/>
              </a:lnSpc>
              <a:spcBef>
                <a:spcPts val="0"/>
              </a:spcBef>
              <a:spcAft>
                <a:spcPts val="0"/>
              </a:spcAft>
              <a:buSzPts val="1400"/>
              <a:buChar char="●"/>
            </a:pPr>
            <a:r>
              <a:rPr lang="en"/>
              <a:t>Image compression</a:t>
            </a:r>
            <a:endParaRPr/>
          </a:p>
          <a:p>
            <a:pPr indent="0" lvl="0" marL="45720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Filtering : Noise removal / adding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38761D"/>
                </a:solidFill>
              </a:rPr>
              <a:t>Image Filtering</a:t>
            </a:r>
            <a:endParaRPr b="1">
              <a:solidFill>
                <a:srgbClr val="38761D"/>
              </a:solidFill>
            </a:endParaRPr>
          </a:p>
        </p:txBody>
      </p:sp>
      <p:sp>
        <p:nvSpPr>
          <p:cNvPr id="236" name="Google Shape;236;p2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Convolution &amp; Spatial Frequency</a:t>
            </a:r>
            <a:endParaRPr b="1">
              <a:solidFill>
                <a:srgbClr val="FF9900"/>
              </a:solidFill>
            </a:endParaRPr>
          </a:p>
        </p:txBody>
      </p:sp>
      <p:sp>
        <p:nvSpPr>
          <p:cNvPr id="237" name="Google Shape;237;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p:nvPr/>
        </p:nvSpPr>
        <p:spPr>
          <a:xfrm>
            <a:off x="4976425" y="2586200"/>
            <a:ext cx="356700" cy="494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txBox="1"/>
          <p:nvPr>
            <p:ph type="title"/>
          </p:nvPr>
        </p:nvSpPr>
        <p:spPr>
          <a:xfrm>
            <a:off x="819150" y="236000"/>
            <a:ext cx="8091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Convolution (or linear) Filtering</a:t>
            </a:r>
            <a:endParaRPr b="1">
              <a:solidFill>
                <a:srgbClr val="38761D"/>
              </a:solidFill>
            </a:endParaRPr>
          </a:p>
        </p:txBody>
      </p:sp>
      <p:sp>
        <p:nvSpPr>
          <p:cNvPr id="244" name="Google Shape;244;p25"/>
          <p:cNvSpPr txBox="1"/>
          <p:nvPr>
            <p:ph idx="12" type="sldNum"/>
          </p:nvPr>
        </p:nvSpPr>
        <p:spPr>
          <a:xfrm>
            <a:off x="8411584" y="453671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5"/>
          <p:cNvSpPr txBox="1"/>
          <p:nvPr/>
        </p:nvSpPr>
        <p:spPr>
          <a:xfrm>
            <a:off x="2852475" y="2444225"/>
            <a:ext cx="3409800" cy="954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5000"/>
              <a:t>Y = H * X</a:t>
            </a:r>
            <a:endParaRPr b="1" sz="5000"/>
          </a:p>
        </p:txBody>
      </p:sp>
      <p:sp>
        <p:nvSpPr>
          <p:cNvPr id="246" name="Google Shape;246;p25"/>
          <p:cNvSpPr/>
          <p:nvPr/>
        </p:nvSpPr>
        <p:spPr>
          <a:xfrm>
            <a:off x="3103850" y="2534650"/>
            <a:ext cx="721800" cy="741300"/>
          </a:xfrm>
          <a:prstGeom prst="ellipse">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txBox="1"/>
          <p:nvPr/>
        </p:nvSpPr>
        <p:spPr>
          <a:xfrm>
            <a:off x="976825" y="305672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0000"/>
                </a:solidFill>
              </a:rPr>
              <a:t>Image array </a:t>
            </a:r>
            <a:r>
              <a:rPr b="1" lang="en" sz="1600">
                <a:solidFill>
                  <a:srgbClr val="FF0000"/>
                </a:solidFill>
              </a:rPr>
              <a:t>after</a:t>
            </a:r>
            <a:r>
              <a:rPr lang="en" sz="1600">
                <a:solidFill>
                  <a:srgbClr val="FF0000"/>
                </a:solidFill>
              </a:rPr>
              <a:t> </a:t>
            </a:r>
            <a:r>
              <a:rPr lang="en" sz="1600">
                <a:solidFill>
                  <a:srgbClr val="FF0000"/>
                </a:solidFill>
              </a:rPr>
              <a:t>filtering</a:t>
            </a:r>
            <a:endParaRPr sz="1600">
              <a:solidFill>
                <a:srgbClr val="FF0000"/>
              </a:solidFill>
            </a:endParaRPr>
          </a:p>
        </p:txBody>
      </p:sp>
      <p:cxnSp>
        <p:nvCxnSpPr>
          <p:cNvPr id="248" name="Google Shape;248;p25"/>
          <p:cNvCxnSpPr>
            <a:stCxn id="247" idx="3"/>
            <a:endCxn id="246" idx="3"/>
          </p:cNvCxnSpPr>
          <p:nvPr/>
        </p:nvCxnSpPr>
        <p:spPr>
          <a:xfrm flipH="1" rot="10800000">
            <a:off x="2511025" y="3167275"/>
            <a:ext cx="698400" cy="228000"/>
          </a:xfrm>
          <a:prstGeom prst="straightConnector1">
            <a:avLst/>
          </a:prstGeom>
          <a:noFill/>
          <a:ln cap="flat" cmpd="sng" w="38100">
            <a:solidFill>
              <a:srgbClr val="FF0000"/>
            </a:solidFill>
            <a:prstDash val="solid"/>
            <a:round/>
            <a:headEnd len="med" w="med" type="none"/>
            <a:tailEnd len="med" w="med" type="triangle"/>
          </a:ln>
        </p:spPr>
      </p:cxnSp>
      <p:sp>
        <p:nvSpPr>
          <p:cNvPr id="249" name="Google Shape;249;p25"/>
          <p:cNvSpPr/>
          <p:nvPr/>
        </p:nvSpPr>
        <p:spPr>
          <a:xfrm>
            <a:off x="5305900" y="2550725"/>
            <a:ext cx="721800" cy="741300"/>
          </a:xfrm>
          <a:prstGeom prst="ellipse">
            <a:avLst/>
          </a:prstGeom>
          <a:noFill/>
          <a:ln cap="flat" cmpd="sng" w="3810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txBox="1"/>
          <p:nvPr/>
        </p:nvSpPr>
        <p:spPr>
          <a:xfrm>
            <a:off x="6865675" y="3398525"/>
            <a:ext cx="1684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4A86E8"/>
                </a:solidFill>
              </a:rPr>
              <a:t>Image array </a:t>
            </a:r>
            <a:r>
              <a:rPr b="1" lang="en" sz="1600">
                <a:solidFill>
                  <a:srgbClr val="4A86E8"/>
                </a:solidFill>
              </a:rPr>
              <a:t>before</a:t>
            </a:r>
            <a:r>
              <a:rPr lang="en" sz="1600">
                <a:solidFill>
                  <a:srgbClr val="4A86E8"/>
                </a:solidFill>
              </a:rPr>
              <a:t> filtering</a:t>
            </a:r>
            <a:endParaRPr sz="1600">
              <a:solidFill>
                <a:srgbClr val="4A86E8"/>
              </a:solidFill>
            </a:endParaRPr>
          </a:p>
        </p:txBody>
      </p:sp>
      <p:cxnSp>
        <p:nvCxnSpPr>
          <p:cNvPr id="251" name="Google Shape;251;p25"/>
          <p:cNvCxnSpPr>
            <a:stCxn id="250" idx="1"/>
            <a:endCxn id="249" idx="5"/>
          </p:cNvCxnSpPr>
          <p:nvPr/>
        </p:nvCxnSpPr>
        <p:spPr>
          <a:xfrm rot="10800000">
            <a:off x="5921875" y="3183575"/>
            <a:ext cx="943800" cy="553500"/>
          </a:xfrm>
          <a:prstGeom prst="straightConnector1">
            <a:avLst/>
          </a:prstGeom>
          <a:noFill/>
          <a:ln cap="flat" cmpd="sng" w="38100">
            <a:solidFill>
              <a:srgbClr val="4A86E8"/>
            </a:solidFill>
            <a:prstDash val="solid"/>
            <a:round/>
            <a:headEnd len="med" w="med" type="none"/>
            <a:tailEnd len="med" w="med" type="triangle"/>
          </a:ln>
        </p:spPr>
      </p:cxnSp>
      <p:sp>
        <p:nvSpPr>
          <p:cNvPr id="252" name="Google Shape;252;p25"/>
          <p:cNvSpPr txBox="1"/>
          <p:nvPr/>
        </p:nvSpPr>
        <p:spPr>
          <a:xfrm>
            <a:off x="5457625" y="1597750"/>
            <a:ext cx="2340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rPr>
              <a:t>Math </a:t>
            </a:r>
            <a:r>
              <a:rPr b="1" lang="en" sz="1600">
                <a:solidFill>
                  <a:srgbClr val="38761D"/>
                </a:solidFill>
              </a:rPr>
              <a:t>operator </a:t>
            </a:r>
            <a:r>
              <a:rPr lang="en" sz="1600">
                <a:solidFill>
                  <a:srgbClr val="38761D"/>
                </a:solidFill>
              </a:rPr>
              <a:t>(convolution) </a:t>
            </a:r>
            <a:endParaRPr b="1" sz="1600">
              <a:solidFill>
                <a:srgbClr val="38761D"/>
              </a:solidFill>
            </a:endParaRPr>
          </a:p>
        </p:txBody>
      </p:sp>
      <p:cxnSp>
        <p:nvCxnSpPr>
          <p:cNvPr id="253" name="Google Shape;253;p25"/>
          <p:cNvCxnSpPr>
            <a:stCxn id="252" idx="1"/>
            <a:endCxn id="242" idx="0"/>
          </p:cNvCxnSpPr>
          <p:nvPr/>
        </p:nvCxnSpPr>
        <p:spPr>
          <a:xfrm flipH="1">
            <a:off x="5154925" y="1936300"/>
            <a:ext cx="302700" cy="649800"/>
          </a:xfrm>
          <a:prstGeom prst="bentConnector2">
            <a:avLst/>
          </a:prstGeom>
          <a:noFill/>
          <a:ln cap="flat" cmpd="sng" w="38100">
            <a:solidFill>
              <a:srgbClr val="38761D"/>
            </a:solidFill>
            <a:prstDash val="solid"/>
            <a:round/>
            <a:headEnd len="med" w="med" type="none"/>
            <a:tailEnd len="med" w="med" type="triangle"/>
          </a:ln>
        </p:spPr>
      </p:cxnSp>
      <p:sp>
        <p:nvSpPr>
          <p:cNvPr id="254" name="Google Shape;254;p25"/>
          <p:cNvSpPr/>
          <p:nvPr/>
        </p:nvSpPr>
        <p:spPr>
          <a:xfrm>
            <a:off x="4254625" y="2550725"/>
            <a:ext cx="721800" cy="741300"/>
          </a:xfrm>
          <a:prstGeom prst="ellipse">
            <a:avLst/>
          </a:prstGeom>
          <a:noFill/>
          <a:ln cap="flat" cmpd="sng" w="3810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txBox="1"/>
          <p:nvPr/>
        </p:nvSpPr>
        <p:spPr>
          <a:xfrm>
            <a:off x="3848425" y="413070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9900"/>
                </a:solidFill>
              </a:rPr>
              <a:t>Kernel</a:t>
            </a:r>
            <a:endParaRPr sz="1600">
              <a:solidFill>
                <a:srgbClr val="FF9900"/>
              </a:solidFill>
            </a:endParaRPr>
          </a:p>
        </p:txBody>
      </p:sp>
      <p:cxnSp>
        <p:nvCxnSpPr>
          <p:cNvPr id="256" name="Google Shape;256;p25"/>
          <p:cNvCxnSpPr>
            <a:stCxn id="255" idx="0"/>
            <a:endCxn id="254" idx="4"/>
          </p:cNvCxnSpPr>
          <p:nvPr/>
        </p:nvCxnSpPr>
        <p:spPr>
          <a:xfrm rot="10800000">
            <a:off x="4615525" y="3291900"/>
            <a:ext cx="0" cy="838800"/>
          </a:xfrm>
          <a:prstGeom prst="straightConnector1">
            <a:avLst/>
          </a:prstGeom>
          <a:noFill/>
          <a:ln cap="flat" cmpd="sng" w="38100">
            <a:solidFill>
              <a:srgbClr val="FF9900"/>
            </a:solidFill>
            <a:prstDash val="solid"/>
            <a:round/>
            <a:headEnd len="med" w="med" type="none"/>
            <a:tailEnd len="med" w="med" type="triangle"/>
          </a:ln>
        </p:spPr>
      </p:cxnSp>
      <p:sp>
        <p:nvSpPr>
          <p:cNvPr id="257" name="Google Shape;257;p25"/>
          <p:cNvSpPr txBox="1"/>
          <p:nvPr/>
        </p:nvSpPr>
        <p:spPr>
          <a:xfrm>
            <a:off x="495300" y="1133275"/>
            <a:ext cx="3327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Defined by:</a:t>
            </a:r>
            <a:endParaRPr/>
          </a:p>
          <a:p>
            <a:pPr indent="-317500" lvl="0" marL="457200" rtl="0" algn="l">
              <a:lnSpc>
                <a:spcPct val="150000"/>
              </a:lnSpc>
              <a:spcBef>
                <a:spcPts val="0"/>
              </a:spcBef>
              <a:spcAft>
                <a:spcPts val="0"/>
              </a:spcAft>
              <a:buSzPts val="1400"/>
              <a:buChar char="●"/>
            </a:pPr>
            <a:r>
              <a:rPr lang="en"/>
              <a:t>The support (shape of the kernel)</a:t>
            </a:r>
            <a:endParaRPr/>
          </a:p>
          <a:p>
            <a:pPr indent="-317500" lvl="0" marL="457200" rtl="0" algn="l">
              <a:lnSpc>
                <a:spcPct val="150000"/>
              </a:lnSpc>
              <a:spcBef>
                <a:spcPts val="0"/>
              </a:spcBef>
              <a:spcAft>
                <a:spcPts val="0"/>
              </a:spcAft>
              <a:buSzPts val="1400"/>
              <a:buChar char="●"/>
            </a:pPr>
            <a:r>
              <a:rPr lang="en"/>
              <a:t>The pixel in the center</a:t>
            </a:r>
            <a:endParaRPr/>
          </a:p>
          <a:p>
            <a:pPr indent="-317500" lvl="0" marL="457200" rtl="0" algn="l">
              <a:lnSpc>
                <a:spcPct val="150000"/>
              </a:lnSpc>
              <a:spcBef>
                <a:spcPts val="0"/>
              </a:spcBef>
              <a:spcAft>
                <a:spcPts val="0"/>
              </a:spcAft>
              <a:buSzPts val="1400"/>
              <a:buChar char="●"/>
            </a:pPr>
            <a:r>
              <a:rPr lang="en"/>
              <a:t>An algorithm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740625" y="19284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Neighbors Averager </a:t>
            </a:r>
            <a:r>
              <a:rPr b="1" lang="en">
                <a:solidFill>
                  <a:srgbClr val="38761D"/>
                </a:solidFill>
              </a:rPr>
              <a:t>Filter</a:t>
            </a:r>
            <a:endParaRPr b="1">
              <a:solidFill>
                <a:srgbClr val="38761D"/>
              </a:solidFill>
            </a:endParaRPr>
          </a:p>
        </p:txBody>
      </p:sp>
      <p:sp>
        <p:nvSpPr>
          <p:cNvPr id="265" name="Google Shape;265;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6" name="Google Shape;266;p26"/>
          <p:cNvGraphicFramePr/>
          <p:nvPr/>
        </p:nvGraphicFramePr>
        <p:xfrm>
          <a:off x="740625"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graphicFrame>
        <p:nvGraphicFramePr>
          <p:cNvPr id="267" name="Google Shape;267;p26"/>
          <p:cNvGraphicFramePr/>
          <p:nvPr/>
        </p:nvGraphicFramePr>
        <p:xfrm>
          <a:off x="5525150"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152</a:t>
                      </a:r>
                      <a:endParaRPr>
                        <a:solidFill>
                          <a:schemeClr val="dk1"/>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268" name="Google Shape;268;p26"/>
          <p:cNvSpPr txBox="1"/>
          <p:nvPr/>
        </p:nvSpPr>
        <p:spPr>
          <a:xfrm>
            <a:off x="2579075" y="1157500"/>
            <a:ext cx="3835800" cy="615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141+</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158+</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174+</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184+</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90+</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205+</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175+</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129+</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113) </a:t>
            </a:r>
            <a:r>
              <a:rPr lang="en">
                <a:solidFill>
                  <a:srgbClr val="FF9900"/>
                </a:solidFill>
                <a:latin typeface="Calibri"/>
                <a:ea typeface="Calibri"/>
                <a:cs typeface="Calibri"/>
                <a:sym typeface="Calibri"/>
              </a:rPr>
              <a:t>/ 9</a:t>
            </a:r>
            <a:endParaRPr>
              <a:solidFill>
                <a:srgbClr val="FF9900"/>
              </a:solidFill>
              <a:latin typeface="Calibri"/>
              <a:ea typeface="Calibri"/>
              <a:cs typeface="Calibri"/>
              <a:sym typeface="Calibri"/>
            </a:endParaRPr>
          </a:p>
        </p:txBody>
      </p:sp>
      <p:cxnSp>
        <p:nvCxnSpPr>
          <p:cNvPr id="269" name="Google Shape;269;p26"/>
          <p:cNvCxnSpPr>
            <a:stCxn id="268" idx="1"/>
            <a:endCxn id="263" idx="0"/>
          </p:cNvCxnSpPr>
          <p:nvPr/>
        </p:nvCxnSpPr>
        <p:spPr>
          <a:xfrm flipH="1">
            <a:off x="1608275" y="1465300"/>
            <a:ext cx="970800" cy="463200"/>
          </a:xfrm>
          <a:prstGeom prst="bentConnector2">
            <a:avLst/>
          </a:prstGeom>
          <a:noFill/>
          <a:ln cap="flat" cmpd="sng" w="38100">
            <a:solidFill>
              <a:srgbClr val="FF9900"/>
            </a:solidFill>
            <a:prstDash val="solid"/>
            <a:round/>
            <a:headEnd len="med" w="med" type="none"/>
            <a:tailEnd len="med" w="med" type="triangle"/>
          </a:ln>
        </p:spPr>
      </p:cxnSp>
      <p:cxnSp>
        <p:nvCxnSpPr>
          <p:cNvPr id="270" name="Google Shape;270;p26"/>
          <p:cNvCxnSpPr>
            <a:stCxn id="268" idx="2"/>
            <a:endCxn id="262" idx="1"/>
          </p:cNvCxnSpPr>
          <p:nvPr/>
        </p:nvCxnSpPr>
        <p:spPr>
          <a:xfrm flipH="1" rot="-5400000">
            <a:off x="4509275" y="1760800"/>
            <a:ext cx="1003500" cy="1028100"/>
          </a:xfrm>
          <a:prstGeom prst="bentConnector2">
            <a:avLst/>
          </a:prstGeom>
          <a:noFill/>
          <a:ln cap="flat" cmpd="sng" w="38100">
            <a:solidFill>
              <a:srgbClr val="FF0000"/>
            </a:solidFill>
            <a:prstDash val="solid"/>
            <a:round/>
            <a:headEnd len="med" w="med" type="none"/>
            <a:tailEnd len="med" w="med" type="triangle"/>
          </a:ln>
        </p:spPr>
      </p:cxnSp>
      <p:graphicFrame>
        <p:nvGraphicFramePr>
          <p:cNvPr id="271" name="Google Shape;271;p26"/>
          <p:cNvGraphicFramePr/>
          <p:nvPr/>
        </p:nvGraphicFramePr>
        <p:xfrm>
          <a:off x="6944875" y="480925"/>
          <a:ext cx="3000000" cy="3000000"/>
        </p:xfrm>
        <a:graphic>
          <a:graphicData uri="http://schemas.openxmlformats.org/drawingml/2006/table">
            <a:tbl>
              <a:tblPr>
                <a:noFill/>
                <a:tableStyleId>{AFC0C7F3-F14B-4673-B0E6-EBBD2F7E8AB2}</a:tableStyleId>
              </a:tblPr>
              <a:tblGrid>
                <a:gridCol w="481950"/>
                <a:gridCol w="481950"/>
                <a:gridCol w="481950"/>
              </a:tblGrid>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bl>
          </a:graphicData>
        </a:graphic>
      </p:graphicFrame>
      <p:sp>
        <p:nvSpPr>
          <p:cNvPr id="272" name="Google Shape;272;p26"/>
          <p:cNvSpPr txBox="1"/>
          <p:nvPr/>
        </p:nvSpPr>
        <p:spPr>
          <a:xfrm>
            <a:off x="5778050" y="53025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Kernel</a:t>
            </a:r>
            <a:endParaRPr b="1" sz="1600">
              <a:solidFill>
                <a:srgbClr val="FF9900"/>
              </a:solidFill>
            </a:endParaRPr>
          </a:p>
        </p:txBody>
      </p:sp>
      <p:sp>
        <p:nvSpPr>
          <p:cNvPr id="273" name="Google Shape;273;p26"/>
          <p:cNvSpPr txBox="1"/>
          <p:nvPr/>
        </p:nvSpPr>
        <p:spPr>
          <a:xfrm>
            <a:off x="3629375" y="835700"/>
            <a:ext cx="17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38761D"/>
                </a:solidFill>
              </a:rPr>
              <a:t>C</a:t>
            </a:r>
            <a:r>
              <a:rPr b="1" lang="en" sz="1600">
                <a:solidFill>
                  <a:srgbClr val="38761D"/>
                </a:solidFill>
              </a:rPr>
              <a:t>onvolution</a:t>
            </a:r>
            <a:endParaRPr b="1"/>
          </a:p>
        </p:txBody>
      </p:sp>
      <p:sp>
        <p:nvSpPr>
          <p:cNvPr id="274" name="Google Shape;274;p26"/>
          <p:cNvSpPr txBox="1"/>
          <p:nvPr/>
        </p:nvSpPr>
        <p:spPr>
          <a:xfrm>
            <a:off x="4802400" y="3868063"/>
            <a:ext cx="87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a:t>
            </a:r>
            <a:r>
              <a:rPr b="1" lang="en" sz="1600">
                <a:solidFill>
                  <a:srgbClr val="FF0000"/>
                </a:solidFill>
              </a:rPr>
              <a:t>fter</a:t>
            </a:r>
            <a:endParaRPr/>
          </a:p>
        </p:txBody>
      </p:sp>
      <p:sp>
        <p:nvSpPr>
          <p:cNvPr id="275" name="Google Shape;275;p26"/>
          <p:cNvSpPr txBox="1"/>
          <p:nvPr/>
        </p:nvSpPr>
        <p:spPr>
          <a:xfrm>
            <a:off x="3480100" y="3868063"/>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B</a:t>
            </a:r>
            <a:r>
              <a:rPr b="1" lang="en" sz="1600">
                <a:solidFill>
                  <a:srgbClr val="4A86E8"/>
                </a:solidFill>
              </a:rPr>
              <a:t>efore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319025" y="19284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Neighbors Averager Filter</a:t>
            </a:r>
            <a:endParaRPr b="1">
              <a:solidFill>
                <a:srgbClr val="38761D"/>
              </a:solidFill>
            </a:endParaRPr>
          </a:p>
        </p:txBody>
      </p:sp>
      <p:sp>
        <p:nvSpPr>
          <p:cNvPr id="283" name="Google Shape;283;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4" name="Google Shape;284;p27"/>
          <p:cNvGraphicFramePr/>
          <p:nvPr/>
        </p:nvGraphicFramePr>
        <p:xfrm>
          <a:off x="740625"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90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chemeClr val="dk1"/>
                          </a:solidFill>
                        </a:rPr>
                        <a:t>205</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graphicFrame>
        <p:nvGraphicFramePr>
          <p:cNvPr id="285" name="Google Shape;285;p27"/>
          <p:cNvGraphicFramePr/>
          <p:nvPr/>
        </p:nvGraphicFramePr>
        <p:xfrm>
          <a:off x="5525150"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b="1" i="1" lang="en"/>
                        <a:t>152</a:t>
                      </a:r>
                      <a:endParaRPr b="1" i="1"/>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i="1" lang="en">
                          <a:solidFill>
                            <a:schemeClr val="dk1"/>
                          </a:solidFill>
                        </a:rPr>
                        <a:t>151</a:t>
                      </a:r>
                      <a:endParaRPr b="1" i="1">
                        <a:solidFill>
                          <a:schemeClr val="dk1"/>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286" name="Google Shape;286;p27"/>
          <p:cNvSpPr txBox="1"/>
          <p:nvPr/>
        </p:nvSpPr>
        <p:spPr>
          <a:xfrm>
            <a:off x="2579075" y="1157500"/>
            <a:ext cx="3835800" cy="615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158</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174</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170+</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90</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205</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196</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129</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113</a:t>
            </a: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125</a:t>
            </a:r>
            <a:r>
              <a:rPr lang="en">
                <a:solidFill>
                  <a:srgbClr val="38761D"/>
                </a:solidFill>
                <a:latin typeface="Calibri"/>
                <a:ea typeface="Calibri"/>
                <a:cs typeface="Calibri"/>
                <a:sym typeface="Calibri"/>
              </a:rPr>
              <a:t>) </a:t>
            </a:r>
            <a:r>
              <a:rPr lang="en">
                <a:solidFill>
                  <a:srgbClr val="FF9900"/>
                </a:solidFill>
                <a:latin typeface="Calibri"/>
                <a:ea typeface="Calibri"/>
                <a:cs typeface="Calibri"/>
                <a:sym typeface="Calibri"/>
              </a:rPr>
              <a:t>/ 9</a:t>
            </a:r>
            <a:endParaRPr>
              <a:solidFill>
                <a:srgbClr val="FF9900"/>
              </a:solidFill>
              <a:latin typeface="Calibri"/>
              <a:ea typeface="Calibri"/>
              <a:cs typeface="Calibri"/>
              <a:sym typeface="Calibri"/>
            </a:endParaRPr>
          </a:p>
        </p:txBody>
      </p:sp>
      <p:cxnSp>
        <p:nvCxnSpPr>
          <p:cNvPr id="287" name="Google Shape;287;p27"/>
          <p:cNvCxnSpPr>
            <a:stCxn id="286" idx="1"/>
            <a:endCxn id="281" idx="0"/>
          </p:cNvCxnSpPr>
          <p:nvPr/>
        </p:nvCxnSpPr>
        <p:spPr>
          <a:xfrm flipH="1">
            <a:off x="2186675" y="1465300"/>
            <a:ext cx="392400" cy="463200"/>
          </a:xfrm>
          <a:prstGeom prst="bentConnector2">
            <a:avLst/>
          </a:prstGeom>
          <a:noFill/>
          <a:ln cap="flat" cmpd="sng" w="38100">
            <a:solidFill>
              <a:srgbClr val="FF9900"/>
            </a:solidFill>
            <a:prstDash val="solid"/>
            <a:round/>
            <a:headEnd len="med" w="med" type="none"/>
            <a:tailEnd len="med" w="med" type="triangle"/>
          </a:ln>
        </p:spPr>
      </p:cxnSp>
      <p:cxnSp>
        <p:nvCxnSpPr>
          <p:cNvPr id="288" name="Google Shape;288;p27"/>
          <p:cNvCxnSpPr>
            <a:stCxn id="286" idx="2"/>
            <a:endCxn id="280" idx="1"/>
          </p:cNvCxnSpPr>
          <p:nvPr/>
        </p:nvCxnSpPr>
        <p:spPr>
          <a:xfrm flipH="1" rot="-5400000">
            <a:off x="4509275" y="1760800"/>
            <a:ext cx="1003500" cy="1028100"/>
          </a:xfrm>
          <a:prstGeom prst="bentConnector2">
            <a:avLst/>
          </a:prstGeom>
          <a:noFill/>
          <a:ln cap="flat" cmpd="sng" w="38100">
            <a:solidFill>
              <a:srgbClr val="FF0000"/>
            </a:solidFill>
            <a:prstDash val="solid"/>
            <a:round/>
            <a:headEnd len="med" w="med" type="none"/>
            <a:tailEnd len="med" w="med" type="triangle"/>
          </a:ln>
        </p:spPr>
      </p:cxnSp>
      <p:graphicFrame>
        <p:nvGraphicFramePr>
          <p:cNvPr id="289" name="Google Shape;289;p27"/>
          <p:cNvGraphicFramePr/>
          <p:nvPr/>
        </p:nvGraphicFramePr>
        <p:xfrm>
          <a:off x="6944875" y="464150"/>
          <a:ext cx="3000000" cy="3000000"/>
        </p:xfrm>
        <a:graphic>
          <a:graphicData uri="http://schemas.openxmlformats.org/drawingml/2006/table">
            <a:tbl>
              <a:tblPr>
                <a:noFill/>
                <a:tableStyleId>{AFC0C7F3-F14B-4673-B0E6-EBBD2F7E8AB2}</a:tableStyleId>
              </a:tblPr>
              <a:tblGrid>
                <a:gridCol w="481950"/>
                <a:gridCol w="481950"/>
                <a:gridCol w="481950"/>
              </a:tblGrid>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r h="405325">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c>
                  <a:txBody>
                    <a:bodyPr/>
                    <a:lstStyle/>
                    <a:p>
                      <a:pPr indent="0" lvl="0" marL="0" rtl="0" algn="ctr">
                        <a:spcBef>
                          <a:spcPts val="0"/>
                        </a:spcBef>
                        <a:spcAft>
                          <a:spcPts val="0"/>
                        </a:spcAft>
                        <a:buNone/>
                      </a:pPr>
                      <a:r>
                        <a:rPr lang="en">
                          <a:solidFill>
                            <a:srgbClr val="FF9900"/>
                          </a:solidFill>
                        </a:rPr>
                        <a:t>1/9</a:t>
                      </a:r>
                      <a:endParaRPr/>
                    </a:p>
                  </a:txBody>
                  <a:tcPr marT="91425" marB="91425" marR="91425" marL="91425"/>
                </a:tc>
              </a:tr>
            </a:tbl>
          </a:graphicData>
        </a:graphic>
      </p:graphicFrame>
      <p:sp>
        <p:nvSpPr>
          <p:cNvPr id="290" name="Google Shape;290;p27"/>
          <p:cNvSpPr txBox="1"/>
          <p:nvPr/>
        </p:nvSpPr>
        <p:spPr>
          <a:xfrm>
            <a:off x="5778050" y="53025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Kernel</a:t>
            </a:r>
            <a:endParaRPr b="1" sz="1600">
              <a:solidFill>
                <a:srgbClr val="FF9900"/>
              </a:solidFill>
            </a:endParaRPr>
          </a:p>
        </p:txBody>
      </p:sp>
      <p:sp>
        <p:nvSpPr>
          <p:cNvPr id="291" name="Google Shape;291;p27"/>
          <p:cNvSpPr txBox="1"/>
          <p:nvPr/>
        </p:nvSpPr>
        <p:spPr>
          <a:xfrm>
            <a:off x="3629375" y="835700"/>
            <a:ext cx="17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38761D"/>
                </a:solidFill>
              </a:rPr>
              <a:t>Convolution</a:t>
            </a:r>
            <a:endParaRPr b="1"/>
          </a:p>
        </p:txBody>
      </p:sp>
      <p:sp>
        <p:nvSpPr>
          <p:cNvPr id="292" name="Google Shape;292;p27"/>
          <p:cNvSpPr txBox="1"/>
          <p:nvPr/>
        </p:nvSpPr>
        <p:spPr>
          <a:xfrm>
            <a:off x="4802400" y="3868063"/>
            <a:ext cx="87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After</a:t>
            </a:r>
            <a:endParaRPr/>
          </a:p>
        </p:txBody>
      </p:sp>
      <p:sp>
        <p:nvSpPr>
          <p:cNvPr id="293" name="Google Shape;293;p27"/>
          <p:cNvSpPr txBox="1"/>
          <p:nvPr/>
        </p:nvSpPr>
        <p:spPr>
          <a:xfrm>
            <a:off x="3480100" y="3868063"/>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Before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Gaussian</a:t>
            </a:r>
            <a:r>
              <a:rPr b="1" lang="en">
                <a:solidFill>
                  <a:srgbClr val="38761D"/>
                </a:solidFill>
              </a:rPr>
              <a:t> Filter</a:t>
            </a:r>
            <a:endParaRPr b="1">
              <a:solidFill>
                <a:srgbClr val="38761D"/>
              </a:solidFill>
            </a:endParaRPr>
          </a:p>
        </p:txBody>
      </p:sp>
      <p:sp>
        <p:nvSpPr>
          <p:cNvPr id="300" name="Google Shape;300;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1" name="Google Shape;301;p28"/>
          <p:cNvGraphicFramePr/>
          <p:nvPr/>
        </p:nvGraphicFramePr>
        <p:xfrm>
          <a:off x="740625"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graphicFrame>
        <p:nvGraphicFramePr>
          <p:cNvPr id="302" name="Google Shape;302;p28"/>
          <p:cNvGraphicFramePr/>
          <p:nvPr/>
        </p:nvGraphicFramePr>
        <p:xfrm>
          <a:off x="5525150" y="192855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145</a:t>
                      </a:r>
                      <a:endParaRPr>
                        <a:solidFill>
                          <a:schemeClr val="dk1"/>
                        </a:solidFill>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303" name="Google Shape;303;p28"/>
          <p:cNvSpPr txBox="1"/>
          <p:nvPr/>
        </p:nvSpPr>
        <p:spPr>
          <a:xfrm>
            <a:off x="2579075" y="1157500"/>
            <a:ext cx="3835800" cy="615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latin typeface="Calibri"/>
                <a:ea typeface="Calibri"/>
                <a:cs typeface="Calibri"/>
                <a:sym typeface="Calibri"/>
              </a:rPr>
              <a:t>(</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141+</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158+</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174+</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184+</a:t>
            </a:r>
            <a:r>
              <a:rPr lang="en">
                <a:solidFill>
                  <a:srgbClr val="FF9900"/>
                </a:solidFill>
                <a:latin typeface="Calibri"/>
                <a:ea typeface="Calibri"/>
                <a:cs typeface="Calibri"/>
                <a:sym typeface="Calibri"/>
              </a:rPr>
              <a:t>4*</a:t>
            </a:r>
            <a:r>
              <a:rPr lang="en">
                <a:solidFill>
                  <a:srgbClr val="38761D"/>
                </a:solidFill>
                <a:latin typeface="Calibri"/>
                <a:ea typeface="Calibri"/>
                <a:cs typeface="Calibri"/>
                <a:sym typeface="Calibri"/>
              </a:rPr>
              <a:t>90+</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205+</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175+</a:t>
            </a:r>
            <a:r>
              <a:rPr lang="en">
                <a:solidFill>
                  <a:srgbClr val="FF9900"/>
                </a:solidFill>
                <a:latin typeface="Calibri"/>
                <a:ea typeface="Calibri"/>
                <a:cs typeface="Calibri"/>
                <a:sym typeface="Calibri"/>
              </a:rPr>
              <a:t>2*</a:t>
            </a:r>
            <a:r>
              <a:rPr lang="en">
                <a:solidFill>
                  <a:srgbClr val="38761D"/>
                </a:solidFill>
                <a:latin typeface="Calibri"/>
                <a:ea typeface="Calibri"/>
                <a:cs typeface="Calibri"/>
                <a:sym typeface="Calibri"/>
              </a:rPr>
              <a:t>129+</a:t>
            </a:r>
            <a:r>
              <a:rPr lang="en">
                <a:solidFill>
                  <a:srgbClr val="FF9900"/>
                </a:solidFill>
                <a:latin typeface="Calibri"/>
                <a:ea typeface="Calibri"/>
                <a:cs typeface="Calibri"/>
                <a:sym typeface="Calibri"/>
              </a:rPr>
              <a:t>1*</a:t>
            </a:r>
            <a:r>
              <a:rPr lang="en">
                <a:solidFill>
                  <a:srgbClr val="38761D"/>
                </a:solidFill>
                <a:latin typeface="Calibri"/>
                <a:ea typeface="Calibri"/>
                <a:cs typeface="Calibri"/>
                <a:sym typeface="Calibri"/>
              </a:rPr>
              <a:t>113) </a:t>
            </a:r>
            <a:r>
              <a:rPr lang="en">
                <a:solidFill>
                  <a:srgbClr val="FF9900"/>
                </a:solidFill>
                <a:latin typeface="Calibri"/>
                <a:ea typeface="Calibri"/>
                <a:cs typeface="Calibri"/>
                <a:sym typeface="Calibri"/>
              </a:rPr>
              <a:t>/ 16</a:t>
            </a:r>
            <a:endParaRPr>
              <a:solidFill>
                <a:srgbClr val="FF9900"/>
              </a:solidFill>
              <a:latin typeface="Calibri"/>
              <a:ea typeface="Calibri"/>
              <a:cs typeface="Calibri"/>
              <a:sym typeface="Calibri"/>
            </a:endParaRPr>
          </a:p>
        </p:txBody>
      </p:sp>
      <p:cxnSp>
        <p:nvCxnSpPr>
          <p:cNvPr id="304" name="Google Shape;304;p28"/>
          <p:cNvCxnSpPr>
            <a:stCxn id="303" idx="1"/>
            <a:endCxn id="305" idx="0"/>
          </p:cNvCxnSpPr>
          <p:nvPr/>
        </p:nvCxnSpPr>
        <p:spPr>
          <a:xfrm flipH="1">
            <a:off x="1608275" y="1465300"/>
            <a:ext cx="970800" cy="463200"/>
          </a:xfrm>
          <a:prstGeom prst="bentConnector2">
            <a:avLst/>
          </a:prstGeom>
          <a:noFill/>
          <a:ln cap="flat" cmpd="sng" w="38100">
            <a:solidFill>
              <a:srgbClr val="FF9900"/>
            </a:solidFill>
            <a:prstDash val="solid"/>
            <a:round/>
            <a:headEnd len="med" w="med" type="none"/>
            <a:tailEnd len="med" w="med" type="triangle"/>
          </a:ln>
        </p:spPr>
      </p:cxnSp>
      <p:cxnSp>
        <p:nvCxnSpPr>
          <p:cNvPr id="306" name="Google Shape;306;p28"/>
          <p:cNvCxnSpPr>
            <a:stCxn id="303" idx="2"/>
            <a:endCxn id="298" idx="1"/>
          </p:cNvCxnSpPr>
          <p:nvPr/>
        </p:nvCxnSpPr>
        <p:spPr>
          <a:xfrm flipH="1" rot="-5400000">
            <a:off x="4509275" y="1760800"/>
            <a:ext cx="1003500" cy="1028100"/>
          </a:xfrm>
          <a:prstGeom prst="bentConnector2">
            <a:avLst/>
          </a:prstGeom>
          <a:noFill/>
          <a:ln cap="flat" cmpd="sng" w="38100">
            <a:solidFill>
              <a:srgbClr val="FF0000"/>
            </a:solidFill>
            <a:prstDash val="solid"/>
            <a:round/>
            <a:headEnd len="med" w="med" type="none"/>
            <a:tailEnd len="med" w="med" type="triangle"/>
          </a:ln>
        </p:spPr>
      </p:cxnSp>
      <p:sp>
        <p:nvSpPr>
          <p:cNvPr id="305" name="Google Shape;305;p28"/>
          <p:cNvSpPr/>
          <p:nvPr/>
        </p:nvSpPr>
        <p:spPr>
          <a:xfrm>
            <a:off x="740625"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7" name="Google Shape;307;p28"/>
          <p:cNvGraphicFramePr/>
          <p:nvPr/>
        </p:nvGraphicFramePr>
        <p:xfrm>
          <a:off x="6944875" y="464150"/>
          <a:ext cx="3000000" cy="3000000"/>
        </p:xfrm>
        <a:graphic>
          <a:graphicData uri="http://schemas.openxmlformats.org/drawingml/2006/table">
            <a:tbl>
              <a:tblPr>
                <a:noFill/>
                <a:tableStyleId>{AFC0C7F3-F14B-4673-B0E6-EBBD2F7E8AB2}</a:tableStyleId>
              </a:tblPr>
              <a:tblGrid>
                <a:gridCol w="481950"/>
                <a:gridCol w="481950"/>
                <a:gridCol w="481950"/>
              </a:tblGrid>
              <a:tr h="405325">
                <a:tc>
                  <a:txBody>
                    <a:bodyPr/>
                    <a:lstStyle/>
                    <a:p>
                      <a:pPr indent="0" lvl="0" marL="0" rtl="0" algn="ctr">
                        <a:spcBef>
                          <a:spcPts val="0"/>
                        </a:spcBef>
                        <a:spcAft>
                          <a:spcPts val="0"/>
                        </a:spcAft>
                        <a:buNone/>
                      </a:pPr>
                      <a:r>
                        <a:rPr lang="en" sz="1200">
                          <a:solidFill>
                            <a:srgbClr val="FF9900"/>
                          </a:solidFill>
                        </a:rPr>
                        <a:t>1/16</a:t>
                      </a:r>
                      <a:endParaRPr sz="1200">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1</a:t>
                      </a:r>
                      <a:r>
                        <a:rPr lang="en" sz="1200">
                          <a:solidFill>
                            <a:srgbClr val="FF9900"/>
                          </a:solidFill>
                        </a:rPr>
                        <a:t>/16</a:t>
                      </a:r>
                      <a:endParaRPr sz="1200">
                        <a:solidFill>
                          <a:srgbClr val="FF9900"/>
                        </a:solidFill>
                      </a:endParaRPr>
                    </a:p>
                  </a:txBody>
                  <a:tcPr marT="91425" marB="91425" marR="91425" marL="91425"/>
                </a:tc>
              </a:tr>
              <a:tr h="405325">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4</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r>
              <a:tr h="405325">
                <a:tc>
                  <a:txBody>
                    <a:bodyPr/>
                    <a:lstStyle/>
                    <a:p>
                      <a:pPr indent="0" lvl="0" marL="0" rtl="0" algn="ctr">
                        <a:spcBef>
                          <a:spcPts val="0"/>
                        </a:spcBef>
                        <a:spcAft>
                          <a:spcPts val="0"/>
                        </a:spcAft>
                        <a:buNone/>
                      </a:pPr>
                      <a:r>
                        <a:rPr lang="en" sz="1200">
                          <a:solidFill>
                            <a:srgbClr val="FF9900"/>
                          </a:solidFill>
                        </a:rPr>
                        <a:t>1</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2</a:t>
                      </a:r>
                      <a:r>
                        <a:rPr lang="en" sz="1200">
                          <a:solidFill>
                            <a:srgbClr val="FF9900"/>
                          </a:solidFill>
                        </a:rPr>
                        <a:t>/16</a:t>
                      </a:r>
                      <a:endParaRPr sz="1200">
                        <a:solidFill>
                          <a:srgbClr val="FF9900"/>
                        </a:solidFill>
                      </a:endParaRPr>
                    </a:p>
                  </a:txBody>
                  <a:tcPr marT="91425" marB="91425" marR="91425" marL="91425"/>
                </a:tc>
                <a:tc>
                  <a:txBody>
                    <a:bodyPr/>
                    <a:lstStyle/>
                    <a:p>
                      <a:pPr indent="0" lvl="0" marL="0" rtl="0" algn="ctr">
                        <a:spcBef>
                          <a:spcPts val="0"/>
                        </a:spcBef>
                        <a:spcAft>
                          <a:spcPts val="0"/>
                        </a:spcAft>
                        <a:buNone/>
                      </a:pPr>
                      <a:r>
                        <a:rPr lang="en" sz="1200">
                          <a:solidFill>
                            <a:srgbClr val="FF9900"/>
                          </a:solidFill>
                        </a:rPr>
                        <a:t>1</a:t>
                      </a:r>
                      <a:r>
                        <a:rPr lang="en" sz="1200">
                          <a:solidFill>
                            <a:srgbClr val="FF9900"/>
                          </a:solidFill>
                        </a:rPr>
                        <a:t>/16</a:t>
                      </a:r>
                      <a:endParaRPr sz="1200">
                        <a:solidFill>
                          <a:srgbClr val="FF9900"/>
                        </a:solidFill>
                      </a:endParaRPr>
                    </a:p>
                  </a:txBody>
                  <a:tcPr marT="91425" marB="91425" marR="91425" marL="91425"/>
                </a:tc>
              </a:tr>
            </a:tbl>
          </a:graphicData>
        </a:graphic>
      </p:graphicFrame>
      <p:sp>
        <p:nvSpPr>
          <p:cNvPr id="308" name="Google Shape;308;p28"/>
          <p:cNvSpPr txBox="1"/>
          <p:nvPr/>
        </p:nvSpPr>
        <p:spPr>
          <a:xfrm>
            <a:off x="5778050" y="530250"/>
            <a:ext cx="153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Kernel</a:t>
            </a:r>
            <a:endParaRPr b="1" sz="1600">
              <a:solidFill>
                <a:srgbClr val="FF9900"/>
              </a:solidFill>
            </a:endParaRPr>
          </a:p>
        </p:txBody>
      </p:sp>
      <p:sp>
        <p:nvSpPr>
          <p:cNvPr id="309" name="Google Shape;309;p28"/>
          <p:cNvSpPr txBox="1"/>
          <p:nvPr/>
        </p:nvSpPr>
        <p:spPr>
          <a:xfrm>
            <a:off x="3629375" y="835700"/>
            <a:ext cx="17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38761D"/>
                </a:solidFill>
              </a:rPr>
              <a:t>Convolution</a:t>
            </a:r>
            <a:endParaRPr b="1"/>
          </a:p>
        </p:txBody>
      </p:sp>
      <p:sp>
        <p:nvSpPr>
          <p:cNvPr id="310" name="Google Shape;310;p28"/>
          <p:cNvSpPr txBox="1"/>
          <p:nvPr/>
        </p:nvSpPr>
        <p:spPr>
          <a:xfrm>
            <a:off x="4802400" y="3868063"/>
            <a:ext cx="87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After</a:t>
            </a:r>
            <a:endParaRPr/>
          </a:p>
        </p:txBody>
      </p:sp>
      <p:sp>
        <p:nvSpPr>
          <p:cNvPr id="311" name="Google Shape;311;p28"/>
          <p:cNvSpPr txBox="1"/>
          <p:nvPr/>
        </p:nvSpPr>
        <p:spPr>
          <a:xfrm>
            <a:off x="3480100" y="3868063"/>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Before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p:nvPr/>
        </p:nvSpPr>
        <p:spPr>
          <a:xfrm>
            <a:off x="5525150" y="21571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Borders management</a:t>
            </a:r>
            <a:endParaRPr b="1">
              <a:solidFill>
                <a:srgbClr val="38761D"/>
              </a:solidFill>
            </a:endParaRPr>
          </a:p>
        </p:txBody>
      </p:sp>
      <p:sp>
        <p:nvSpPr>
          <p:cNvPr id="318" name="Google Shape;318;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9" name="Google Shape;319;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152</a:t>
                      </a:r>
                      <a:endParaRPr/>
                    </a:p>
                  </a:txBody>
                  <a:tcPr marT="91425" marB="91425" marR="91425" marL="91425" anchor="ctr"/>
                </a:tc>
                <a:tc>
                  <a:txBody>
                    <a:bodyPr/>
                    <a:lstStyle/>
                    <a:p>
                      <a:pPr indent="0" lvl="0" marL="0" rtl="0" algn="ctr">
                        <a:spcBef>
                          <a:spcPts val="0"/>
                        </a:spcBef>
                        <a:spcAft>
                          <a:spcPts val="0"/>
                        </a:spcAft>
                        <a:buNone/>
                      </a:pPr>
                      <a:r>
                        <a:rPr lang="en"/>
                        <a:t>205</a:t>
                      </a:r>
                      <a:endParaRPr/>
                    </a:p>
                  </a:txBody>
                  <a:tcPr marT="91425" marB="91425" marR="91425" marL="91425" anchor="ctr"/>
                </a:tc>
                <a:tc>
                  <a:txBody>
                    <a:bodyPr/>
                    <a:lstStyle/>
                    <a:p>
                      <a:pPr indent="0" lvl="0" marL="0" rtl="0" algn="ctr">
                        <a:spcBef>
                          <a:spcPts val="0"/>
                        </a:spcBef>
                        <a:spcAft>
                          <a:spcPts val="0"/>
                        </a:spcAft>
                        <a:buNone/>
                      </a:pPr>
                      <a:r>
                        <a:rPr lang="en"/>
                        <a:t>196</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129</a:t>
                      </a:r>
                      <a:endParaRPr/>
                    </a:p>
                  </a:txBody>
                  <a:tcPr marT="91425" marB="91425" marR="91425" marL="91425" anchor="ctr"/>
                </a:tc>
                <a:tc>
                  <a:txBody>
                    <a:bodyPr/>
                    <a:lstStyle/>
                    <a:p>
                      <a:pPr indent="0" lvl="0" marL="0" rtl="0" algn="ctr">
                        <a:spcBef>
                          <a:spcPts val="0"/>
                        </a:spcBef>
                        <a:spcAft>
                          <a:spcPts val="0"/>
                        </a:spcAft>
                        <a:buNone/>
                      </a:pPr>
                      <a:r>
                        <a:rPr lang="en"/>
                        <a:t>113</a:t>
                      </a:r>
                      <a:endParaRPr/>
                    </a:p>
                  </a:txBody>
                  <a:tcPr marT="91425" marB="91425" marR="91425" marL="91425" anchor="ctr"/>
                </a:tc>
                <a:tc>
                  <a:txBody>
                    <a:bodyPr/>
                    <a:lstStyle/>
                    <a:p>
                      <a:pPr indent="0" lvl="0" marL="0" rtl="0" algn="ctr">
                        <a:spcBef>
                          <a:spcPts val="0"/>
                        </a:spcBef>
                        <a:spcAft>
                          <a:spcPts val="0"/>
                        </a:spcAft>
                        <a:buNone/>
                      </a:pPr>
                      <a:r>
                        <a:rPr lang="en"/>
                        <a:t>125</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164</a:t>
                      </a:r>
                      <a:endParaRPr/>
                    </a:p>
                  </a:txBody>
                  <a:tcPr marT="91425" marB="91425" marR="91425" marL="91425" anchor="ctr"/>
                </a:tc>
                <a:tc>
                  <a:txBody>
                    <a:bodyPr/>
                    <a:lstStyle/>
                    <a:p>
                      <a:pPr indent="0" lvl="0" marL="0" rtl="0" algn="ctr">
                        <a:spcBef>
                          <a:spcPts val="0"/>
                        </a:spcBef>
                        <a:spcAft>
                          <a:spcPts val="0"/>
                        </a:spcAft>
                        <a:buNone/>
                      </a:pPr>
                      <a:r>
                        <a:rPr lang="en"/>
                        <a:t>195</a:t>
                      </a:r>
                      <a:endParaRPr/>
                    </a:p>
                  </a:txBody>
                  <a:tcPr marT="91425" marB="91425" marR="91425" marL="91425" anchor="ctr"/>
                </a:tc>
                <a:tc>
                  <a:txBody>
                    <a:bodyPr/>
                    <a:lstStyle/>
                    <a:p>
                      <a:pPr indent="0" lvl="0" marL="0" rtl="0" algn="ctr">
                        <a:spcBef>
                          <a:spcPts val="0"/>
                        </a:spcBef>
                        <a:spcAft>
                          <a:spcPts val="0"/>
                        </a:spcAft>
                        <a:buNone/>
                      </a:pPr>
                      <a:r>
                        <a:rPr lang="en"/>
                        <a:t>145</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5653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
        <p:nvSpPr>
          <p:cNvPr id="320" name="Google Shape;320;p29"/>
          <p:cNvSpPr txBox="1"/>
          <p:nvPr/>
        </p:nvSpPr>
        <p:spPr>
          <a:xfrm>
            <a:off x="1577800" y="2593775"/>
            <a:ext cx="24468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Zero padding</a:t>
            </a:r>
            <a:endParaRPr/>
          </a:p>
          <a:p>
            <a:pPr indent="-317500" lvl="0" marL="457200" rtl="0" algn="l">
              <a:lnSpc>
                <a:spcPct val="150000"/>
              </a:lnSpc>
              <a:spcBef>
                <a:spcPts val="0"/>
              </a:spcBef>
              <a:spcAft>
                <a:spcPts val="0"/>
              </a:spcAft>
              <a:buSzPts val="1400"/>
              <a:buChar char="●"/>
            </a:pPr>
            <a:r>
              <a:rPr lang="en"/>
              <a:t>Duplication</a:t>
            </a:r>
            <a:endParaRPr/>
          </a:p>
          <a:p>
            <a:pPr indent="-317500" lvl="0" marL="457200" rtl="0" algn="l">
              <a:lnSpc>
                <a:spcPct val="150000"/>
              </a:lnSpc>
              <a:spcBef>
                <a:spcPts val="0"/>
              </a:spcBef>
              <a:spcAft>
                <a:spcPts val="0"/>
              </a:spcAft>
              <a:buSzPts val="1400"/>
              <a:buChar char="●"/>
            </a:pPr>
            <a:r>
              <a:rPr lang="en"/>
              <a:t>Partial convolution</a:t>
            </a:r>
            <a:endParaRPr/>
          </a:p>
        </p:txBody>
      </p:sp>
      <p:graphicFrame>
        <p:nvGraphicFramePr>
          <p:cNvPr id="321" name="Google Shape;321;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129</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113</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0</a:t>
                      </a:r>
                      <a:endParaRPr/>
                    </a:p>
                  </a:txBody>
                  <a:tcPr marT="91425" marB="91425" marR="91425" marL="91425" anchor="ctr">
                    <a:solidFill>
                      <a:schemeClr val="dk1"/>
                    </a:solidFill>
                  </a:tcPr>
                </a:tc>
              </a:tr>
            </a:tbl>
          </a:graphicData>
        </a:graphic>
      </p:graphicFrame>
      <p:graphicFrame>
        <p:nvGraphicFramePr>
          <p:cNvPr id="322" name="Google Shape;322;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152</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129</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129</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113</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r>
              <a:tr h="565350">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solidFill>
                      <a:schemeClr val="dk1"/>
                    </a:solidFill>
                  </a:tcPr>
                </a:tc>
              </a:tr>
            </a:tbl>
          </a:graphicData>
        </a:graphic>
      </p:graphicFrame>
      <p:graphicFrame>
        <p:nvGraphicFramePr>
          <p:cNvPr id="323" name="Google Shape;323;p29"/>
          <p:cNvGraphicFramePr/>
          <p:nvPr/>
        </p:nvGraphicFramePr>
        <p:xfrm>
          <a:off x="4496450" y="1642800"/>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ctr">
                        <a:spcBef>
                          <a:spcPts val="0"/>
                        </a:spcBef>
                        <a:spcAft>
                          <a:spcPts val="0"/>
                        </a:spcAft>
                        <a:buNone/>
                      </a:pPr>
                      <a:r>
                        <a:rPr lang="en"/>
                        <a:t>141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158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174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170</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168</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184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205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196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204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175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129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113</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125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201</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155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164</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195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145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109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r h="565350">
                <a:tc>
                  <a:txBody>
                    <a:bodyPr/>
                    <a:lstStyle/>
                    <a:p>
                      <a:pPr indent="0" lvl="0" marL="0" rtl="0" algn="ctr">
                        <a:spcBef>
                          <a:spcPts val="0"/>
                        </a:spcBef>
                        <a:spcAft>
                          <a:spcPts val="0"/>
                        </a:spcAft>
                        <a:buNone/>
                      </a:pPr>
                      <a:r>
                        <a:rPr lang="en"/>
                        <a:t>169</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222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235</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146</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182</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chemeClr val="dk1"/>
                    </a:solidFill>
                  </a:tcPr>
                </a:tc>
              </a:tr>
            </a:tbl>
          </a:graphicData>
        </a:graphic>
      </p:graphicFrame>
      <p:graphicFrame>
        <p:nvGraphicFramePr>
          <p:cNvPr id="324" name="Google Shape;324;p29"/>
          <p:cNvGraphicFramePr/>
          <p:nvPr/>
        </p:nvGraphicFramePr>
        <p:xfrm>
          <a:off x="3918000" y="1077600"/>
          <a:ext cx="3000000" cy="3000000"/>
        </p:xfrm>
        <a:graphic>
          <a:graphicData uri="http://schemas.openxmlformats.org/drawingml/2006/table">
            <a:tbl>
              <a:tblPr>
                <a:noFill/>
                <a:tableStyleId>{AFC0C7F3-F14B-4673-B0E6-EBBD2F7E8AB2}</a:tableStyleId>
              </a:tblPr>
              <a:tblGrid>
                <a:gridCol w="578400"/>
                <a:gridCol w="578400"/>
                <a:gridCol w="578400"/>
              </a:tblGrid>
              <a:tr h="565300">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nchor="ctr">
                    <a:solidFill>
                      <a:srgbClr val="FF9900"/>
                    </a:solidFill>
                  </a:tcPr>
                </a:tc>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r>
              <a:tr h="565300">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a:solidFill>
                            <a:schemeClr val="dk1"/>
                          </a:solidFill>
                        </a:rPr>
                        <a:t>141</a:t>
                      </a:r>
                      <a:endParaRPr sz="1200">
                        <a:solidFill>
                          <a:srgbClr val="FF9900"/>
                        </a:solidFill>
                      </a:endParaRPr>
                    </a:p>
                  </a:txBody>
                  <a:tcPr marT="91425" marB="91425" marR="91425" marL="91425" anchor="ctr">
                    <a:solidFill>
                      <a:srgbClr val="FF9900"/>
                    </a:solidFill>
                  </a:tcPr>
                </a:tc>
                <a:tc>
                  <a:txBody>
                    <a:bodyPr/>
                    <a:lstStyle/>
                    <a:p>
                      <a:pPr indent="0" lvl="0" marL="0" rtl="0" algn="ctr">
                        <a:spcBef>
                          <a:spcPts val="0"/>
                        </a:spcBef>
                        <a:spcAft>
                          <a:spcPts val="0"/>
                        </a:spcAft>
                        <a:buNone/>
                      </a:pPr>
                      <a:r>
                        <a:rPr lang="en">
                          <a:solidFill>
                            <a:schemeClr val="dk1"/>
                          </a:solidFill>
                        </a:rPr>
                        <a:t>158</a:t>
                      </a:r>
                      <a:endParaRPr sz="1200">
                        <a:solidFill>
                          <a:srgbClr val="FF9900"/>
                        </a:solidFill>
                      </a:endParaRPr>
                    </a:p>
                  </a:txBody>
                  <a:tcPr marT="91425" marB="91425" marR="91425" marL="91425" anchor="ctr">
                    <a:solidFill>
                      <a:srgbClr val="FF9900"/>
                    </a:solidFill>
                  </a:tcPr>
                </a:tc>
              </a:tr>
              <a:tr h="565300">
                <a:tc>
                  <a:txBody>
                    <a:bodyPr/>
                    <a:lstStyle/>
                    <a:p>
                      <a:pPr indent="0" lvl="0" marL="0" rtl="0" algn="ctr">
                        <a:spcBef>
                          <a:spcPts val="0"/>
                        </a:spcBef>
                        <a:spcAft>
                          <a:spcPts val="0"/>
                        </a:spcAft>
                        <a:buNone/>
                      </a:pPr>
                      <a:r>
                        <a:t/>
                      </a:r>
                      <a:endParaRPr sz="1200">
                        <a:solidFill>
                          <a:srgbClr val="FF9900"/>
                        </a:solidFill>
                      </a:endParaRPr>
                    </a:p>
                  </a:txBody>
                  <a:tcPr marT="91425" marB="91425" marR="91425" marL="91425">
                    <a:solidFill>
                      <a:srgbClr val="FF9900"/>
                    </a:solidFill>
                  </a:tcPr>
                </a:tc>
                <a:tc>
                  <a:txBody>
                    <a:bodyPr/>
                    <a:lstStyle/>
                    <a:p>
                      <a:pPr indent="0" lvl="0" marL="0" rtl="0" algn="ctr">
                        <a:spcBef>
                          <a:spcPts val="0"/>
                        </a:spcBef>
                        <a:spcAft>
                          <a:spcPts val="0"/>
                        </a:spcAft>
                        <a:buNone/>
                      </a:pPr>
                      <a:r>
                        <a:rPr lang="en">
                          <a:solidFill>
                            <a:schemeClr val="dk1"/>
                          </a:solidFill>
                        </a:rPr>
                        <a:t>184</a:t>
                      </a:r>
                      <a:endParaRPr/>
                    </a:p>
                  </a:txBody>
                  <a:tcPr marT="91425" marB="91425" marR="91425" marL="91425" anchor="ctr">
                    <a:solidFill>
                      <a:srgbClr val="FF9900"/>
                    </a:solidFill>
                  </a:tcPr>
                </a:tc>
                <a:tc>
                  <a:txBody>
                    <a:bodyPr/>
                    <a:lstStyle/>
                    <a:p>
                      <a:pPr indent="0" lvl="0" marL="0" rtl="0" algn="ctr">
                        <a:spcBef>
                          <a:spcPts val="0"/>
                        </a:spcBef>
                        <a:spcAft>
                          <a:spcPts val="0"/>
                        </a:spcAft>
                        <a:buNone/>
                      </a:pPr>
                      <a:r>
                        <a:rPr lang="en">
                          <a:solidFill>
                            <a:schemeClr val="dk1"/>
                          </a:solidFill>
                        </a:rPr>
                        <a:t>90</a:t>
                      </a:r>
                      <a:endParaRPr/>
                    </a:p>
                  </a:txBody>
                  <a:tcPr marT="91425" marB="91425" marR="91425" marL="91425" anchor="ctr">
                    <a:solidFill>
                      <a:srgbClr val="FF9900"/>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0" name="Google Shape;330;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1" name="Google Shape;331;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30"/>
          <p:cNvPicPr preferRelativeResize="0"/>
          <p:nvPr/>
        </p:nvPicPr>
        <p:blipFill>
          <a:blip r:embed="rId3">
            <a:alphaModFix/>
          </a:blip>
          <a:stretch>
            <a:fillRect/>
          </a:stretch>
        </p:blipFill>
        <p:spPr>
          <a:xfrm>
            <a:off x="2004977" y="0"/>
            <a:ext cx="513404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Filters</a:t>
            </a:r>
            <a:endParaRPr b="1">
              <a:solidFill>
                <a:srgbClr val="38761D"/>
              </a:solidFill>
            </a:endParaRPr>
          </a:p>
        </p:txBody>
      </p:sp>
      <p:sp>
        <p:nvSpPr>
          <p:cNvPr id="338" name="Google Shape;338;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31"/>
          <p:cNvSpPr txBox="1"/>
          <p:nvPr/>
        </p:nvSpPr>
        <p:spPr>
          <a:xfrm>
            <a:off x="465700" y="1760475"/>
            <a:ext cx="79251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b="1" lang="en"/>
              <a:t>Averager</a:t>
            </a:r>
            <a:r>
              <a:rPr lang="en"/>
              <a:t> (linear) : spread the noise to the neighbors</a:t>
            </a:r>
            <a:endParaRPr/>
          </a:p>
          <a:p>
            <a:pPr indent="-317500" lvl="0" marL="457200" rtl="0" algn="l">
              <a:lnSpc>
                <a:spcPct val="150000"/>
              </a:lnSpc>
              <a:spcBef>
                <a:spcPts val="0"/>
              </a:spcBef>
              <a:spcAft>
                <a:spcPts val="0"/>
              </a:spcAft>
              <a:buSzPts val="1400"/>
              <a:buChar char="●"/>
            </a:pPr>
            <a:r>
              <a:rPr b="1" lang="en"/>
              <a:t>Gaussian</a:t>
            </a:r>
            <a:r>
              <a:rPr lang="en"/>
              <a:t> </a:t>
            </a:r>
            <a:r>
              <a:rPr lang="en"/>
              <a:t>(linear)</a:t>
            </a:r>
            <a:r>
              <a:rPr lang="en"/>
              <a:t>: preserves better the surrounding of the corrected noise</a:t>
            </a:r>
            <a:endParaRPr/>
          </a:p>
          <a:p>
            <a:pPr indent="-317500" lvl="0" marL="457200" rtl="0" algn="l">
              <a:lnSpc>
                <a:spcPct val="150000"/>
              </a:lnSpc>
              <a:spcBef>
                <a:spcPts val="0"/>
              </a:spcBef>
              <a:spcAft>
                <a:spcPts val="0"/>
              </a:spcAft>
              <a:buSzPts val="1400"/>
              <a:buChar char="●"/>
            </a:pPr>
            <a:r>
              <a:rPr b="1" lang="en"/>
              <a:t>Median</a:t>
            </a:r>
            <a:r>
              <a:rPr lang="en"/>
              <a:t> </a:t>
            </a:r>
            <a:r>
              <a:rPr lang="en"/>
              <a:t>(non-linear)</a:t>
            </a:r>
            <a:r>
              <a:rPr lang="en"/>
              <a:t>: great to correct isolated pixels</a:t>
            </a:r>
            <a:endParaRPr/>
          </a:p>
          <a:p>
            <a:pPr indent="-317500" lvl="0" marL="457200" rtl="0" algn="l">
              <a:lnSpc>
                <a:spcPct val="150000"/>
              </a:lnSpc>
              <a:spcBef>
                <a:spcPts val="0"/>
              </a:spcBef>
              <a:spcAft>
                <a:spcPts val="0"/>
              </a:spcAft>
              <a:buSzPts val="1400"/>
              <a:buChar char="●"/>
            </a:pPr>
            <a:r>
              <a:rPr b="1" lang="en"/>
              <a:t>Bilateral</a:t>
            </a:r>
            <a:r>
              <a:rPr lang="en"/>
              <a:t> : </a:t>
            </a:r>
            <a:endParaRPr/>
          </a:p>
          <a:p>
            <a:pPr indent="-317500" lvl="1" marL="914400" rtl="0" algn="l">
              <a:lnSpc>
                <a:spcPct val="150000"/>
              </a:lnSpc>
              <a:spcBef>
                <a:spcPts val="0"/>
              </a:spcBef>
              <a:spcAft>
                <a:spcPts val="0"/>
              </a:spcAft>
              <a:buSzPts val="1400"/>
              <a:buChar char="○"/>
            </a:pPr>
            <a:r>
              <a:rPr lang="en"/>
              <a:t>An operation on neighbors</a:t>
            </a:r>
            <a:endParaRPr/>
          </a:p>
          <a:p>
            <a:pPr indent="-317500" lvl="1" marL="914400" rtl="0" algn="l">
              <a:lnSpc>
                <a:spcPct val="150000"/>
              </a:lnSpc>
              <a:spcBef>
                <a:spcPts val="0"/>
              </a:spcBef>
              <a:spcAft>
                <a:spcPts val="0"/>
              </a:spcAft>
              <a:buSzPts val="1400"/>
              <a:buChar char="○"/>
            </a:pPr>
            <a:r>
              <a:rPr lang="en"/>
              <a:t>Classical convolution kernel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Plan</a:t>
            </a:r>
            <a:endParaRPr b="1"/>
          </a:p>
        </p:txBody>
      </p:sp>
      <p:sp>
        <p:nvSpPr>
          <p:cNvPr id="136" name="Google Shape;136;p14"/>
          <p:cNvSpPr txBox="1"/>
          <p:nvPr>
            <p:ph idx="1" type="body"/>
          </p:nvPr>
        </p:nvSpPr>
        <p:spPr>
          <a:xfrm>
            <a:off x="4928025" y="981575"/>
            <a:ext cx="3704700" cy="34107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lt1"/>
              </a:buClr>
              <a:buSzPts val="1300"/>
              <a:buFont typeface="Arial"/>
              <a:buChar char="➢"/>
            </a:pPr>
            <a:r>
              <a:rPr b="1" lang="en">
                <a:solidFill>
                  <a:schemeClr val="lt1"/>
                </a:solidFill>
                <a:latin typeface="Arial"/>
                <a:ea typeface="Arial"/>
                <a:cs typeface="Arial"/>
                <a:sym typeface="Arial"/>
              </a:rPr>
              <a:t>Image analysis</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Pixel notions</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Image histogram</a:t>
            </a:r>
            <a:endParaRPr b="1">
              <a:solidFill>
                <a:schemeClr val="lt1"/>
              </a:solidFill>
              <a:latin typeface="Arial"/>
              <a:ea typeface="Arial"/>
              <a:cs typeface="Arial"/>
              <a:sym typeface="Arial"/>
            </a:endParaRPr>
          </a:p>
          <a:p>
            <a:pPr indent="-311150" lvl="0" marL="457200" rtl="0" algn="l">
              <a:lnSpc>
                <a:spcPct val="200000"/>
              </a:lnSpc>
              <a:spcBef>
                <a:spcPts val="0"/>
              </a:spcBef>
              <a:spcAft>
                <a:spcPts val="0"/>
              </a:spcAft>
              <a:buClr>
                <a:srgbClr val="38761D"/>
              </a:buClr>
              <a:buSzPts val="1300"/>
              <a:buFont typeface="Arial"/>
              <a:buChar char="➢"/>
            </a:pPr>
            <a:r>
              <a:rPr b="1" lang="en">
                <a:solidFill>
                  <a:srgbClr val="38761D"/>
                </a:solidFill>
                <a:latin typeface="Arial"/>
                <a:ea typeface="Arial"/>
                <a:cs typeface="Arial"/>
                <a:sym typeface="Arial"/>
              </a:rPr>
              <a:t>Image filtering</a:t>
            </a:r>
            <a:endParaRPr b="1">
              <a:solidFill>
                <a:srgbClr val="38761D"/>
              </a:solidFill>
              <a:latin typeface="Arial"/>
              <a:ea typeface="Arial"/>
              <a:cs typeface="Arial"/>
              <a:sym typeface="Arial"/>
            </a:endParaRPr>
          </a:p>
          <a:p>
            <a:pPr indent="-298450" lvl="1" marL="914400" rtl="0" algn="l">
              <a:lnSpc>
                <a:spcPct val="200000"/>
              </a:lnSpc>
              <a:spcBef>
                <a:spcPts val="0"/>
              </a:spcBef>
              <a:spcAft>
                <a:spcPts val="0"/>
              </a:spcAft>
              <a:buClr>
                <a:srgbClr val="38761D"/>
              </a:buClr>
              <a:buSzPts val="1100"/>
              <a:buFont typeface="Arial"/>
              <a:buChar char="○"/>
            </a:pPr>
            <a:r>
              <a:rPr b="1" lang="en">
                <a:solidFill>
                  <a:srgbClr val="38761D"/>
                </a:solidFill>
                <a:latin typeface="Arial"/>
                <a:ea typeface="Arial"/>
                <a:cs typeface="Arial"/>
                <a:sym typeface="Arial"/>
              </a:rPr>
              <a:t>Convolution filtering</a:t>
            </a:r>
            <a:endParaRPr b="1">
              <a:solidFill>
                <a:srgbClr val="38761D"/>
              </a:solidFill>
              <a:latin typeface="Arial"/>
              <a:ea typeface="Arial"/>
              <a:cs typeface="Arial"/>
              <a:sym typeface="Arial"/>
            </a:endParaRPr>
          </a:p>
          <a:p>
            <a:pPr indent="-298450" lvl="1" marL="914400" rtl="0" algn="l">
              <a:lnSpc>
                <a:spcPct val="200000"/>
              </a:lnSpc>
              <a:spcBef>
                <a:spcPts val="0"/>
              </a:spcBef>
              <a:spcAft>
                <a:spcPts val="0"/>
              </a:spcAft>
              <a:buClr>
                <a:srgbClr val="38761D"/>
              </a:buClr>
              <a:buSzPts val="1100"/>
              <a:buFont typeface="Arial"/>
              <a:buChar char="○"/>
            </a:pPr>
            <a:r>
              <a:rPr b="1" lang="en">
                <a:solidFill>
                  <a:srgbClr val="38761D"/>
                </a:solidFill>
                <a:latin typeface="Arial"/>
                <a:ea typeface="Arial"/>
                <a:cs typeface="Arial"/>
                <a:sym typeface="Arial"/>
              </a:rPr>
              <a:t>Spatial frequency</a:t>
            </a:r>
            <a:endParaRPr b="1">
              <a:solidFill>
                <a:srgbClr val="38761D"/>
              </a:solidFill>
              <a:latin typeface="Arial"/>
              <a:ea typeface="Arial"/>
              <a:cs typeface="Arial"/>
              <a:sym typeface="Arial"/>
            </a:endParaRPr>
          </a:p>
          <a:p>
            <a:pPr indent="-311150" lvl="0" marL="457200" rtl="0" algn="l">
              <a:lnSpc>
                <a:spcPct val="200000"/>
              </a:lnSpc>
              <a:spcBef>
                <a:spcPts val="0"/>
              </a:spcBef>
              <a:spcAft>
                <a:spcPts val="0"/>
              </a:spcAft>
              <a:buClr>
                <a:srgbClr val="666666"/>
              </a:buClr>
              <a:buSzPts val="1300"/>
              <a:buFont typeface="Arial"/>
              <a:buChar char="➢"/>
            </a:pPr>
            <a:r>
              <a:rPr b="1" lang="en" sz="1100">
                <a:solidFill>
                  <a:srgbClr val="666666"/>
                </a:solidFill>
                <a:latin typeface="Arial"/>
                <a:ea typeface="Arial"/>
                <a:cs typeface="Arial"/>
                <a:sym typeface="Arial"/>
              </a:rPr>
              <a:t>Mathematical morphology operations</a:t>
            </a:r>
            <a:endParaRPr b="1">
              <a:solidFill>
                <a:srgbClr val="666666"/>
              </a:solidFill>
              <a:latin typeface="Arial"/>
              <a:ea typeface="Arial"/>
              <a:cs typeface="Arial"/>
              <a:sym typeface="Arial"/>
            </a:endParaRPr>
          </a:p>
          <a:p>
            <a:pPr indent="-298450" lvl="1" marL="914400" rtl="0" algn="l">
              <a:lnSpc>
                <a:spcPct val="200000"/>
              </a:lnSpc>
              <a:spcBef>
                <a:spcPts val="0"/>
              </a:spcBef>
              <a:spcAft>
                <a:spcPts val="0"/>
              </a:spcAft>
              <a:buClr>
                <a:srgbClr val="666666"/>
              </a:buClr>
              <a:buSzPts val="1100"/>
              <a:buFont typeface="Arial"/>
              <a:buChar char="○"/>
            </a:pPr>
            <a:r>
              <a:rPr b="1" lang="en">
                <a:solidFill>
                  <a:srgbClr val="666666"/>
                </a:solidFill>
                <a:latin typeface="Arial"/>
                <a:ea typeface="Arial"/>
                <a:cs typeface="Arial"/>
                <a:sym typeface="Arial"/>
              </a:rPr>
              <a:t>Erosion / dilation</a:t>
            </a:r>
            <a:endParaRPr b="1">
              <a:solidFill>
                <a:srgbClr val="666666"/>
              </a:solidFill>
              <a:latin typeface="Arial"/>
              <a:ea typeface="Arial"/>
              <a:cs typeface="Arial"/>
              <a:sym typeface="Arial"/>
            </a:endParaRPr>
          </a:p>
          <a:p>
            <a:pPr indent="-298450" lvl="1" marL="914400" rtl="0" algn="l">
              <a:lnSpc>
                <a:spcPct val="200000"/>
              </a:lnSpc>
              <a:spcBef>
                <a:spcPts val="0"/>
              </a:spcBef>
              <a:spcAft>
                <a:spcPts val="0"/>
              </a:spcAft>
              <a:buClr>
                <a:srgbClr val="666666"/>
              </a:buClr>
              <a:buSzPts val="1100"/>
              <a:buFont typeface="Arial"/>
              <a:buChar char="○"/>
            </a:pPr>
            <a:r>
              <a:rPr b="1" lang="en">
                <a:solidFill>
                  <a:srgbClr val="666666"/>
                </a:solidFill>
                <a:latin typeface="Arial"/>
                <a:ea typeface="Arial"/>
                <a:cs typeface="Arial"/>
                <a:sym typeface="Arial"/>
              </a:rPr>
              <a:t>Opening / closing</a:t>
            </a:r>
            <a:endParaRPr b="1">
              <a:solidFill>
                <a:srgbClr val="666666"/>
              </a:solidFill>
              <a:latin typeface="Arial"/>
              <a:ea typeface="Arial"/>
              <a:cs typeface="Arial"/>
              <a:sym typeface="Arial"/>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4"/>
          <p:cNvPicPr preferRelativeResize="0"/>
          <p:nvPr/>
        </p:nvPicPr>
        <p:blipFill>
          <a:blip r:embed="rId3">
            <a:alphaModFix/>
          </a:blip>
          <a:stretch>
            <a:fillRect/>
          </a:stretch>
        </p:blipFill>
        <p:spPr>
          <a:xfrm>
            <a:off x="1596375" y="2813403"/>
            <a:ext cx="3146024" cy="1768300"/>
          </a:xfrm>
          <a:prstGeom prst="rect">
            <a:avLst/>
          </a:prstGeom>
          <a:noFill/>
          <a:ln>
            <a:noFill/>
          </a:ln>
        </p:spPr>
      </p:pic>
      <p:pic>
        <p:nvPicPr>
          <p:cNvPr id="139" name="Google Shape;139;p14"/>
          <p:cNvPicPr preferRelativeResize="0"/>
          <p:nvPr/>
        </p:nvPicPr>
        <p:blipFill>
          <a:blip r:embed="rId4">
            <a:alphaModFix/>
          </a:blip>
          <a:stretch>
            <a:fillRect/>
          </a:stretch>
        </p:blipFill>
        <p:spPr>
          <a:xfrm>
            <a:off x="321425" y="981575"/>
            <a:ext cx="2540375" cy="1831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45" name="Google Shape;345;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32" title="Points scored"/>
          <p:cNvPicPr preferRelativeResize="0"/>
          <p:nvPr/>
        </p:nvPicPr>
        <p:blipFill>
          <a:blip r:embed="rId3">
            <a:alphaModFix/>
          </a:blip>
          <a:stretch>
            <a:fillRect/>
          </a:stretch>
        </p:blipFill>
        <p:spPr>
          <a:xfrm>
            <a:off x="395700" y="905363"/>
            <a:ext cx="5220348" cy="3227915"/>
          </a:xfrm>
          <a:prstGeom prst="rect">
            <a:avLst/>
          </a:prstGeom>
          <a:noFill/>
          <a:ln>
            <a:noFill/>
          </a:ln>
        </p:spPr>
      </p:pic>
      <p:sp>
        <p:nvSpPr>
          <p:cNvPr id="347" name="Google Shape;347;p32"/>
          <p:cNvSpPr/>
          <p:nvPr/>
        </p:nvSpPr>
        <p:spPr>
          <a:xfrm rot="-5400000">
            <a:off x="1169450" y="3817525"/>
            <a:ext cx="125100" cy="942000"/>
          </a:xfrm>
          <a:prstGeom prst="leftBracket">
            <a:avLst>
              <a:gd fmla="val 8333"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txBox="1"/>
          <p:nvPr/>
        </p:nvSpPr>
        <p:spPr>
          <a:xfrm>
            <a:off x="679400" y="4390438"/>
            <a:ext cx="11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Period</a:t>
            </a:r>
            <a:endParaRPr/>
          </a:p>
        </p:txBody>
      </p:sp>
      <p:sp>
        <p:nvSpPr>
          <p:cNvPr id="349" name="Google Shape;349;p32"/>
          <p:cNvSpPr/>
          <p:nvPr/>
        </p:nvSpPr>
        <p:spPr>
          <a:xfrm rot="-5400000">
            <a:off x="3063500" y="1694875"/>
            <a:ext cx="125100" cy="4730100"/>
          </a:xfrm>
          <a:prstGeom prst="leftBracket">
            <a:avLst>
              <a:gd fmla="val 8333"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txBox="1"/>
          <p:nvPr/>
        </p:nvSpPr>
        <p:spPr>
          <a:xfrm>
            <a:off x="2479250" y="4161850"/>
            <a:ext cx="1293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Frequency</a:t>
            </a:r>
            <a:endParaRPr>
              <a:solidFill>
                <a:srgbClr val="FF9900"/>
              </a:solidFill>
            </a:endParaRPr>
          </a:p>
        </p:txBody>
      </p:sp>
      <p:sp>
        <p:nvSpPr>
          <p:cNvPr id="351" name="Google Shape;351;p32"/>
          <p:cNvSpPr txBox="1"/>
          <p:nvPr/>
        </p:nvSpPr>
        <p:spPr>
          <a:xfrm>
            <a:off x="6418025" y="2225175"/>
            <a:ext cx="171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Period = 2</a:t>
            </a:r>
            <a:endParaRPr/>
          </a:p>
        </p:txBody>
      </p:sp>
      <p:sp>
        <p:nvSpPr>
          <p:cNvPr id="352" name="Google Shape;352;p32"/>
          <p:cNvSpPr txBox="1"/>
          <p:nvPr/>
        </p:nvSpPr>
        <p:spPr>
          <a:xfrm>
            <a:off x="6026225" y="2656275"/>
            <a:ext cx="2502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Frequency</a:t>
            </a:r>
            <a:r>
              <a:rPr b="1" lang="en" sz="1600">
                <a:solidFill>
                  <a:srgbClr val="FF9900"/>
                </a:solidFill>
              </a:rPr>
              <a:t> = 5/10 = 1/2</a:t>
            </a:r>
            <a:endParaRPr>
              <a:solidFill>
                <a:srgbClr val="FF9900"/>
              </a:solidFill>
            </a:endParaRPr>
          </a:p>
        </p:txBody>
      </p:sp>
      <p:sp>
        <p:nvSpPr>
          <p:cNvPr id="353" name="Google Shape;353;p32"/>
          <p:cNvSpPr/>
          <p:nvPr/>
        </p:nvSpPr>
        <p:spPr>
          <a:xfrm>
            <a:off x="5067350" y="1452950"/>
            <a:ext cx="548700" cy="201600"/>
          </a:xfrm>
          <a:prstGeom prst="lef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txBox="1"/>
          <p:nvPr/>
        </p:nvSpPr>
        <p:spPr>
          <a:xfrm>
            <a:off x="5616050" y="1338200"/>
            <a:ext cx="1293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Amplitude</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60" name="Google Shape;360;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61" name="Google Shape;361;p33"/>
          <p:cNvGraphicFramePr/>
          <p:nvPr/>
        </p:nvGraphicFramePr>
        <p:xfrm>
          <a:off x="4974263" y="1710475"/>
          <a:ext cx="3000000" cy="3000000"/>
        </p:xfrm>
        <a:graphic>
          <a:graphicData uri="http://schemas.openxmlformats.org/drawingml/2006/table">
            <a:tbl>
              <a:tblPr>
                <a:noFill/>
                <a:tableStyleId>{AFC0C7F3-F14B-4673-B0E6-EBBD2F7E8AB2}</a:tableStyleId>
              </a:tblPr>
              <a:tblGrid>
                <a:gridCol w="578375"/>
                <a:gridCol w="578375"/>
                <a:gridCol w="578375"/>
                <a:gridCol w="578375"/>
                <a:gridCol w="578375"/>
              </a:tblGrid>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90</a:t>
                      </a:r>
                      <a:endParaRPr>
                        <a:solidFill>
                          <a:schemeClr val="dk1"/>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5653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sp>
        <p:nvSpPr>
          <p:cNvPr id="362" name="Google Shape;362;p33"/>
          <p:cNvSpPr/>
          <p:nvPr/>
        </p:nvSpPr>
        <p:spPr>
          <a:xfrm>
            <a:off x="4736875" y="1702600"/>
            <a:ext cx="133800" cy="2842500"/>
          </a:xfrm>
          <a:prstGeom prst="downArrow">
            <a:avLst>
              <a:gd fmla="val 50000" name="adj1"/>
              <a:gd fmla="val 50000" name="adj2"/>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txBox="1"/>
          <p:nvPr/>
        </p:nvSpPr>
        <p:spPr>
          <a:xfrm>
            <a:off x="4080225" y="2908300"/>
            <a:ext cx="683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0</a:t>
            </a:r>
            <a:endParaRPr>
              <a:solidFill>
                <a:srgbClr val="4A86E8"/>
              </a:solidFill>
            </a:endParaRPr>
          </a:p>
        </p:txBody>
      </p:sp>
      <p:sp>
        <p:nvSpPr>
          <p:cNvPr id="364" name="Google Shape;364;p33"/>
          <p:cNvSpPr/>
          <p:nvPr/>
        </p:nvSpPr>
        <p:spPr>
          <a:xfrm rot="-5400000">
            <a:off x="6353300" y="98575"/>
            <a:ext cx="133800" cy="2920500"/>
          </a:xfrm>
          <a:prstGeom prst="down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txBox="1"/>
          <p:nvPr/>
        </p:nvSpPr>
        <p:spPr>
          <a:xfrm>
            <a:off x="6014450" y="1102275"/>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0</a:t>
            </a:r>
            <a:endParaRPr>
              <a:solidFill>
                <a:srgbClr val="FF9900"/>
              </a:solidFill>
            </a:endParaRPr>
          </a:p>
        </p:txBody>
      </p:sp>
      <p:sp>
        <p:nvSpPr>
          <p:cNvPr id="366" name="Google Shape;366;p33"/>
          <p:cNvSpPr txBox="1"/>
          <p:nvPr/>
        </p:nvSpPr>
        <p:spPr>
          <a:xfrm>
            <a:off x="465700" y="1760475"/>
            <a:ext cx="38364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2 dimensions = </a:t>
            </a:r>
            <a:r>
              <a:rPr b="1" lang="en"/>
              <a:t>2 spatial frequencies</a:t>
            </a:r>
            <a:r>
              <a:rPr lang="en"/>
              <a:t>:</a:t>
            </a:r>
            <a:endParaRPr/>
          </a:p>
          <a:p>
            <a:pPr indent="-317500" lvl="1" marL="914400" rtl="0" algn="l">
              <a:lnSpc>
                <a:spcPct val="150000"/>
              </a:lnSpc>
              <a:spcBef>
                <a:spcPts val="0"/>
              </a:spcBef>
              <a:spcAft>
                <a:spcPts val="0"/>
              </a:spcAft>
              <a:buClr>
                <a:srgbClr val="4A86E8"/>
              </a:buClr>
              <a:buSzPts val="1400"/>
              <a:buChar char="○"/>
            </a:pPr>
            <a:r>
              <a:rPr lang="en">
                <a:solidFill>
                  <a:srgbClr val="4A86E8"/>
                </a:solidFill>
              </a:rPr>
              <a:t>1 following the u axis</a:t>
            </a:r>
            <a:endParaRPr>
              <a:solidFill>
                <a:srgbClr val="4A86E8"/>
              </a:solidFill>
            </a:endParaRPr>
          </a:p>
          <a:p>
            <a:pPr indent="-317500" lvl="1" marL="914400" rtl="0" algn="l">
              <a:lnSpc>
                <a:spcPct val="150000"/>
              </a:lnSpc>
              <a:spcBef>
                <a:spcPts val="0"/>
              </a:spcBef>
              <a:spcAft>
                <a:spcPts val="0"/>
              </a:spcAft>
              <a:buClr>
                <a:srgbClr val="FF9900"/>
              </a:buClr>
              <a:buSzPts val="1400"/>
              <a:buChar char="○"/>
            </a:pPr>
            <a:r>
              <a:rPr lang="en">
                <a:solidFill>
                  <a:srgbClr val="FF9900"/>
                </a:solidFill>
              </a:rPr>
              <a:t>1 following the v axis</a:t>
            </a:r>
            <a:endParaRPr>
              <a:solidFill>
                <a:srgbClr val="FF99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72" name="Google Shape;372;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34"/>
          <p:cNvSpPr txBox="1"/>
          <p:nvPr/>
        </p:nvSpPr>
        <p:spPr>
          <a:xfrm>
            <a:off x="5634150" y="1078488"/>
            <a:ext cx="683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4</a:t>
            </a:r>
            <a:endParaRPr>
              <a:solidFill>
                <a:srgbClr val="4A86E8"/>
              </a:solidFill>
            </a:endParaRPr>
          </a:p>
        </p:txBody>
      </p:sp>
      <p:sp>
        <p:nvSpPr>
          <p:cNvPr id="374" name="Google Shape;374;p34"/>
          <p:cNvSpPr txBox="1"/>
          <p:nvPr/>
        </p:nvSpPr>
        <p:spPr>
          <a:xfrm>
            <a:off x="6740450" y="2140650"/>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0</a:t>
            </a:r>
            <a:endParaRPr>
              <a:solidFill>
                <a:srgbClr val="FF9900"/>
              </a:solidFill>
            </a:endParaRPr>
          </a:p>
        </p:txBody>
      </p:sp>
      <p:pic>
        <p:nvPicPr>
          <p:cNvPr id="375" name="Google Shape;375;p34"/>
          <p:cNvPicPr preferRelativeResize="0"/>
          <p:nvPr/>
        </p:nvPicPr>
        <p:blipFill>
          <a:blip r:embed="rId3">
            <a:alphaModFix/>
          </a:blip>
          <a:stretch>
            <a:fillRect/>
          </a:stretch>
        </p:blipFill>
        <p:spPr>
          <a:xfrm>
            <a:off x="6234725" y="370250"/>
            <a:ext cx="1822950" cy="1847581"/>
          </a:xfrm>
          <a:prstGeom prst="rect">
            <a:avLst/>
          </a:prstGeom>
          <a:noFill/>
          <a:ln>
            <a:noFill/>
          </a:ln>
        </p:spPr>
      </p:pic>
      <p:pic>
        <p:nvPicPr>
          <p:cNvPr id="376" name="Google Shape;376;p34" title="Points scored"/>
          <p:cNvPicPr preferRelativeResize="0"/>
          <p:nvPr/>
        </p:nvPicPr>
        <p:blipFill>
          <a:blip r:embed="rId4">
            <a:alphaModFix/>
          </a:blip>
          <a:stretch>
            <a:fillRect/>
          </a:stretch>
        </p:blipFill>
        <p:spPr>
          <a:xfrm>
            <a:off x="751522" y="1078500"/>
            <a:ext cx="3551007" cy="2195700"/>
          </a:xfrm>
          <a:prstGeom prst="rect">
            <a:avLst/>
          </a:prstGeom>
          <a:noFill/>
          <a:ln cap="flat" cmpd="sng" w="9525">
            <a:solidFill>
              <a:srgbClr val="4A86E8"/>
            </a:solidFill>
            <a:prstDash val="solid"/>
            <a:round/>
            <a:headEnd len="sm" w="sm" type="none"/>
            <a:tailEnd len="sm" w="sm" type="none"/>
          </a:ln>
        </p:spPr>
      </p:pic>
      <p:pic>
        <p:nvPicPr>
          <p:cNvPr id="377" name="Google Shape;377;p34" title="Points scored"/>
          <p:cNvPicPr preferRelativeResize="0"/>
          <p:nvPr/>
        </p:nvPicPr>
        <p:blipFill>
          <a:blip r:embed="rId5">
            <a:alphaModFix/>
          </a:blip>
          <a:stretch>
            <a:fillRect/>
          </a:stretch>
        </p:blipFill>
        <p:spPr>
          <a:xfrm>
            <a:off x="4571999" y="2630975"/>
            <a:ext cx="3551001" cy="2195691"/>
          </a:xfrm>
          <a:prstGeom prst="rect">
            <a:avLst/>
          </a:prstGeom>
          <a:noFill/>
          <a:ln cap="flat" cmpd="sng" w="9525">
            <a:solidFill>
              <a:srgbClr val="FF9900"/>
            </a:solidFill>
            <a:prstDash val="solid"/>
            <a:round/>
            <a:headEnd len="sm" w="sm" type="none"/>
            <a:tailEnd len="sm" w="sm" type="none"/>
          </a:ln>
        </p:spPr>
      </p:pic>
      <p:cxnSp>
        <p:nvCxnSpPr>
          <p:cNvPr id="378" name="Google Shape;378;p34"/>
          <p:cNvCxnSpPr>
            <a:stCxn id="374" idx="1"/>
            <a:endCxn id="377" idx="0"/>
          </p:cNvCxnSpPr>
          <p:nvPr/>
        </p:nvCxnSpPr>
        <p:spPr>
          <a:xfrm flipH="1">
            <a:off x="6347450" y="2356200"/>
            <a:ext cx="393000" cy="274800"/>
          </a:xfrm>
          <a:prstGeom prst="curvedConnector2">
            <a:avLst/>
          </a:prstGeom>
          <a:noFill/>
          <a:ln cap="flat" cmpd="sng" w="38100">
            <a:solidFill>
              <a:srgbClr val="FF9900"/>
            </a:solidFill>
            <a:prstDash val="solid"/>
            <a:round/>
            <a:headEnd len="med" w="med" type="none"/>
            <a:tailEnd len="med" w="med" type="triangle"/>
          </a:ln>
        </p:spPr>
      </p:cxnSp>
      <p:cxnSp>
        <p:nvCxnSpPr>
          <p:cNvPr id="379" name="Google Shape;379;p34"/>
          <p:cNvCxnSpPr>
            <a:stCxn id="373" idx="1"/>
            <a:endCxn id="376" idx="3"/>
          </p:cNvCxnSpPr>
          <p:nvPr/>
        </p:nvCxnSpPr>
        <p:spPr>
          <a:xfrm flipH="1">
            <a:off x="4302450" y="1294038"/>
            <a:ext cx="1331700" cy="882300"/>
          </a:xfrm>
          <a:prstGeom prst="curvedConnector3">
            <a:avLst>
              <a:gd fmla="val 49997" name="adj1"/>
            </a:avLst>
          </a:prstGeom>
          <a:noFill/>
          <a:ln cap="flat" cmpd="sng" w="38100">
            <a:solidFill>
              <a:srgbClr val="4A86E8"/>
            </a:solidFill>
            <a:prstDash val="solid"/>
            <a:round/>
            <a:headEnd len="med" w="med" type="none"/>
            <a:tailEnd len="med" w="med" type="triangle"/>
          </a:ln>
        </p:spPr>
      </p:cxnSp>
      <p:sp>
        <p:nvSpPr>
          <p:cNvPr id="380" name="Google Shape;380;p34"/>
          <p:cNvSpPr txBox="1"/>
          <p:nvPr/>
        </p:nvSpPr>
        <p:spPr>
          <a:xfrm>
            <a:off x="675325" y="3350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Period(u) = Line/u = 20</a:t>
            </a:r>
            <a:endParaRPr/>
          </a:p>
        </p:txBody>
      </p:sp>
      <p:sp>
        <p:nvSpPr>
          <p:cNvPr id="381" name="Google Shape;381;p34"/>
          <p:cNvSpPr txBox="1"/>
          <p:nvPr/>
        </p:nvSpPr>
        <p:spPr>
          <a:xfrm>
            <a:off x="675325" y="3731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Frequency(u)</a:t>
            </a:r>
            <a:r>
              <a:rPr b="1" lang="en" sz="1600">
                <a:solidFill>
                  <a:srgbClr val="4A86E8"/>
                </a:solidFill>
              </a:rPr>
              <a:t> = u/Line = 0.2</a:t>
            </a:r>
            <a:endParaRPr/>
          </a:p>
        </p:txBody>
      </p:sp>
      <p:sp>
        <p:nvSpPr>
          <p:cNvPr id="382" name="Google Shape;382;p34"/>
          <p:cNvSpPr txBox="1"/>
          <p:nvPr/>
        </p:nvSpPr>
        <p:spPr>
          <a:xfrm>
            <a:off x="675325" y="4112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Period(v) = Column/v = 0</a:t>
            </a:r>
            <a:endParaRPr>
              <a:solidFill>
                <a:srgbClr val="FF9900"/>
              </a:solidFill>
            </a:endParaRPr>
          </a:p>
        </p:txBody>
      </p:sp>
      <p:sp>
        <p:nvSpPr>
          <p:cNvPr id="383" name="Google Shape;383;p34"/>
          <p:cNvSpPr txBox="1"/>
          <p:nvPr/>
        </p:nvSpPr>
        <p:spPr>
          <a:xfrm>
            <a:off x="675325" y="4493400"/>
            <a:ext cx="331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Frequency(v) = v/Column = 0</a:t>
            </a:r>
            <a:endParaRPr>
              <a:solidFill>
                <a:srgbClr val="FF99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5"/>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389" name="Google Shape;389;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35"/>
          <p:cNvSpPr txBox="1"/>
          <p:nvPr/>
        </p:nvSpPr>
        <p:spPr>
          <a:xfrm>
            <a:off x="5634150" y="1078488"/>
            <a:ext cx="683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0</a:t>
            </a:r>
            <a:endParaRPr>
              <a:solidFill>
                <a:srgbClr val="4A86E8"/>
              </a:solidFill>
            </a:endParaRPr>
          </a:p>
        </p:txBody>
      </p:sp>
      <p:sp>
        <p:nvSpPr>
          <p:cNvPr id="391" name="Google Shape;391;p35"/>
          <p:cNvSpPr txBox="1"/>
          <p:nvPr/>
        </p:nvSpPr>
        <p:spPr>
          <a:xfrm>
            <a:off x="6740450" y="2140650"/>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16</a:t>
            </a:r>
            <a:endParaRPr>
              <a:solidFill>
                <a:srgbClr val="FF9900"/>
              </a:solidFill>
            </a:endParaRPr>
          </a:p>
        </p:txBody>
      </p:sp>
      <p:pic>
        <p:nvPicPr>
          <p:cNvPr id="392" name="Google Shape;392;p35"/>
          <p:cNvPicPr preferRelativeResize="0"/>
          <p:nvPr/>
        </p:nvPicPr>
        <p:blipFill rotWithShape="1">
          <a:blip r:embed="rId3">
            <a:alphaModFix/>
          </a:blip>
          <a:srcRect b="0" l="1314" r="1314" t="0"/>
          <a:stretch/>
        </p:blipFill>
        <p:spPr>
          <a:xfrm>
            <a:off x="6234725" y="370250"/>
            <a:ext cx="1822950" cy="1847581"/>
          </a:xfrm>
          <a:prstGeom prst="rect">
            <a:avLst/>
          </a:prstGeom>
          <a:noFill/>
          <a:ln>
            <a:noFill/>
          </a:ln>
        </p:spPr>
      </p:pic>
      <p:pic>
        <p:nvPicPr>
          <p:cNvPr id="393" name="Google Shape;393;p35" title="Points scored"/>
          <p:cNvPicPr preferRelativeResize="0"/>
          <p:nvPr/>
        </p:nvPicPr>
        <p:blipFill>
          <a:blip r:embed="rId4">
            <a:alphaModFix/>
          </a:blip>
          <a:stretch>
            <a:fillRect/>
          </a:stretch>
        </p:blipFill>
        <p:spPr>
          <a:xfrm>
            <a:off x="751522" y="1078500"/>
            <a:ext cx="3551007" cy="2195700"/>
          </a:xfrm>
          <a:prstGeom prst="rect">
            <a:avLst/>
          </a:prstGeom>
          <a:noFill/>
          <a:ln cap="flat" cmpd="sng" w="9525">
            <a:solidFill>
              <a:srgbClr val="4A86E8"/>
            </a:solidFill>
            <a:prstDash val="solid"/>
            <a:round/>
            <a:headEnd len="sm" w="sm" type="none"/>
            <a:tailEnd len="sm" w="sm" type="none"/>
          </a:ln>
        </p:spPr>
      </p:pic>
      <p:pic>
        <p:nvPicPr>
          <p:cNvPr id="394" name="Google Shape;394;p35" title="Points scored"/>
          <p:cNvPicPr preferRelativeResize="0"/>
          <p:nvPr/>
        </p:nvPicPr>
        <p:blipFill>
          <a:blip r:embed="rId5">
            <a:alphaModFix/>
          </a:blip>
          <a:stretch>
            <a:fillRect/>
          </a:stretch>
        </p:blipFill>
        <p:spPr>
          <a:xfrm>
            <a:off x="4571999" y="2630975"/>
            <a:ext cx="3551001" cy="2195691"/>
          </a:xfrm>
          <a:prstGeom prst="rect">
            <a:avLst/>
          </a:prstGeom>
          <a:noFill/>
          <a:ln cap="flat" cmpd="sng" w="9525">
            <a:solidFill>
              <a:srgbClr val="FF9900"/>
            </a:solidFill>
            <a:prstDash val="solid"/>
            <a:round/>
            <a:headEnd len="sm" w="sm" type="none"/>
            <a:tailEnd len="sm" w="sm" type="none"/>
          </a:ln>
        </p:spPr>
      </p:pic>
      <p:cxnSp>
        <p:nvCxnSpPr>
          <p:cNvPr id="395" name="Google Shape;395;p35"/>
          <p:cNvCxnSpPr>
            <a:stCxn id="391" idx="1"/>
            <a:endCxn id="394" idx="0"/>
          </p:cNvCxnSpPr>
          <p:nvPr/>
        </p:nvCxnSpPr>
        <p:spPr>
          <a:xfrm flipH="1">
            <a:off x="6347450" y="2356200"/>
            <a:ext cx="393000" cy="274800"/>
          </a:xfrm>
          <a:prstGeom prst="curvedConnector2">
            <a:avLst/>
          </a:prstGeom>
          <a:noFill/>
          <a:ln cap="flat" cmpd="sng" w="38100">
            <a:solidFill>
              <a:srgbClr val="FF9900"/>
            </a:solidFill>
            <a:prstDash val="solid"/>
            <a:round/>
            <a:headEnd len="med" w="med" type="none"/>
            <a:tailEnd len="med" w="med" type="triangle"/>
          </a:ln>
        </p:spPr>
      </p:cxnSp>
      <p:cxnSp>
        <p:nvCxnSpPr>
          <p:cNvPr id="396" name="Google Shape;396;p35"/>
          <p:cNvCxnSpPr>
            <a:stCxn id="390" idx="1"/>
            <a:endCxn id="393" idx="3"/>
          </p:cNvCxnSpPr>
          <p:nvPr/>
        </p:nvCxnSpPr>
        <p:spPr>
          <a:xfrm flipH="1">
            <a:off x="4302450" y="1294038"/>
            <a:ext cx="1331700" cy="882300"/>
          </a:xfrm>
          <a:prstGeom prst="curvedConnector3">
            <a:avLst>
              <a:gd fmla="val 49997" name="adj1"/>
            </a:avLst>
          </a:prstGeom>
          <a:noFill/>
          <a:ln cap="flat" cmpd="sng" w="38100">
            <a:solidFill>
              <a:srgbClr val="4A86E8"/>
            </a:solidFill>
            <a:prstDash val="solid"/>
            <a:round/>
            <a:headEnd len="med" w="med" type="none"/>
            <a:tailEnd len="med" w="med" type="triangle"/>
          </a:ln>
        </p:spPr>
      </p:cxnSp>
      <p:sp>
        <p:nvSpPr>
          <p:cNvPr id="397" name="Google Shape;397;p35"/>
          <p:cNvSpPr txBox="1"/>
          <p:nvPr/>
        </p:nvSpPr>
        <p:spPr>
          <a:xfrm>
            <a:off x="675325" y="3350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Period(u) = Line/u = 0</a:t>
            </a:r>
            <a:endParaRPr/>
          </a:p>
        </p:txBody>
      </p:sp>
      <p:sp>
        <p:nvSpPr>
          <p:cNvPr id="398" name="Google Shape;398;p35"/>
          <p:cNvSpPr txBox="1"/>
          <p:nvPr/>
        </p:nvSpPr>
        <p:spPr>
          <a:xfrm>
            <a:off x="675325" y="3731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Frequency(u) = u/Line = 0</a:t>
            </a:r>
            <a:endParaRPr/>
          </a:p>
        </p:txBody>
      </p:sp>
      <p:sp>
        <p:nvSpPr>
          <p:cNvPr id="399" name="Google Shape;399;p35"/>
          <p:cNvSpPr txBox="1"/>
          <p:nvPr/>
        </p:nvSpPr>
        <p:spPr>
          <a:xfrm>
            <a:off x="675325" y="4112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Period(v) = Column/v = 5</a:t>
            </a:r>
            <a:endParaRPr>
              <a:solidFill>
                <a:srgbClr val="FF9900"/>
              </a:solidFill>
            </a:endParaRPr>
          </a:p>
        </p:txBody>
      </p:sp>
      <p:sp>
        <p:nvSpPr>
          <p:cNvPr id="400" name="Google Shape;400;p35"/>
          <p:cNvSpPr txBox="1"/>
          <p:nvPr/>
        </p:nvSpPr>
        <p:spPr>
          <a:xfrm>
            <a:off x="675325" y="4493400"/>
            <a:ext cx="331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Frequency(v) = v/Column = 0.2</a:t>
            </a:r>
            <a:endParaRPr>
              <a:solidFill>
                <a:srgbClr val="FF99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406" name="Google Shape;406;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36"/>
          <p:cNvSpPr txBox="1"/>
          <p:nvPr/>
        </p:nvSpPr>
        <p:spPr>
          <a:xfrm>
            <a:off x="5538125" y="1078500"/>
            <a:ext cx="779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u = 15</a:t>
            </a:r>
            <a:endParaRPr>
              <a:solidFill>
                <a:srgbClr val="4A86E8"/>
              </a:solidFill>
            </a:endParaRPr>
          </a:p>
        </p:txBody>
      </p:sp>
      <p:sp>
        <p:nvSpPr>
          <p:cNvPr id="408" name="Google Shape;408;p36"/>
          <p:cNvSpPr txBox="1"/>
          <p:nvPr/>
        </p:nvSpPr>
        <p:spPr>
          <a:xfrm>
            <a:off x="6740450" y="2140650"/>
            <a:ext cx="81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V = 4</a:t>
            </a:r>
            <a:endParaRPr>
              <a:solidFill>
                <a:srgbClr val="FF9900"/>
              </a:solidFill>
            </a:endParaRPr>
          </a:p>
        </p:txBody>
      </p:sp>
      <p:pic>
        <p:nvPicPr>
          <p:cNvPr id="409" name="Google Shape;409;p36"/>
          <p:cNvPicPr preferRelativeResize="0"/>
          <p:nvPr/>
        </p:nvPicPr>
        <p:blipFill rotWithShape="1">
          <a:blip r:embed="rId3">
            <a:alphaModFix/>
          </a:blip>
          <a:srcRect b="670" l="0" r="0" t="680"/>
          <a:stretch/>
        </p:blipFill>
        <p:spPr>
          <a:xfrm>
            <a:off x="6234725" y="370250"/>
            <a:ext cx="1822950" cy="1847581"/>
          </a:xfrm>
          <a:prstGeom prst="rect">
            <a:avLst/>
          </a:prstGeom>
          <a:noFill/>
          <a:ln>
            <a:noFill/>
          </a:ln>
        </p:spPr>
      </p:pic>
      <p:pic>
        <p:nvPicPr>
          <p:cNvPr id="410" name="Google Shape;410;p36" title="Points scored"/>
          <p:cNvPicPr preferRelativeResize="0"/>
          <p:nvPr/>
        </p:nvPicPr>
        <p:blipFill>
          <a:blip r:embed="rId4">
            <a:alphaModFix/>
          </a:blip>
          <a:stretch>
            <a:fillRect/>
          </a:stretch>
        </p:blipFill>
        <p:spPr>
          <a:xfrm>
            <a:off x="751522" y="1078500"/>
            <a:ext cx="3551007" cy="2195700"/>
          </a:xfrm>
          <a:prstGeom prst="rect">
            <a:avLst/>
          </a:prstGeom>
          <a:noFill/>
          <a:ln cap="flat" cmpd="sng" w="9525">
            <a:solidFill>
              <a:srgbClr val="4A86E8"/>
            </a:solidFill>
            <a:prstDash val="solid"/>
            <a:round/>
            <a:headEnd len="sm" w="sm" type="none"/>
            <a:tailEnd len="sm" w="sm" type="none"/>
          </a:ln>
        </p:spPr>
      </p:pic>
      <p:pic>
        <p:nvPicPr>
          <p:cNvPr id="411" name="Google Shape;411;p36" title="Points scored"/>
          <p:cNvPicPr preferRelativeResize="0"/>
          <p:nvPr/>
        </p:nvPicPr>
        <p:blipFill>
          <a:blip r:embed="rId5">
            <a:alphaModFix/>
          </a:blip>
          <a:stretch>
            <a:fillRect/>
          </a:stretch>
        </p:blipFill>
        <p:spPr>
          <a:xfrm>
            <a:off x="4571999" y="2630975"/>
            <a:ext cx="3551001" cy="2195691"/>
          </a:xfrm>
          <a:prstGeom prst="rect">
            <a:avLst/>
          </a:prstGeom>
          <a:noFill/>
          <a:ln cap="flat" cmpd="sng" w="9525">
            <a:solidFill>
              <a:srgbClr val="FF9900"/>
            </a:solidFill>
            <a:prstDash val="solid"/>
            <a:round/>
            <a:headEnd len="sm" w="sm" type="none"/>
            <a:tailEnd len="sm" w="sm" type="none"/>
          </a:ln>
        </p:spPr>
      </p:pic>
      <p:cxnSp>
        <p:nvCxnSpPr>
          <p:cNvPr id="412" name="Google Shape;412;p36"/>
          <p:cNvCxnSpPr>
            <a:stCxn id="408" idx="1"/>
            <a:endCxn id="411" idx="0"/>
          </p:cNvCxnSpPr>
          <p:nvPr/>
        </p:nvCxnSpPr>
        <p:spPr>
          <a:xfrm flipH="1">
            <a:off x="6347450" y="2356200"/>
            <a:ext cx="393000" cy="274800"/>
          </a:xfrm>
          <a:prstGeom prst="curvedConnector2">
            <a:avLst/>
          </a:prstGeom>
          <a:noFill/>
          <a:ln cap="flat" cmpd="sng" w="38100">
            <a:solidFill>
              <a:srgbClr val="FF9900"/>
            </a:solidFill>
            <a:prstDash val="solid"/>
            <a:round/>
            <a:headEnd len="med" w="med" type="none"/>
            <a:tailEnd len="med" w="med" type="triangle"/>
          </a:ln>
        </p:spPr>
      </p:cxnSp>
      <p:cxnSp>
        <p:nvCxnSpPr>
          <p:cNvPr id="413" name="Google Shape;413;p36"/>
          <p:cNvCxnSpPr>
            <a:stCxn id="407" idx="1"/>
            <a:endCxn id="410" idx="3"/>
          </p:cNvCxnSpPr>
          <p:nvPr/>
        </p:nvCxnSpPr>
        <p:spPr>
          <a:xfrm flipH="1">
            <a:off x="4302425" y="1294050"/>
            <a:ext cx="1235700" cy="882300"/>
          </a:xfrm>
          <a:prstGeom prst="curvedConnector3">
            <a:avLst>
              <a:gd fmla="val 49996" name="adj1"/>
            </a:avLst>
          </a:prstGeom>
          <a:noFill/>
          <a:ln cap="flat" cmpd="sng" w="38100">
            <a:solidFill>
              <a:srgbClr val="4A86E8"/>
            </a:solidFill>
            <a:prstDash val="solid"/>
            <a:round/>
            <a:headEnd len="med" w="med" type="none"/>
            <a:tailEnd len="med" w="med" type="triangle"/>
          </a:ln>
        </p:spPr>
      </p:cxnSp>
      <p:sp>
        <p:nvSpPr>
          <p:cNvPr id="414" name="Google Shape;414;p36"/>
          <p:cNvSpPr txBox="1"/>
          <p:nvPr/>
        </p:nvSpPr>
        <p:spPr>
          <a:xfrm>
            <a:off x="675325" y="3350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Period(u) = Line/u = 5.33</a:t>
            </a:r>
            <a:endParaRPr/>
          </a:p>
        </p:txBody>
      </p:sp>
      <p:sp>
        <p:nvSpPr>
          <p:cNvPr id="415" name="Google Shape;415;p36"/>
          <p:cNvSpPr txBox="1"/>
          <p:nvPr/>
        </p:nvSpPr>
        <p:spPr>
          <a:xfrm>
            <a:off x="675325" y="3731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rPr>
              <a:t>Frequency(u) = u/Line = 0.19</a:t>
            </a:r>
            <a:endParaRPr/>
          </a:p>
        </p:txBody>
      </p:sp>
      <p:sp>
        <p:nvSpPr>
          <p:cNvPr id="416" name="Google Shape;416;p36"/>
          <p:cNvSpPr txBox="1"/>
          <p:nvPr/>
        </p:nvSpPr>
        <p:spPr>
          <a:xfrm>
            <a:off x="675325" y="4112400"/>
            <a:ext cx="29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Period(v) = Column/v = 20</a:t>
            </a:r>
            <a:endParaRPr>
              <a:solidFill>
                <a:srgbClr val="FF9900"/>
              </a:solidFill>
            </a:endParaRPr>
          </a:p>
        </p:txBody>
      </p:sp>
      <p:sp>
        <p:nvSpPr>
          <p:cNvPr id="417" name="Google Shape;417;p36"/>
          <p:cNvSpPr txBox="1"/>
          <p:nvPr/>
        </p:nvSpPr>
        <p:spPr>
          <a:xfrm>
            <a:off x="675325" y="4493400"/>
            <a:ext cx="331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Frequency(v) = v/Column = 0.2</a:t>
            </a:r>
            <a:endParaRPr>
              <a:solidFill>
                <a:srgbClr val="FF99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a:t>
            </a:r>
            <a:endParaRPr b="1">
              <a:solidFill>
                <a:srgbClr val="38761D"/>
              </a:solidFill>
            </a:endParaRPr>
          </a:p>
        </p:txBody>
      </p:sp>
      <p:sp>
        <p:nvSpPr>
          <p:cNvPr id="423" name="Google Shape;423;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24" name="Google Shape;424;p37"/>
          <p:cNvPicPr preferRelativeResize="0"/>
          <p:nvPr/>
        </p:nvPicPr>
        <p:blipFill>
          <a:blip r:embed="rId3">
            <a:alphaModFix/>
          </a:blip>
          <a:stretch>
            <a:fillRect/>
          </a:stretch>
        </p:blipFill>
        <p:spPr>
          <a:xfrm>
            <a:off x="389350" y="1216146"/>
            <a:ext cx="1390650" cy="1428750"/>
          </a:xfrm>
          <a:prstGeom prst="rect">
            <a:avLst/>
          </a:prstGeom>
          <a:noFill/>
          <a:ln>
            <a:noFill/>
          </a:ln>
        </p:spPr>
      </p:pic>
      <p:pic>
        <p:nvPicPr>
          <p:cNvPr id="425" name="Google Shape;425;p37"/>
          <p:cNvPicPr preferRelativeResize="0"/>
          <p:nvPr/>
        </p:nvPicPr>
        <p:blipFill>
          <a:blip r:embed="rId4">
            <a:alphaModFix/>
          </a:blip>
          <a:stretch>
            <a:fillRect/>
          </a:stretch>
        </p:blipFill>
        <p:spPr>
          <a:xfrm>
            <a:off x="2328167" y="1216146"/>
            <a:ext cx="1447800" cy="1428750"/>
          </a:xfrm>
          <a:prstGeom prst="rect">
            <a:avLst/>
          </a:prstGeom>
          <a:noFill/>
          <a:ln>
            <a:noFill/>
          </a:ln>
        </p:spPr>
      </p:pic>
      <p:pic>
        <p:nvPicPr>
          <p:cNvPr id="426" name="Google Shape;426;p37"/>
          <p:cNvPicPr preferRelativeResize="0"/>
          <p:nvPr/>
        </p:nvPicPr>
        <p:blipFill>
          <a:blip r:embed="rId5">
            <a:alphaModFix/>
          </a:blip>
          <a:stretch>
            <a:fillRect/>
          </a:stretch>
        </p:blipFill>
        <p:spPr>
          <a:xfrm>
            <a:off x="4324133" y="1216146"/>
            <a:ext cx="1409700" cy="1428750"/>
          </a:xfrm>
          <a:prstGeom prst="rect">
            <a:avLst/>
          </a:prstGeom>
          <a:noFill/>
          <a:ln>
            <a:noFill/>
          </a:ln>
        </p:spPr>
      </p:pic>
      <p:pic>
        <p:nvPicPr>
          <p:cNvPr id="427" name="Google Shape;427;p37"/>
          <p:cNvPicPr preferRelativeResize="0"/>
          <p:nvPr/>
        </p:nvPicPr>
        <p:blipFill>
          <a:blip r:embed="rId6">
            <a:alphaModFix/>
          </a:blip>
          <a:stretch>
            <a:fillRect/>
          </a:stretch>
        </p:blipFill>
        <p:spPr>
          <a:xfrm>
            <a:off x="3240450" y="3005258"/>
            <a:ext cx="2852249" cy="1603175"/>
          </a:xfrm>
          <a:prstGeom prst="rect">
            <a:avLst/>
          </a:prstGeom>
          <a:noFill/>
          <a:ln>
            <a:noFill/>
          </a:ln>
        </p:spPr>
      </p:pic>
      <p:sp>
        <p:nvSpPr>
          <p:cNvPr id="428" name="Google Shape;428;p37"/>
          <p:cNvSpPr/>
          <p:nvPr/>
        </p:nvSpPr>
        <p:spPr>
          <a:xfrm>
            <a:off x="1897933" y="1733721"/>
            <a:ext cx="3123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893900" y="1733721"/>
            <a:ext cx="3123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5851767" y="1733721"/>
            <a:ext cx="3123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txBox="1"/>
          <p:nvPr/>
        </p:nvSpPr>
        <p:spPr>
          <a:xfrm>
            <a:off x="6282000" y="1277525"/>
            <a:ext cx="2460000" cy="129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alibri"/>
                <a:ea typeface="Calibri"/>
                <a:cs typeface="Calibri"/>
                <a:sym typeface="Calibri"/>
              </a:rPr>
              <a:t>… </a:t>
            </a:r>
            <a:r>
              <a:rPr b="1" lang="en" sz="1600"/>
              <a:t>(weighted sum of Line X Column images)</a:t>
            </a:r>
            <a:endParaRPr b="1" sz="1600"/>
          </a:p>
        </p:txBody>
      </p:sp>
      <p:sp>
        <p:nvSpPr>
          <p:cNvPr id="432" name="Google Shape;432;p37"/>
          <p:cNvSpPr/>
          <p:nvPr/>
        </p:nvSpPr>
        <p:spPr>
          <a:xfrm>
            <a:off x="2568425" y="3576138"/>
            <a:ext cx="548700" cy="461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p:nvPr/>
        </p:nvSpPr>
        <p:spPr>
          <a:xfrm>
            <a:off x="5525150" y="1928550"/>
            <a:ext cx="1735200" cy="169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Spatial Frequency Filtering</a:t>
            </a:r>
            <a:endParaRPr b="1">
              <a:solidFill>
                <a:srgbClr val="38761D"/>
              </a:solidFill>
            </a:endParaRPr>
          </a:p>
        </p:txBody>
      </p:sp>
      <p:sp>
        <p:nvSpPr>
          <p:cNvPr id="439" name="Google Shape;439;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38"/>
          <p:cNvSpPr txBox="1"/>
          <p:nvPr/>
        </p:nvSpPr>
        <p:spPr>
          <a:xfrm>
            <a:off x="618100" y="2217675"/>
            <a:ext cx="7925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b="1" lang="en"/>
              <a:t>Low-pass</a:t>
            </a:r>
            <a:r>
              <a:rPr lang="en"/>
              <a:t> filter</a:t>
            </a:r>
            <a:r>
              <a:rPr lang="en"/>
              <a:t> : keeps only low frequencies. The </a:t>
            </a:r>
            <a:r>
              <a:rPr lang="en"/>
              <a:t>tinier</a:t>
            </a:r>
            <a:r>
              <a:rPr lang="en"/>
              <a:t> the filter, the blurrier the image.</a:t>
            </a:r>
            <a:endParaRPr/>
          </a:p>
          <a:p>
            <a:pPr indent="-317500" lvl="0" marL="457200" rtl="0" algn="l">
              <a:lnSpc>
                <a:spcPct val="150000"/>
              </a:lnSpc>
              <a:spcBef>
                <a:spcPts val="0"/>
              </a:spcBef>
              <a:spcAft>
                <a:spcPts val="0"/>
              </a:spcAft>
              <a:buSzPts val="1400"/>
              <a:buChar char="●"/>
            </a:pPr>
            <a:r>
              <a:rPr b="1" lang="en"/>
              <a:t>High-pass</a:t>
            </a:r>
            <a:r>
              <a:rPr lang="en"/>
              <a:t> filter: Keeps high frequencies. </a:t>
            </a:r>
            <a:r>
              <a:rPr lang="en"/>
              <a:t>Useful</a:t>
            </a:r>
            <a:r>
              <a:rPr lang="en"/>
              <a:t> to extract edges and remove content. </a:t>
            </a:r>
            <a:endParaRPr/>
          </a:p>
          <a:p>
            <a:pPr indent="-317500" lvl="0" marL="457200" rtl="0" algn="l">
              <a:lnSpc>
                <a:spcPct val="150000"/>
              </a:lnSpc>
              <a:spcBef>
                <a:spcPts val="0"/>
              </a:spcBef>
              <a:spcAft>
                <a:spcPts val="0"/>
              </a:spcAft>
              <a:buSzPts val="1400"/>
              <a:buChar char="●"/>
            </a:pPr>
            <a:r>
              <a:rPr b="1" lang="en"/>
              <a:t>Enhancing</a:t>
            </a:r>
            <a:r>
              <a:rPr lang="en"/>
              <a:t> filter: keeps low frequencies and amplify high ones.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666666"/>
                </a:solidFill>
              </a:rPr>
              <a:t>Mathematical Morphology Operations</a:t>
            </a:r>
            <a:endParaRPr b="1">
              <a:solidFill>
                <a:srgbClr val="666666"/>
              </a:solidFill>
            </a:endParaRPr>
          </a:p>
        </p:txBody>
      </p:sp>
      <p:sp>
        <p:nvSpPr>
          <p:cNvPr id="446" name="Google Shape;446;p39"/>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Erosion, dilation, opening &amp; closing</a:t>
            </a:r>
            <a:endParaRPr b="1">
              <a:solidFill>
                <a:srgbClr val="FF9900"/>
              </a:solidFill>
            </a:endParaRPr>
          </a:p>
        </p:txBody>
      </p:sp>
      <p:sp>
        <p:nvSpPr>
          <p:cNvPr id="447" name="Google Shape;447;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Principle</a:t>
            </a:r>
            <a:endParaRPr b="1">
              <a:solidFill>
                <a:srgbClr val="666666"/>
              </a:solidFill>
            </a:endParaRPr>
          </a:p>
        </p:txBody>
      </p:sp>
      <p:sp>
        <p:nvSpPr>
          <p:cNvPr id="453" name="Google Shape;453;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40"/>
          <p:cNvSpPr txBox="1"/>
          <p:nvPr/>
        </p:nvSpPr>
        <p:spPr>
          <a:xfrm>
            <a:off x="618100" y="2217675"/>
            <a:ext cx="7925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Using a </a:t>
            </a:r>
            <a:r>
              <a:rPr b="1" lang="en"/>
              <a:t>convolution kernel</a:t>
            </a:r>
            <a:r>
              <a:rPr lang="en"/>
              <a:t> of various shape.</a:t>
            </a:r>
            <a:endParaRPr/>
          </a:p>
          <a:p>
            <a:pPr indent="-317500" lvl="0" marL="457200" rtl="0" algn="l">
              <a:lnSpc>
                <a:spcPct val="150000"/>
              </a:lnSpc>
              <a:spcBef>
                <a:spcPts val="0"/>
              </a:spcBef>
              <a:spcAft>
                <a:spcPts val="0"/>
              </a:spcAft>
              <a:buSzPts val="1400"/>
              <a:buChar char="●"/>
            </a:pPr>
            <a:r>
              <a:rPr lang="en"/>
              <a:t>Change</a:t>
            </a:r>
            <a:r>
              <a:rPr b="1" lang="en"/>
              <a:t> the shape </a:t>
            </a:r>
            <a:r>
              <a:rPr lang="en"/>
              <a:t>of an item</a:t>
            </a:r>
            <a:r>
              <a:rPr b="1" lang="en"/>
              <a:t> inside </a:t>
            </a:r>
            <a:r>
              <a:rPr lang="en"/>
              <a:t>an image</a:t>
            </a:r>
            <a:r>
              <a:rPr b="1" lang="en"/>
              <a:t>.</a:t>
            </a:r>
            <a:endParaRPr/>
          </a:p>
          <a:p>
            <a:pPr indent="-317500" lvl="0" marL="457200" rtl="0" algn="l">
              <a:lnSpc>
                <a:spcPct val="150000"/>
              </a:lnSpc>
              <a:spcBef>
                <a:spcPts val="0"/>
              </a:spcBef>
              <a:spcAft>
                <a:spcPts val="0"/>
              </a:spcAft>
              <a:buSzPts val="1400"/>
              <a:buChar char="●"/>
            </a:pPr>
            <a:r>
              <a:rPr b="1" lang="en"/>
              <a:t>Remove </a:t>
            </a:r>
            <a:r>
              <a:rPr lang="en"/>
              <a:t>some</a:t>
            </a:r>
            <a:r>
              <a:rPr b="1" lang="en"/>
              <a:t> noise</a:t>
            </a:r>
            <a:r>
              <a:rPr lang="en"/>
              <a:t> </a:t>
            </a:r>
            <a:r>
              <a:rPr b="1" lang="en"/>
              <a:t>w</a:t>
            </a:r>
            <a:r>
              <a:rPr b="1" lang="en"/>
              <a:t>ithout</a:t>
            </a:r>
            <a:r>
              <a:rPr lang="en"/>
              <a:t> main image content </a:t>
            </a:r>
            <a:r>
              <a:rPr b="1" lang="en"/>
              <a:t>alteration</a:t>
            </a: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Erosion</a:t>
            </a:r>
            <a:endParaRPr b="1">
              <a:solidFill>
                <a:srgbClr val="666666"/>
              </a:solidFill>
            </a:endParaRPr>
          </a:p>
        </p:txBody>
      </p:sp>
      <p:sp>
        <p:nvSpPr>
          <p:cNvPr id="460" name="Google Shape;460;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61" name="Google Shape;461;p41"/>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graphicFrame>
        <p:nvGraphicFramePr>
          <p:cNvPr id="462" name="Google Shape;462;p41"/>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463" name="Google Shape;463;p41"/>
          <p:cNvSpPr txBox="1"/>
          <p:nvPr/>
        </p:nvSpPr>
        <p:spPr>
          <a:xfrm>
            <a:off x="6081850" y="2247690"/>
            <a:ext cx="2377200" cy="1416000"/>
          </a:xfrm>
          <a:prstGeom prst="rect">
            <a:avLst/>
          </a:prstGeom>
          <a:solidFill>
            <a:srgbClr val="4A86E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solidFill>
                  <a:schemeClr val="dk1"/>
                </a:solidFill>
                <a:latin typeface="Calibri"/>
                <a:ea typeface="Calibri"/>
                <a:cs typeface="Calibri"/>
                <a:sym typeface="Calibri"/>
              </a:rPr>
              <a:t>Central pixel</a:t>
            </a:r>
            <a:r>
              <a:rPr lang="en" sz="1600">
                <a:solidFill>
                  <a:schemeClr val="dk1"/>
                </a:solidFill>
                <a:latin typeface="Calibri"/>
                <a:ea typeface="Calibri"/>
                <a:cs typeface="Calibri"/>
                <a:sym typeface="Calibri"/>
              </a:rPr>
              <a:t> remains the same if </a:t>
            </a:r>
            <a:r>
              <a:rPr b="1" lang="en" sz="1600">
                <a:solidFill>
                  <a:schemeClr val="dk1"/>
                </a:solidFill>
                <a:latin typeface="Calibri"/>
                <a:ea typeface="Calibri"/>
                <a:cs typeface="Calibri"/>
                <a:sym typeface="Calibri"/>
              </a:rPr>
              <a:t>the whole kernel is included</a:t>
            </a:r>
            <a:r>
              <a:rPr lang="en" sz="1600">
                <a:solidFill>
                  <a:schemeClr val="dk1"/>
                </a:solidFill>
                <a:latin typeface="Calibri"/>
                <a:ea typeface="Calibri"/>
                <a:cs typeface="Calibri"/>
                <a:sym typeface="Calibri"/>
              </a:rPr>
              <a:t>. Else, the pixel changes to </a:t>
            </a:r>
            <a:r>
              <a:rPr b="1" lang="en" sz="1600">
                <a:solidFill>
                  <a:schemeClr val="dk1"/>
                </a:solidFill>
                <a:latin typeface="Calibri"/>
                <a:ea typeface="Calibri"/>
                <a:cs typeface="Calibri"/>
                <a:sym typeface="Calibri"/>
              </a:rPr>
              <a:t>the min</a:t>
            </a:r>
            <a:r>
              <a:rPr lang="en" sz="1600">
                <a:solidFill>
                  <a:schemeClr val="dk1"/>
                </a:solidFill>
                <a:latin typeface="Calibri"/>
                <a:ea typeface="Calibri"/>
                <a:cs typeface="Calibri"/>
                <a:sym typeface="Calibri"/>
              </a:rPr>
              <a:t> of the kernel area.</a:t>
            </a:r>
            <a:endParaRPr sz="1600">
              <a:solidFill>
                <a:schemeClr val="dk1"/>
              </a:solidFill>
              <a:latin typeface="Calibri"/>
              <a:ea typeface="Calibri"/>
              <a:cs typeface="Calibri"/>
              <a:sym typeface="Calibri"/>
            </a:endParaRPr>
          </a:p>
        </p:txBody>
      </p:sp>
      <p:sp>
        <p:nvSpPr>
          <p:cNvPr id="464" name="Google Shape;464;p41"/>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a:t>
            </a:r>
            <a:r>
              <a:rPr b="1" lang="en" sz="1600">
                <a:solidFill>
                  <a:srgbClr val="FF9900"/>
                </a:solidFill>
              </a:rPr>
              <a:t>Kernel</a:t>
            </a:r>
            <a:endParaRPr b="1" sz="160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Image Analysis</a:t>
            </a:r>
            <a:endParaRPr b="1"/>
          </a:p>
        </p:txBody>
      </p:sp>
      <p:sp>
        <p:nvSpPr>
          <p:cNvPr id="145" name="Google Shape;145;p15"/>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Pixel notions &amp; histograms</a:t>
            </a:r>
            <a:endParaRPr b="1">
              <a:solidFill>
                <a:srgbClr val="FF9900"/>
              </a:solidFill>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Erosion</a:t>
            </a:r>
            <a:endParaRPr b="1">
              <a:solidFill>
                <a:srgbClr val="666666"/>
              </a:solidFill>
            </a:endParaRPr>
          </a:p>
        </p:txBody>
      </p:sp>
      <p:sp>
        <p:nvSpPr>
          <p:cNvPr id="470" name="Google Shape;470;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71" name="Google Shape;471;p42"/>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graphicFrame>
        <p:nvGraphicFramePr>
          <p:cNvPr id="472" name="Google Shape;472;p42"/>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473" name="Google Shape;473;p42"/>
          <p:cNvSpPr txBox="1"/>
          <p:nvPr/>
        </p:nvSpPr>
        <p:spPr>
          <a:xfrm>
            <a:off x="6081850" y="2247690"/>
            <a:ext cx="2377200" cy="1416000"/>
          </a:xfrm>
          <a:prstGeom prst="rect">
            <a:avLst/>
          </a:prstGeom>
          <a:solidFill>
            <a:srgbClr val="4A86E8"/>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solidFill>
                  <a:schemeClr val="dk1"/>
                </a:solidFill>
                <a:latin typeface="Calibri"/>
                <a:ea typeface="Calibri"/>
                <a:cs typeface="Calibri"/>
                <a:sym typeface="Calibri"/>
              </a:rPr>
              <a:t>Central pixel</a:t>
            </a:r>
            <a:r>
              <a:rPr lang="en" sz="1600">
                <a:solidFill>
                  <a:schemeClr val="dk1"/>
                </a:solidFill>
                <a:latin typeface="Calibri"/>
                <a:ea typeface="Calibri"/>
                <a:cs typeface="Calibri"/>
                <a:sym typeface="Calibri"/>
              </a:rPr>
              <a:t> remains the same if </a:t>
            </a:r>
            <a:r>
              <a:rPr b="1" lang="en" sz="1600">
                <a:solidFill>
                  <a:schemeClr val="dk1"/>
                </a:solidFill>
                <a:latin typeface="Calibri"/>
                <a:ea typeface="Calibri"/>
                <a:cs typeface="Calibri"/>
                <a:sym typeface="Calibri"/>
              </a:rPr>
              <a:t>the whole kernel is included</a:t>
            </a:r>
            <a:r>
              <a:rPr lang="en" sz="1600">
                <a:solidFill>
                  <a:schemeClr val="dk1"/>
                </a:solidFill>
                <a:latin typeface="Calibri"/>
                <a:ea typeface="Calibri"/>
                <a:cs typeface="Calibri"/>
                <a:sym typeface="Calibri"/>
              </a:rPr>
              <a:t>. Else, the pixel changes to </a:t>
            </a:r>
            <a:r>
              <a:rPr b="1" lang="en" sz="1600">
                <a:solidFill>
                  <a:schemeClr val="dk1"/>
                </a:solidFill>
                <a:latin typeface="Calibri"/>
                <a:ea typeface="Calibri"/>
                <a:cs typeface="Calibri"/>
                <a:sym typeface="Calibri"/>
              </a:rPr>
              <a:t>the min</a:t>
            </a:r>
            <a:r>
              <a:rPr lang="en" sz="1600">
                <a:solidFill>
                  <a:schemeClr val="dk1"/>
                </a:solidFill>
                <a:latin typeface="Calibri"/>
                <a:ea typeface="Calibri"/>
                <a:cs typeface="Calibri"/>
                <a:sym typeface="Calibri"/>
              </a:rPr>
              <a:t> of the kernel area.</a:t>
            </a:r>
            <a:endParaRPr sz="1600">
              <a:solidFill>
                <a:schemeClr val="dk1"/>
              </a:solidFill>
              <a:latin typeface="Calibri"/>
              <a:ea typeface="Calibri"/>
              <a:cs typeface="Calibri"/>
              <a:sym typeface="Calibri"/>
            </a:endParaRPr>
          </a:p>
        </p:txBody>
      </p:sp>
      <p:sp>
        <p:nvSpPr>
          <p:cNvPr id="474" name="Google Shape;474;p42"/>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Erosion</a:t>
            </a:r>
            <a:endParaRPr b="1">
              <a:solidFill>
                <a:srgbClr val="666666"/>
              </a:solidFill>
            </a:endParaRPr>
          </a:p>
        </p:txBody>
      </p:sp>
      <p:sp>
        <p:nvSpPr>
          <p:cNvPr id="480" name="Google Shape;480;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1" name="Google Shape;481;p43"/>
          <p:cNvSpPr txBox="1"/>
          <p:nvPr/>
        </p:nvSpPr>
        <p:spPr>
          <a:xfrm>
            <a:off x="496525" y="13485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Useful ? Why ?</a:t>
            </a:r>
            <a:endParaRPr b="1" sz="1600">
              <a:solidFill>
                <a:srgbClr val="FF9900"/>
              </a:solidFill>
            </a:endParaRPr>
          </a:p>
        </p:txBody>
      </p:sp>
      <p:pic>
        <p:nvPicPr>
          <p:cNvPr id="482" name="Google Shape;482;p43"/>
          <p:cNvPicPr preferRelativeResize="0"/>
          <p:nvPr/>
        </p:nvPicPr>
        <p:blipFill>
          <a:blip r:embed="rId3">
            <a:alphaModFix/>
          </a:blip>
          <a:stretch>
            <a:fillRect/>
          </a:stretch>
        </p:blipFill>
        <p:spPr>
          <a:xfrm>
            <a:off x="618100" y="2737975"/>
            <a:ext cx="3124200" cy="1352550"/>
          </a:xfrm>
          <a:prstGeom prst="rect">
            <a:avLst/>
          </a:prstGeom>
          <a:noFill/>
          <a:ln>
            <a:noFill/>
          </a:ln>
        </p:spPr>
      </p:pic>
      <p:pic>
        <p:nvPicPr>
          <p:cNvPr id="483" name="Google Shape;483;p43"/>
          <p:cNvPicPr preferRelativeResize="0"/>
          <p:nvPr/>
        </p:nvPicPr>
        <p:blipFill>
          <a:blip r:embed="rId4">
            <a:alphaModFix/>
          </a:blip>
          <a:stretch>
            <a:fillRect/>
          </a:stretch>
        </p:blipFill>
        <p:spPr>
          <a:xfrm>
            <a:off x="4572000" y="1779600"/>
            <a:ext cx="4059175" cy="2097525"/>
          </a:xfrm>
          <a:prstGeom prst="rect">
            <a:avLst/>
          </a:prstGeom>
          <a:noFill/>
          <a:ln>
            <a:noFill/>
          </a:ln>
        </p:spPr>
      </p:pic>
      <p:sp>
        <p:nvSpPr>
          <p:cNvPr id="484" name="Google Shape;484;p43"/>
          <p:cNvSpPr txBox="1"/>
          <p:nvPr/>
        </p:nvSpPr>
        <p:spPr>
          <a:xfrm>
            <a:off x="1327000" y="23562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1</a:t>
            </a:r>
            <a:endParaRPr b="1" sz="1600">
              <a:solidFill>
                <a:srgbClr val="4A86E8"/>
              </a:solidFill>
            </a:endParaRPr>
          </a:p>
        </p:txBody>
      </p:sp>
      <p:sp>
        <p:nvSpPr>
          <p:cNvPr id="485" name="Google Shape;485;p43"/>
          <p:cNvSpPr txBox="1"/>
          <p:nvPr/>
        </p:nvSpPr>
        <p:spPr>
          <a:xfrm>
            <a:off x="6173350" y="13485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2</a:t>
            </a:r>
            <a:endParaRPr b="1" sz="1600">
              <a:solidFill>
                <a:srgbClr val="4A86E8"/>
              </a:solidFill>
            </a:endParaRPr>
          </a:p>
        </p:txBody>
      </p:sp>
      <p:cxnSp>
        <p:nvCxnSpPr>
          <p:cNvPr id="486" name="Google Shape;486;p43"/>
          <p:cNvCxnSpPr/>
          <p:nvPr/>
        </p:nvCxnSpPr>
        <p:spPr>
          <a:xfrm>
            <a:off x="4170850" y="1382325"/>
            <a:ext cx="0" cy="3378300"/>
          </a:xfrm>
          <a:prstGeom prst="straightConnector1">
            <a:avLst/>
          </a:prstGeom>
          <a:noFill/>
          <a:ln cap="flat" cmpd="sng" w="28575">
            <a:solidFill>
              <a:srgbClr val="4A86E8"/>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Dilation</a:t>
            </a:r>
            <a:endParaRPr b="1">
              <a:solidFill>
                <a:srgbClr val="666666"/>
              </a:solidFill>
            </a:endParaRPr>
          </a:p>
        </p:txBody>
      </p:sp>
      <p:sp>
        <p:nvSpPr>
          <p:cNvPr id="492" name="Google Shape;492;p4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93" name="Google Shape;493;p44"/>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bl>
          </a:graphicData>
        </a:graphic>
      </p:graphicFrame>
      <p:graphicFrame>
        <p:nvGraphicFramePr>
          <p:cNvPr id="494" name="Google Shape;494;p44"/>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495" name="Google Shape;495;p44"/>
          <p:cNvSpPr txBox="1"/>
          <p:nvPr/>
        </p:nvSpPr>
        <p:spPr>
          <a:xfrm>
            <a:off x="6081850" y="2493990"/>
            <a:ext cx="2377200" cy="923400"/>
          </a:xfrm>
          <a:prstGeom prst="rect">
            <a:avLst/>
          </a:prstGeom>
          <a:solidFill>
            <a:srgbClr val="F1C23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Calibri"/>
                <a:ea typeface="Calibri"/>
                <a:cs typeface="Calibri"/>
                <a:sym typeface="Calibri"/>
              </a:rPr>
              <a:t>For each pixel </a:t>
            </a:r>
            <a:r>
              <a:rPr lang="en" sz="1600">
                <a:latin typeface="Calibri"/>
                <a:ea typeface="Calibri"/>
                <a:cs typeface="Calibri"/>
                <a:sym typeface="Calibri"/>
              </a:rPr>
              <a:t>that has a value of</a:t>
            </a:r>
            <a:r>
              <a:rPr b="1" lang="en" sz="1600">
                <a:latin typeface="Calibri"/>
                <a:ea typeface="Calibri"/>
                <a:cs typeface="Calibri"/>
                <a:sym typeface="Calibri"/>
              </a:rPr>
              <a:t> 1</a:t>
            </a:r>
            <a:r>
              <a:rPr lang="en" sz="1600">
                <a:latin typeface="Calibri"/>
                <a:ea typeface="Calibri"/>
                <a:cs typeface="Calibri"/>
                <a:sym typeface="Calibri"/>
              </a:rPr>
              <a:t>,</a:t>
            </a:r>
            <a:r>
              <a:rPr b="1" lang="en" sz="1600">
                <a:latin typeface="Calibri"/>
                <a:ea typeface="Calibri"/>
                <a:cs typeface="Calibri"/>
                <a:sym typeface="Calibri"/>
              </a:rPr>
              <a:t> apply </a:t>
            </a:r>
            <a:r>
              <a:rPr lang="en" sz="1600">
                <a:latin typeface="Calibri"/>
                <a:ea typeface="Calibri"/>
                <a:cs typeface="Calibri"/>
                <a:sym typeface="Calibri"/>
              </a:rPr>
              <a:t>the</a:t>
            </a:r>
            <a:r>
              <a:rPr b="1" lang="en" sz="1600">
                <a:latin typeface="Calibri"/>
                <a:ea typeface="Calibri"/>
                <a:cs typeface="Calibri"/>
                <a:sym typeface="Calibri"/>
              </a:rPr>
              <a:t> kernel</a:t>
            </a:r>
            <a:r>
              <a:rPr lang="en" sz="1600">
                <a:latin typeface="Calibri"/>
                <a:ea typeface="Calibri"/>
                <a:cs typeface="Calibri"/>
                <a:sym typeface="Calibri"/>
              </a:rPr>
              <a:t>.</a:t>
            </a:r>
            <a:endParaRPr sz="1600">
              <a:latin typeface="Calibri"/>
              <a:ea typeface="Calibri"/>
              <a:cs typeface="Calibri"/>
              <a:sym typeface="Calibri"/>
            </a:endParaRPr>
          </a:p>
        </p:txBody>
      </p:sp>
      <p:sp>
        <p:nvSpPr>
          <p:cNvPr id="496" name="Google Shape;496;p44"/>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5"/>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Dilation</a:t>
            </a:r>
            <a:endParaRPr b="1">
              <a:solidFill>
                <a:srgbClr val="666666"/>
              </a:solidFill>
            </a:endParaRPr>
          </a:p>
        </p:txBody>
      </p:sp>
      <p:sp>
        <p:nvSpPr>
          <p:cNvPr id="502" name="Google Shape;502;p4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503" name="Google Shape;503;p45"/>
          <p:cNvGraphicFramePr/>
          <p:nvPr/>
        </p:nvGraphicFramePr>
        <p:xfrm>
          <a:off x="556300" y="23613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bl>
          </a:graphicData>
        </a:graphic>
      </p:graphicFrame>
      <p:graphicFrame>
        <p:nvGraphicFramePr>
          <p:cNvPr id="504" name="Google Shape;504;p45"/>
          <p:cNvGraphicFramePr/>
          <p:nvPr/>
        </p:nvGraphicFramePr>
        <p:xfrm>
          <a:off x="2062875" y="1370850"/>
          <a:ext cx="3000000" cy="3000000"/>
        </p:xfrm>
        <a:graphic>
          <a:graphicData uri="http://schemas.openxmlformats.org/drawingml/2006/table">
            <a:tbl>
              <a:tblPr>
                <a:noFill/>
                <a:tableStyleId>{AFC0C7F3-F14B-4673-B0E6-EBBD2F7E8AB2}</a:tableStyleId>
              </a:tblPr>
              <a:tblGrid>
                <a:gridCol w="448300"/>
                <a:gridCol w="448300"/>
                <a:gridCol w="448300"/>
                <a:gridCol w="448300"/>
                <a:gridCol w="448300"/>
                <a:gridCol w="448300"/>
                <a:gridCol w="448300"/>
                <a:gridCol w="448300"/>
              </a:tblGrid>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2"/>
                          </a:solidFill>
                        </a:rPr>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r h="155550">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solidFill>
                            <a:schemeClr val="dk1"/>
                          </a:solidFill>
                        </a:rPr>
                        <a:t>0</a:t>
                      </a:r>
                      <a:endParaRPr/>
                    </a:p>
                  </a:txBody>
                  <a:tcPr marT="91425" marB="91425" marR="91425" marL="91425">
                    <a:solidFill>
                      <a:schemeClr val="dk2"/>
                    </a:solidFill>
                  </a:tcPr>
                </a:tc>
              </a:tr>
            </a:tbl>
          </a:graphicData>
        </a:graphic>
      </p:graphicFrame>
      <p:sp>
        <p:nvSpPr>
          <p:cNvPr id="505" name="Google Shape;505;p45"/>
          <p:cNvSpPr txBox="1"/>
          <p:nvPr/>
        </p:nvSpPr>
        <p:spPr>
          <a:xfrm>
            <a:off x="6081850" y="2493990"/>
            <a:ext cx="2377200" cy="923400"/>
          </a:xfrm>
          <a:prstGeom prst="rect">
            <a:avLst/>
          </a:prstGeom>
          <a:solidFill>
            <a:srgbClr val="F1C23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Calibri"/>
                <a:ea typeface="Calibri"/>
                <a:cs typeface="Calibri"/>
                <a:sym typeface="Calibri"/>
              </a:rPr>
              <a:t>For each pixel </a:t>
            </a:r>
            <a:r>
              <a:rPr lang="en" sz="1600">
                <a:latin typeface="Calibri"/>
                <a:ea typeface="Calibri"/>
                <a:cs typeface="Calibri"/>
                <a:sym typeface="Calibri"/>
              </a:rPr>
              <a:t>that has a value of</a:t>
            </a:r>
            <a:r>
              <a:rPr b="1" lang="en" sz="1600">
                <a:latin typeface="Calibri"/>
                <a:ea typeface="Calibri"/>
                <a:cs typeface="Calibri"/>
                <a:sym typeface="Calibri"/>
              </a:rPr>
              <a:t> 1</a:t>
            </a:r>
            <a:r>
              <a:rPr lang="en" sz="1600">
                <a:latin typeface="Calibri"/>
                <a:ea typeface="Calibri"/>
                <a:cs typeface="Calibri"/>
                <a:sym typeface="Calibri"/>
              </a:rPr>
              <a:t>,</a:t>
            </a:r>
            <a:r>
              <a:rPr b="1" lang="en" sz="1600">
                <a:latin typeface="Calibri"/>
                <a:ea typeface="Calibri"/>
                <a:cs typeface="Calibri"/>
                <a:sym typeface="Calibri"/>
              </a:rPr>
              <a:t> apply </a:t>
            </a:r>
            <a:r>
              <a:rPr lang="en" sz="1600">
                <a:latin typeface="Calibri"/>
                <a:ea typeface="Calibri"/>
                <a:cs typeface="Calibri"/>
                <a:sym typeface="Calibri"/>
              </a:rPr>
              <a:t>the</a:t>
            </a:r>
            <a:r>
              <a:rPr b="1" lang="en" sz="1600">
                <a:latin typeface="Calibri"/>
                <a:ea typeface="Calibri"/>
                <a:cs typeface="Calibri"/>
                <a:sym typeface="Calibri"/>
              </a:rPr>
              <a:t> kernel</a:t>
            </a:r>
            <a:r>
              <a:rPr lang="en" sz="1600">
                <a:latin typeface="Calibri"/>
                <a:ea typeface="Calibri"/>
                <a:cs typeface="Calibri"/>
                <a:sym typeface="Calibri"/>
              </a:rPr>
              <a:t>.</a:t>
            </a:r>
            <a:endParaRPr sz="1600">
              <a:latin typeface="Calibri"/>
              <a:ea typeface="Calibri"/>
              <a:cs typeface="Calibri"/>
              <a:sym typeface="Calibri"/>
            </a:endParaRPr>
          </a:p>
        </p:txBody>
      </p:sp>
      <p:sp>
        <p:nvSpPr>
          <p:cNvPr id="506" name="Google Shape;506;p45"/>
          <p:cNvSpPr txBox="1"/>
          <p:nvPr/>
        </p:nvSpPr>
        <p:spPr>
          <a:xfrm>
            <a:off x="363475" y="17364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Dilation</a:t>
            </a:r>
            <a:endParaRPr b="1">
              <a:solidFill>
                <a:srgbClr val="666666"/>
              </a:solidFill>
            </a:endParaRPr>
          </a:p>
        </p:txBody>
      </p:sp>
      <p:sp>
        <p:nvSpPr>
          <p:cNvPr id="512" name="Google Shape;512;p4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46"/>
          <p:cNvSpPr txBox="1"/>
          <p:nvPr/>
        </p:nvSpPr>
        <p:spPr>
          <a:xfrm>
            <a:off x="496525" y="13485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Useful ? Why ?</a:t>
            </a:r>
            <a:endParaRPr b="1" sz="1600">
              <a:solidFill>
                <a:srgbClr val="FF9900"/>
              </a:solidFill>
            </a:endParaRPr>
          </a:p>
        </p:txBody>
      </p:sp>
      <p:pic>
        <p:nvPicPr>
          <p:cNvPr id="514" name="Google Shape;514;p46"/>
          <p:cNvPicPr preferRelativeResize="0"/>
          <p:nvPr/>
        </p:nvPicPr>
        <p:blipFill rotWithShape="1">
          <a:blip r:embed="rId3">
            <a:alphaModFix/>
          </a:blip>
          <a:srcRect b="2317" l="0" r="0" t="2317"/>
          <a:stretch/>
        </p:blipFill>
        <p:spPr>
          <a:xfrm>
            <a:off x="618100" y="2737975"/>
            <a:ext cx="3124200" cy="1352550"/>
          </a:xfrm>
          <a:prstGeom prst="rect">
            <a:avLst/>
          </a:prstGeom>
          <a:noFill/>
          <a:ln>
            <a:noFill/>
          </a:ln>
        </p:spPr>
      </p:pic>
      <p:sp>
        <p:nvSpPr>
          <p:cNvPr id="515" name="Google Shape;515;p46"/>
          <p:cNvSpPr txBox="1"/>
          <p:nvPr/>
        </p:nvSpPr>
        <p:spPr>
          <a:xfrm>
            <a:off x="1327000" y="23562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1</a:t>
            </a:r>
            <a:endParaRPr b="1" sz="1600">
              <a:solidFill>
                <a:srgbClr val="4A86E8"/>
              </a:solidFill>
            </a:endParaRPr>
          </a:p>
        </p:txBody>
      </p:sp>
      <p:sp>
        <p:nvSpPr>
          <p:cNvPr id="516" name="Google Shape;516;p46"/>
          <p:cNvSpPr txBox="1"/>
          <p:nvPr/>
        </p:nvSpPr>
        <p:spPr>
          <a:xfrm>
            <a:off x="5764963" y="1779600"/>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Exemple 2</a:t>
            </a:r>
            <a:endParaRPr b="1" sz="1600">
              <a:solidFill>
                <a:srgbClr val="4A86E8"/>
              </a:solidFill>
            </a:endParaRPr>
          </a:p>
        </p:txBody>
      </p:sp>
      <p:cxnSp>
        <p:nvCxnSpPr>
          <p:cNvPr id="517" name="Google Shape;517;p46"/>
          <p:cNvCxnSpPr/>
          <p:nvPr/>
        </p:nvCxnSpPr>
        <p:spPr>
          <a:xfrm>
            <a:off x="4170850" y="1382325"/>
            <a:ext cx="0" cy="3378300"/>
          </a:xfrm>
          <a:prstGeom prst="straightConnector1">
            <a:avLst/>
          </a:prstGeom>
          <a:noFill/>
          <a:ln cap="flat" cmpd="sng" w="28575">
            <a:solidFill>
              <a:srgbClr val="4A86E8"/>
            </a:solidFill>
            <a:prstDash val="solid"/>
            <a:round/>
            <a:headEnd len="med" w="med" type="none"/>
            <a:tailEnd len="med" w="med" type="none"/>
          </a:ln>
        </p:spPr>
      </p:cxnSp>
      <p:pic>
        <p:nvPicPr>
          <p:cNvPr id="518" name="Google Shape;518;p46"/>
          <p:cNvPicPr preferRelativeResize="0"/>
          <p:nvPr/>
        </p:nvPicPr>
        <p:blipFill>
          <a:blip r:embed="rId4">
            <a:alphaModFix/>
          </a:blip>
          <a:stretch>
            <a:fillRect/>
          </a:stretch>
        </p:blipFill>
        <p:spPr>
          <a:xfrm>
            <a:off x="4744300" y="2105700"/>
            <a:ext cx="3747725" cy="162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47"/>
          <p:cNvPicPr preferRelativeResize="0"/>
          <p:nvPr/>
        </p:nvPicPr>
        <p:blipFill>
          <a:blip r:embed="rId3">
            <a:alphaModFix/>
          </a:blip>
          <a:stretch>
            <a:fillRect/>
          </a:stretch>
        </p:blipFill>
        <p:spPr>
          <a:xfrm>
            <a:off x="1897675" y="1416001"/>
            <a:ext cx="6855525" cy="3427776"/>
          </a:xfrm>
          <a:prstGeom prst="rect">
            <a:avLst/>
          </a:prstGeom>
          <a:noFill/>
          <a:ln>
            <a:noFill/>
          </a:ln>
        </p:spPr>
      </p:pic>
      <p:sp>
        <p:nvSpPr>
          <p:cNvPr id="524" name="Google Shape;524;p4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Opening</a:t>
            </a:r>
            <a:endParaRPr b="1">
              <a:solidFill>
                <a:srgbClr val="666666"/>
              </a:solidFill>
            </a:endParaRPr>
          </a:p>
        </p:txBody>
      </p:sp>
      <p:sp>
        <p:nvSpPr>
          <p:cNvPr id="525" name="Google Shape;525;p4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47"/>
          <p:cNvSpPr txBox="1"/>
          <p:nvPr/>
        </p:nvSpPr>
        <p:spPr>
          <a:xfrm>
            <a:off x="3785400" y="1279688"/>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Erosion</a:t>
            </a:r>
            <a:endParaRPr b="1" sz="1600">
              <a:solidFill>
                <a:srgbClr val="4A86E8"/>
              </a:solidFill>
            </a:endParaRPr>
          </a:p>
        </p:txBody>
      </p:sp>
      <p:sp>
        <p:nvSpPr>
          <p:cNvPr id="527" name="Google Shape;527;p47"/>
          <p:cNvSpPr txBox="1"/>
          <p:nvPr/>
        </p:nvSpPr>
        <p:spPr>
          <a:xfrm>
            <a:off x="1384625" y="1279688"/>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6AA84F"/>
                </a:solidFill>
              </a:rPr>
              <a:t>Opening</a:t>
            </a:r>
            <a:endParaRPr b="1" sz="1600">
              <a:solidFill>
                <a:srgbClr val="6AA84F"/>
              </a:solidFill>
            </a:endParaRPr>
          </a:p>
        </p:txBody>
      </p:sp>
      <p:sp>
        <p:nvSpPr>
          <p:cNvPr id="528" name="Google Shape;528;p47"/>
          <p:cNvSpPr txBox="1"/>
          <p:nvPr/>
        </p:nvSpPr>
        <p:spPr>
          <a:xfrm>
            <a:off x="6221275" y="1279688"/>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Dilation</a:t>
            </a:r>
            <a:endParaRPr b="1" sz="1600">
              <a:solidFill>
                <a:srgbClr val="FF9900"/>
              </a:solidFill>
            </a:endParaRPr>
          </a:p>
        </p:txBody>
      </p:sp>
      <p:sp>
        <p:nvSpPr>
          <p:cNvPr id="529" name="Google Shape;529;p47"/>
          <p:cNvSpPr/>
          <p:nvPr/>
        </p:nvSpPr>
        <p:spPr>
          <a:xfrm>
            <a:off x="3163863" y="1264538"/>
            <a:ext cx="548700" cy="461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5564638" y="1240838"/>
            <a:ext cx="583800" cy="508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31" name="Google Shape;531;p47"/>
          <p:cNvGraphicFramePr/>
          <p:nvPr/>
        </p:nvGraphicFramePr>
        <p:xfrm>
          <a:off x="556300" y="28185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sp>
        <p:nvSpPr>
          <p:cNvPr id="532" name="Google Shape;532;p47"/>
          <p:cNvSpPr txBox="1"/>
          <p:nvPr/>
        </p:nvSpPr>
        <p:spPr>
          <a:xfrm>
            <a:off x="363475" y="21936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
        <p:nvSpPr>
          <p:cNvPr id="533" name="Google Shape;533;p47"/>
          <p:cNvSpPr txBox="1"/>
          <p:nvPr/>
        </p:nvSpPr>
        <p:spPr>
          <a:xfrm>
            <a:off x="779725" y="4379150"/>
            <a:ext cx="7371900" cy="4311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Useful to remove small size</a:t>
            </a:r>
            <a:r>
              <a:rPr b="1" lang="en" sz="1600">
                <a:solidFill>
                  <a:schemeClr val="dk1"/>
                </a:solidFill>
              </a:rPr>
              <a:t> elements </a:t>
            </a:r>
            <a:r>
              <a:rPr lang="en" sz="1600">
                <a:solidFill>
                  <a:schemeClr val="dk1"/>
                </a:solidFill>
              </a:rPr>
              <a:t>while keeping the global item shape.</a:t>
            </a:r>
            <a:endParaRPr sz="1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48"/>
          <p:cNvPicPr preferRelativeResize="0"/>
          <p:nvPr/>
        </p:nvPicPr>
        <p:blipFill>
          <a:blip r:embed="rId3">
            <a:alphaModFix/>
          </a:blip>
          <a:stretch>
            <a:fillRect/>
          </a:stretch>
        </p:blipFill>
        <p:spPr>
          <a:xfrm>
            <a:off x="1901952" y="1417320"/>
            <a:ext cx="6858001" cy="3429000"/>
          </a:xfrm>
          <a:prstGeom prst="rect">
            <a:avLst/>
          </a:prstGeom>
          <a:noFill/>
          <a:ln>
            <a:noFill/>
          </a:ln>
        </p:spPr>
      </p:pic>
      <p:sp>
        <p:nvSpPr>
          <p:cNvPr id="539" name="Google Shape;539;p4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Mathematical Morphologie: Closing</a:t>
            </a:r>
            <a:endParaRPr b="1">
              <a:solidFill>
                <a:srgbClr val="666666"/>
              </a:solidFill>
            </a:endParaRPr>
          </a:p>
        </p:txBody>
      </p:sp>
      <p:sp>
        <p:nvSpPr>
          <p:cNvPr id="540" name="Google Shape;540;p4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48"/>
          <p:cNvSpPr txBox="1"/>
          <p:nvPr/>
        </p:nvSpPr>
        <p:spPr>
          <a:xfrm>
            <a:off x="6221275" y="1306863"/>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A86E8"/>
                </a:solidFill>
              </a:rPr>
              <a:t>Erosion</a:t>
            </a:r>
            <a:endParaRPr b="1" sz="1600">
              <a:solidFill>
                <a:srgbClr val="4A86E8"/>
              </a:solidFill>
            </a:endParaRPr>
          </a:p>
        </p:txBody>
      </p:sp>
      <p:sp>
        <p:nvSpPr>
          <p:cNvPr id="542" name="Google Shape;542;p48"/>
          <p:cNvSpPr txBox="1"/>
          <p:nvPr/>
        </p:nvSpPr>
        <p:spPr>
          <a:xfrm>
            <a:off x="1384625" y="1306863"/>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0000"/>
                </a:solidFill>
              </a:rPr>
              <a:t>Closing</a:t>
            </a:r>
            <a:endParaRPr b="1" sz="1600">
              <a:solidFill>
                <a:srgbClr val="FF0000"/>
              </a:solidFill>
            </a:endParaRPr>
          </a:p>
        </p:txBody>
      </p:sp>
      <p:sp>
        <p:nvSpPr>
          <p:cNvPr id="543" name="Google Shape;543;p48"/>
          <p:cNvSpPr txBox="1"/>
          <p:nvPr/>
        </p:nvSpPr>
        <p:spPr>
          <a:xfrm>
            <a:off x="3785400" y="1306863"/>
            <a:ext cx="170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Dilation</a:t>
            </a:r>
            <a:endParaRPr b="1" sz="1600">
              <a:solidFill>
                <a:srgbClr val="FF9900"/>
              </a:solidFill>
            </a:endParaRPr>
          </a:p>
        </p:txBody>
      </p:sp>
      <p:sp>
        <p:nvSpPr>
          <p:cNvPr id="544" name="Google Shape;544;p48"/>
          <p:cNvSpPr/>
          <p:nvPr/>
        </p:nvSpPr>
        <p:spPr>
          <a:xfrm>
            <a:off x="3163863" y="1291713"/>
            <a:ext cx="548700" cy="461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8"/>
          <p:cNvSpPr/>
          <p:nvPr/>
        </p:nvSpPr>
        <p:spPr>
          <a:xfrm>
            <a:off x="5564638" y="1268013"/>
            <a:ext cx="583800" cy="508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46" name="Google Shape;546;p48"/>
          <p:cNvGraphicFramePr/>
          <p:nvPr/>
        </p:nvGraphicFramePr>
        <p:xfrm>
          <a:off x="556300" y="2818575"/>
          <a:ext cx="3000000" cy="3000000"/>
        </p:xfrm>
        <a:graphic>
          <a:graphicData uri="http://schemas.openxmlformats.org/drawingml/2006/table">
            <a:tbl>
              <a:tblPr>
                <a:noFill/>
                <a:tableStyleId>{AFC0C7F3-F14B-4673-B0E6-EBBD2F7E8AB2}</a:tableStyleId>
              </a:tblPr>
              <a:tblGrid>
                <a:gridCol w="382850"/>
                <a:gridCol w="382850"/>
                <a:gridCol w="382850"/>
              </a:tblGrid>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r>
              <a:tr h="395550">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1</a:t>
                      </a:r>
                      <a:endParaRPr>
                        <a:solidFill>
                          <a:srgbClr val="FF9900"/>
                        </a:solidFill>
                      </a:endParaRPr>
                    </a:p>
                  </a:txBody>
                  <a:tcPr marT="91425" marB="91425" marR="91425" marL="91425" anchor="ctr"/>
                </a:tc>
                <a:tc>
                  <a:txBody>
                    <a:bodyPr/>
                    <a:lstStyle/>
                    <a:p>
                      <a:pPr indent="0" lvl="0" marL="0" rtl="0" algn="ctr">
                        <a:spcBef>
                          <a:spcPts val="0"/>
                        </a:spcBef>
                        <a:spcAft>
                          <a:spcPts val="0"/>
                        </a:spcAft>
                        <a:buNone/>
                      </a:pPr>
                      <a:r>
                        <a:rPr lang="en">
                          <a:solidFill>
                            <a:srgbClr val="FF9900"/>
                          </a:solidFill>
                        </a:rPr>
                        <a:t>0</a:t>
                      </a:r>
                      <a:endParaRPr>
                        <a:solidFill>
                          <a:srgbClr val="FF9900"/>
                        </a:solidFill>
                      </a:endParaRPr>
                    </a:p>
                  </a:txBody>
                  <a:tcPr marT="91425" marB="91425" marR="91425" marL="91425" anchor="ctr"/>
                </a:tc>
              </a:tr>
            </a:tbl>
          </a:graphicData>
        </a:graphic>
      </p:graphicFrame>
      <p:sp>
        <p:nvSpPr>
          <p:cNvPr id="547" name="Google Shape;547;p48"/>
          <p:cNvSpPr txBox="1"/>
          <p:nvPr/>
        </p:nvSpPr>
        <p:spPr>
          <a:xfrm>
            <a:off x="363475" y="2193675"/>
            <a:ext cx="153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9900"/>
                </a:solidFill>
              </a:rPr>
              <a:t>Convolution Kernel</a:t>
            </a:r>
            <a:endParaRPr b="1" sz="1600">
              <a:solidFill>
                <a:srgbClr val="FF9900"/>
              </a:solidFill>
            </a:endParaRPr>
          </a:p>
        </p:txBody>
      </p:sp>
      <p:sp>
        <p:nvSpPr>
          <p:cNvPr id="548" name="Google Shape;548;p48"/>
          <p:cNvSpPr txBox="1"/>
          <p:nvPr/>
        </p:nvSpPr>
        <p:spPr>
          <a:xfrm>
            <a:off x="779725" y="4379150"/>
            <a:ext cx="7371900" cy="431100"/>
          </a:xfrm>
          <a:prstGeom prst="rect">
            <a:avLst/>
          </a:prstGeom>
          <a:solidFill>
            <a:schemeClr val="dk2"/>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Useful to remove small size</a:t>
            </a:r>
            <a:r>
              <a:rPr b="1" lang="en" sz="1600">
                <a:solidFill>
                  <a:schemeClr val="dk1"/>
                </a:solidFill>
              </a:rPr>
              <a:t> </a:t>
            </a:r>
            <a:r>
              <a:rPr b="1" lang="en" sz="1600">
                <a:solidFill>
                  <a:schemeClr val="dk1"/>
                </a:solidFill>
              </a:rPr>
              <a:t>holes</a:t>
            </a:r>
            <a:r>
              <a:rPr b="1" lang="en" sz="1600">
                <a:solidFill>
                  <a:schemeClr val="dk1"/>
                </a:solidFill>
              </a:rPr>
              <a:t> </a:t>
            </a:r>
            <a:r>
              <a:rPr lang="en" sz="1600">
                <a:solidFill>
                  <a:schemeClr val="dk1"/>
                </a:solidFill>
              </a:rPr>
              <a:t>while keeping the global item shape.</a:t>
            </a:r>
            <a:endParaRPr sz="16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FF0000"/>
                </a:solidFill>
              </a:rPr>
              <a:t>Exercices</a:t>
            </a:r>
            <a:endParaRPr b="1">
              <a:solidFill>
                <a:srgbClr val="FF0000"/>
              </a:solidFill>
            </a:endParaRPr>
          </a:p>
        </p:txBody>
      </p:sp>
      <p:sp>
        <p:nvSpPr>
          <p:cNvPr id="554" name="Google Shape;554;p49"/>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Coding games &amp; images filtering</a:t>
            </a:r>
            <a:endParaRPr b="1">
              <a:solidFill>
                <a:srgbClr val="FF9900"/>
              </a:solidFill>
            </a:endParaRPr>
          </a:p>
        </p:txBody>
      </p:sp>
      <p:sp>
        <p:nvSpPr>
          <p:cNvPr id="555" name="Google Shape;555;p4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Quizz Kahoot !</a:t>
            </a:r>
            <a:endParaRPr b="1">
              <a:solidFill>
                <a:srgbClr val="F1C232"/>
              </a:solidFill>
            </a:endParaRPr>
          </a:p>
        </p:txBody>
      </p:sp>
      <p:sp>
        <p:nvSpPr>
          <p:cNvPr id="561" name="Google Shape;561;p5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50"/>
          <p:cNvSpPr txBox="1"/>
          <p:nvPr/>
        </p:nvSpPr>
        <p:spPr>
          <a:xfrm>
            <a:off x="5390725" y="2247757"/>
            <a:ext cx="30000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Link</a:t>
            </a:r>
            <a:r>
              <a:rPr lang="en"/>
              <a:t>: https://kahoot.it/</a:t>
            </a:r>
            <a:endParaRPr/>
          </a:p>
          <a:p>
            <a:pPr indent="-317500" lvl="0" marL="457200" rtl="0" algn="l">
              <a:lnSpc>
                <a:spcPct val="150000"/>
              </a:lnSpc>
              <a:spcBef>
                <a:spcPts val="0"/>
              </a:spcBef>
              <a:spcAft>
                <a:spcPts val="0"/>
              </a:spcAft>
              <a:buSzPts val="1400"/>
              <a:buChar char="➢"/>
            </a:pPr>
            <a:r>
              <a:rPr lang="en"/>
              <a:t>Pin: xxxx</a:t>
            </a:r>
            <a:endParaRPr/>
          </a:p>
        </p:txBody>
      </p:sp>
      <p:pic>
        <p:nvPicPr>
          <p:cNvPr id="563" name="Google Shape;563;p50"/>
          <p:cNvPicPr preferRelativeResize="0"/>
          <p:nvPr/>
        </p:nvPicPr>
        <p:blipFill rotWithShape="1">
          <a:blip r:embed="rId3">
            <a:alphaModFix/>
          </a:blip>
          <a:srcRect b="4947" l="0" r="0" t="9156"/>
          <a:stretch/>
        </p:blipFill>
        <p:spPr>
          <a:xfrm>
            <a:off x="686350" y="1683125"/>
            <a:ext cx="4344826" cy="20993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Let’s play some Codingame !</a:t>
            </a:r>
            <a:endParaRPr b="1">
              <a:solidFill>
                <a:srgbClr val="F1C232"/>
              </a:solidFill>
            </a:endParaRPr>
          </a:p>
        </p:txBody>
      </p:sp>
      <p:sp>
        <p:nvSpPr>
          <p:cNvPr id="569" name="Google Shape;569;p5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51"/>
          <p:cNvSpPr txBox="1"/>
          <p:nvPr/>
        </p:nvSpPr>
        <p:spPr>
          <a:xfrm>
            <a:off x="5411625" y="1566182"/>
            <a:ext cx="30000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easy:</a:t>
            </a:r>
            <a:endParaRPr/>
          </a:p>
          <a:p>
            <a:pPr indent="-317500" lvl="1" marL="914400" rtl="0" algn="l">
              <a:lnSpc>
                <a:spcPct val="115000"/>
              </a:lnSpc>
              <a:spcBef>
                <a:spcPts val="0"/>
              </a:spcBef>
              <a:spcAft>
                <a:spcPts val="0"/>
              </a:spcAft>
              <a:buSzPts val="1400"/>
              <a:buChar char="○"/>
            </a:pPr>
            <a:r>
              <a:rPr lang="en"/>
              <a:t>flip the sign</a:t>
            </a:r>
            <a:endParaRPr/>
          </a:p>
          <a:p>
            <a:pPr indent="-317500" lvl="1" marL="914400" rtl="0" algn="l">
              <a:lnSpc>
                <a:spcPct val="115000"/>
              </a:lnSpc>
              <a:spcBef>
                <a:spcPts val="0"/>
              </a:spcBef>
              <a:spcAft>
                <a:spcPts val="0"/>
              </a:spcAft>
              <a:buSzPts val="1400"/>
              <a:buChar char="○"/>
            </a:pPr>
            <a:r>
              <a:rPr lang="en"/>
              <a:t>Reverse minesweeper</a:t>
            </a:r>
            <a:endParaRPr/>
          </a:p>
          <a:p>
            <a:pPr indent="-317500" lvl="1" marL="914400" rtl="0" algn="l">
              <a:lnSpc>
                <a:spcPct val="115000"/>
              </a:lnSpc>
              <a:spcBef>
                <a:spcPts val="0"/>
              </a:spcBef>
              <a:spcAft>
                <a:spcPts val="0"/>
              </a:spcAft>
              <a:buSzPts val="1400"/>
              <a:buChar char="○"/>
            </a:pPr>
            <a:r>
              <a:rPr lang="en"/>
              <a:t>sudoku validator</a:t>
            </a:r>
            <a:endParaRPr/>
          </a:p>
          <a:p>
            <a:pPr indent="-317500" lvl="1" marL="914400" rtl="0" algn="l">
              <a:lnSpc>
                <a:spcPct val="115000"/>
              </a:lnSpc>
              <a:spcBef>
                <a:spcPts val="0"/>
              </a:spcBef>
              <a:spcAft>
                <a:spcPts val="0"/>
              </a:spcAft>
              <a:buSzPts val="1400"/>
              <a:buChar char="○"/>
            </a:pPr>
            <a:r>
              <a:rPr lang="en"/>
              <a:t>lumen</a:t>
            </a:r>
            <a:endParaRPr/>
          </a:p>
          <a:p>
            <a:pPr indent="-317500" lvl="1" marL="914400" rtl="0" algn="l">
              <a:lnSpc>
                <a:spcPct val="115000"/>
              </a:lnSpc>
              <a:spcBef>
                <a:spcPts val="0"/>
              </a:spcBef>
              <a:spcAft>
                <a:spcPts val="0"/>
              </a:spcAft>
              <a:buSzPts val="1400"/>
              <a:buChar char="○"/>
            </a:pPr>
            <a:r>
              <a:rPr lang="en"/>
              <a:t>pirate’s treasure</a:t>
            </a:r>
            <a:endParaRPr/>
          </a:p>
          <a:p>
            <a:pPr indent="-317500" lvl="0" marL="457200" rtl="0" algn="l">
              <a:lnSpc>
                <a:spcPct val="115000"/>
              </a:lnSpc>
              <a:spcBef>
                <a:spcPts val="0"/>
              </a:spcBef>
              <a:spcAft>
                <a:spcPts val="0"/>
              </a:spcAft>
              <a:buSzPts val="1400"/>
              <a:buChar char="➢"/>
            </a:pPr>
            <a:r>
              <a:rPr lang="en"/>
              <a:t>medium:</a:t>
            </a:r>
            <a:endParaRPr/>
          </a:p>
          <a:p>
            <a:pPr indent="-317500" lvl="1" marL="914400" rtl="0" algn="l">
              <a:lnSpc>
                <a:spcPct val="115000"/>
              </a:lnSpc>
              <a:spcBef>
                <a:spcPts val="0"/>
              </a:spcBef>
              <a:spcAft>
                <a:spcPts val="0"/>
              </a:spcAft>
              <a:buSzPts val="1400"/>
              <a:buChar char="○"/>
            </a:pPr>
            <a:r>
              <a:rPr lang="en"/>
              <a:t>forest fire</a:t>
            </a:r>
            <a:endParaRPr/>
          </a:p>
          <a:p>
            <a:pPr indent="-317500" lvl="1" marL="914400" rtl="0" algn="l">
              <a:lnSpc>
                <a:spcPct val="115000"/>
              </a:lnSpc>
              <a:spcBef>
                <a:spcPts val="0"/>
              </a:spcBef>
              <a:spcAft>
                <a:spcPts val="0"/>
              </a:spcAft>
              <a:buSzPts val="1400"/>
              <a:buChar char="○"/>
            </a:pPr>
            <a:r>
              <a:rPr lang="en"/>
              <a:t>battleship</a:t>
            </a:r>
            <a:endParaRPr/>
          </a:p>
        </p:txBody>
      </p:sp>
      <p:pic>
        <p:nvPicPr>
          <p:cNvPr id="571" name="Google Shape;571;p51"/>
          <p:cNvPicPr preferRelativeResize="0"/>
          <p:nvPr/>
        </p:nvPicPr>
        <p:blipFill>
          <a:blip r:embed="rId3">
            <a:alphaModFix/>
          </a:blip>
          <a:stretch>
            <a:fillRect/>
          </a:stretch>
        </p:blipFill>
        <p:spPr>
          <a:xfrm>
            <a:off x="533950" y="1535500"/>
            <a:ext cx="4344825" cy="2443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t>
            </a:r>
            <a:r>
              <a:rPr b="1" lang="en"/>
              <a:t>ixel notions</a:t>
            </a:r>
            <a:endParaRPr b="1"/>
          </a:p>
        </p:txBody>
      </p:sp>
      <p:sp>
        <p:nvSpPr>
          <p:cNvPr id="152" name="Google Shape;152;p16"/>
          <p:cNvSpPr txBox="1"/>
          <p:nvPr>
            <p:ph idx="1" type="body"/>
          </p:nvPr>
        </p:nvSpPr>
        <p:spPr>
          <a:xfrm>
            <a:off x="424000" y="1990725"/>
            <a:ext cx="41853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Image sampling : </a:t>
            </a:r>
            <a:r>
              <a:rPr b="1" lang="en">
                <a:latin typeface="Arial"/>
                <a:ea typeface="Arial"/>
                <a:cs typeface="Arial"/>
                <a:sym typeface="Arial"/>
              </a:rPr>
              <a:t>divide</a:t>
            </a:r>
            <a:r>
              <a:rPr lang="en">
                <a:latin typeface="Arial"/>
                <a:ea typeface="Arial"/>
                <a:cs typeface="Arial"/>
                <a:sym typeface="Arial"/>
              </a:rPr>
              <a:t> image in </a:t>
            </a:r>
            <a:r>
              <a:rPr b="1" lang="en">
                <a:latin typeface="Arial"/>
                <a:ea typeface="Arial"/>
                <a:cs typeface="Arial"/>
                <a:sym typeface="Arial"/>
              </a:rPr>
              <a:t>small areas</a:t>
            </a:r>
            <a:r>
              <a:rPr lang="en">
                <a:latin typeface="Arial"/>
                <a:ea typeface="Arial"/>
                <a:cs typeface="Arial"/>
                <a:sym typeface="Arial"/>
              </a:rPr>
              <a:t> (pixels) containing a </a:t>
            </a:r>
            <a:r>
              <a:rPr b="1" lang="en">
                <a:latin typeface="Arial"/>
                <a:ea typeface="Arial"/>
                <a:cs typeface="Arial"/>
                <a:sym typeface="Arial"/>
              </a:rPr>
              <a:t>value</a:t>
            </a:r>
            <a:r>
              <a:rPr lang="en">
                <a:latin typeface="Arial"/>
                <a:ea typeface="Arial"/>
                <a:cs typeface="Arial"/>
                <a:sym typeface="Arial"/>
              </a:rPr>
              <a:t> (or a list of values)</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Coordinates : Line / </a:t>
            </a:r>
            <a:r>
              <a:rPr b="1" lang="en">
                <a:latin typeface="Arial"/>
                <a:ea typeface="Arial"/>
                <a:cs typeface="Arial"/>
                <a:sym typeface="Arial"/>
              </a:rPr>
              <a:t>Width</a:t>
            </a:r>
            <a:r>
              <a:rPr lang="en">
                <a:latin typeface="Arial"/>
                <a:ea typeface="Arial"/>
                <a:cs typeface="Arial"/>
                <a:sym typeface="Arial"/>
              </a:rPr>
              <a:t> &amp; Column / </a:t>
            </a:r>
            <a:r>
              <a:rPr b="1" lang="en">
                <a:latin typeface="Arial"/>
                <a:ea typeface="Arial"/>
                <a:cs typeface="Arial"/>
                <a:sym typeface="Arial"/>
              </a:rPr>
              <a:t>Height</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Quantification : number of </a:t>
            </a:r>
            <a:r>
              <a:rPr b="1" lang="en">
                <a:latin typeface="Arial"/>
                <a:ea typeface="Arial"/>
                <a:cs typeface="Arial"/>
                <a:sym typeface="Arial"/>
              </a:rPr>
              <a:t>possible values</a:t>
            </a:r>
            <a:endParaRPr b="1">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Definition : W X H</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Resolution : Pixels / Length unit</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en">
                <a:latin typeface="Arial"/>
                <a:ea typeface="Arial"/>
                <a:cs typeface="Arial"/>
                <a:sym typeface="Arial"/>
              </a:rPr>
              <a:t>Compression</a:t>
            </a:r>
            <a:endParaRPr>
              <a:latin typeface="Arial"/>
              <a:ea typeface="Arial"/>
              <a:cs typeface="Arial"/>
              <a:sym typeface="Arial"/>
            </a:endParaRPr>
          </a:p>
        </p:txBody>
      </p:sp>
      <p:graphicFrame>
        <p:nvGraphicFramePr>
          <p:cNvPr id="153" name="Google Shape;153;p16"/>
          <p:cNvGraphicFramePr/>
          <p:nvPr/>
        </p:nvGraphicFramePr>
        <p:xfrm>
          <a:off x="5687825" y="2000250"/>
          <a:ext cx="3000000" cy="3000000"/>
        </p:xfrm>
        <a:graphic>
          <a:graphicData uri="http://schemas.openxmlformats.org/drawingml/2006/table">
            <a:tbl>
              <a:tblPr>
                <a:noFill/>
                <a:tableStyleId>{AFC0C7F3-F14B-4673-B0E6-EBBD2F7E8AB2}</a:tableStyleId>
              </a:tblPr>
              <a:tblGrid>
                <a:gridCol w="592175"/>
                <a:gridCol w="592175"/>
                <a:gridCol w="592175"/>
                <a:gridCol w="592175"/>
                <a:gridCol w="592175"/>
              </a:tblGrid>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9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54" name="Google Shape;154;p16"/>
          <p:cNvSpPr/>
          <p:nvPr/>
        </p:nvSpPr>
        <p:spPr>
          <a:xfrm>
            <a:off x="5426925" y="2000250"/>
            <a:ext cx="194700" cy="248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rot="-5400000">
            <a:off x="7079525" y="385650"/>
            <a:ext cx="194700" cy="297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4717975" y="3044400"/>
            <a:ext cx="7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Height</a:t>
            </a:r>
            <a:endParaRPr>
              <a:latin typeface="Calibri"/>
              <a:ea typeface="Calibri"/>
              <a:cs typeface="Calibri"/>
              <a:sym typeface="Calibri"/>
            </a:endParaRPr>
          </a:p>
        </p:txBody>
      </p:sp>
      <p:sp>
        <p:nvSpPr>
          <p:cNvPr id="157" name="Google Shape;157;p16"/>
          <p:cNvSpPr txBox="1"/>
          <p:nvPr/>
        </p:nvSpPr>
        <p:spPr>
          <a:xfrm>
            <a:off x="6822425" y="1377150"/>
            <a:ext cx="7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Width</a:t>
            </a:r>
            <a:endParaRPr>
              <a:latin typeface="Calibri"/>
              <a:ea typeface="Calibri"/>
              <a:cs typeface="Calibri"/>
              <a:sym typeface="Calibri"/>
            </a:endParaRPr>
          </a:p>
        </p:txBody>
      </p:sp>
      <p:sp>
        <p:nvSpPr>
          <p:cNvPr id="158" name="Google Shape;158;p16"/>
          <p:cNvSpPr txBox="1"/>
          <p:nvPr/>
        </p:nvSpPr>
        <p:spPr>
          <a:xfrm>
            <a:off x="4912725" y="1571850"/>
            <a:ext cx="708900" cy="40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(0, 0)</a:t>
            </a:r>
            <a:endParaRPr>
              <a:latin typeface="Calibri"/>
              <a:ea typeface="Calibri"/>
              <a:cs typeface="Calibri"/>
              <a:sym typeface="Calibri"/>
            </a:endParaRPr>
          </a:p>
        </p:txBody>
      </p:sp>
      <p:sp>
        <p:nvSpPr>
          <p:cNvPr id="159" name="Google Shape;159;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0" name="Google Shape;160;p16"/>
          <p:cNvGraphicFramePr/>
          <p:nvPr/>
        </p:nvGraphicFramePr>
        <p:xfrm>
          <a:off x="5687825" y="2000250"/>
          <a:ext cx="3000000" cy="3000000"/>
        </p:xfrm>
        <a:graphic>
          <a:graphicData uri="http://schemas.openxmlformats.org/drawingml/2006/table">
            <a:tbl>
              <a:tblPr>
                <a:noFill/>
                <a:tableStyleId>{AFC0C7F3-F14B-4673-B0E6-EBBD2F7E8AB2}</a:tableStyleId>
              </a:tblPr>
              <a:tblGrid>
                <a:gridCol w="592175"/>
                <a:gridCol w="592175"/>
                <a:gridCol w="592175"/>
                <a:gridCol w="592175"/>
                <a:gridCol w="592175"/>
              </a:tblGrid>
              <a:tr h="489600">
                <a:tc>
                  <a:txBody>
                    <a:bodyPr/>
                    <a:lstStyle/>
                    <a:p>
                      <a:pPr indent="0" lvl="0" marL="0" rtl="0" algn="ctr">
                        <a:spcBef>
                          <a:spcPts val="0"/>
                        </a:spcBef>
                        <a:spcAft>
                          <a:spcPts val="0"/>
                        </a:spcAft>
                        <a:buNone/>
                      </a:pPr>
                      <a:r>
                        <a:rPr lang="en"/>
                        <a:t>250</a:t>
                      </a:r>
                      <a:endParaRPr/>
                    </a:p>
                  </a:txBody>
                  <a:tcPr marT="91425" marB="91425" marR="91425" marL="91425" anchor="ctr"/>
                </a:tc>
                <a:tc>
                  <a:txBody>
                    <a:bodyPr/>
                    <a:lstStyle/>
                    <a:p>
                      <a:pPr indent="0" lvl="0" marL="0" rtl="0" algn="ctr">
                        <a:spcBef>
                          <a:spcPts val="0"/>
                        </a:spcBef>
                        <a:spcAft>
                          <a:spcPts val="0"/>
                        </a:spcAft>
                        <a:buNone/>
                      </a:pPr>
                      <a:r>
                        <a:rPr lang="en"/>
                        <a:t>249</a:t>
                      </a:r>
                      <a:endParaRPr/>
                    </a:p>
                  </a:txBody>
                  <a:tcPr marT="91425" marB="91425" marR="91425" marL="91425" anchor="ctr"/>
                </a:tc>
                <a:tc>
                  <a:txBody>
                    <a:bodyPr/>
                    <a:lstStyle/>
                    <a:p>
                      <a:pPr indent="0" lvl="0" marL="0" rtl="0" algn="ctr">
                        <a:spcBef>
                          <a:spcPts val="0"/>
                        </a:spcBef>
                        <a:spcAft>
                          <a:spcPts val="0"/>
                        </a:spcAft>
                        <a:buNone/>
                      </a:pPr>
                      <a:r>
                        <a:rPr lang="en"/>
                        <a:t>249</a:t>
                      </a:r>
                      <a:endParaRPr/>
                    </a:p>
                  </a:txBody>
                  <a:tcPr marT="91425" marB="91425" marR="91425" marL="91425" anchor="ctr"/>
                </a:tc>
                <a:tc>
                  <a:txBody>
                    <a:bodyPr/>
                    <a:lstStyle/>
                    <a:p>
                      <a:pPr indent="0" lvl="0" marL="0" rtl="0" algn="ctr">
                        <a:spcBef>
                          <a:spcPts val="0"/>
                        </a:spcBef>
                        <a:spcAft>
                          <a:spcPts val="0"/>
                        </a:spcAft>
                        <a:buNone/>
                      </a:pPr>
                      <a:r>
                        <a:rPr lang="en"/>
                        <a:t>248</a:t>
                      </a:r>
                      <a:endParaRPr/>
                    </a:p>
                  </a:txBody>
                  <a:tcPr marT="91425" marB="91425" marR="91425" marL="91425" anchor="ctr"/>
                </a:tc>
                <a:tc>
                  <a:txBody>
                    <a:bodyPr/>
                    <a:lstStyle/>
                    <a:p>
                      <a:pPr indent="0" lvl="0" marL="0" rtl="0" algn="ctr">
                        <a:spcBef>
                          <a:spcPts val="0"/>
                        </a:spcBef>
                        <a:spcAft>
                          <a:spcPts val="0"/>
                        </a:spcAft>
                        <a:buNone/>
                      </a:pPr>
                      <a:r>
                        <a:rPr lang="en"/>
                        <a:t>242</a:t>
                      </a:r>
                      <a:endParaRPr/>
                    </a:p>
                  </a:txBody>
                  <a:tcPr marT="91425" marB="91425" marR="91425" marL="91425" anchor="ctr"/>
                </a:tc>
              </a:tr>
              <a:tr h="489600">
                <a:tc>
                  <a:txBody>
                    <a:bodyPr/>
                    <a:lstStyle/>
                    <a:p>
                      <a:pPr indent="0" lvl="0" marL="0" rtl="0" algn="ctr">
                        <a:spcBef>
                          <a:spcPts val="0"/>
                        </a:spcBef>
                        <a:spcAft>
                          <a:spcPts val="0"/>
                        </a:spcAft>
                        <a:buNone/>
                      </a:pPr>
                      <a:r>
                        <a:rPr lang="en"/>
                        <a:t>246</a:t>
                      </a:r>
                      <a:endParaRPr/>
                    </a:p>
                  </a:txBody>
                  <a:tcPr marT="91425" marB="91425" marR="91425" marL="91425" anchor="ctr"/>
                </a:tc>
                <a:tc>
                  <a:txBody>
                    <a:bodyPr/>
                    <a:lstStyle/>
                    <a:p>
                      <a:pPr indent="0" lvl="0" marL="0" rtl="0" algn="ctr">
                        <a:spcBef>
                          <a:spcPts val="0"/>
                        </a:spcBef>
                        <a:spcAft>
                          <a:spcPts val="0"/>
                        </a:spcAft>
                        <a:buNone/>
                      </a:pPr>
                      <a:r>
                        <a:rPr lang="en"/>
                        <a:t>244</a:t>
                      </a:r>
                      <a:endParaRPr/>
                    </a:p>
                  </a:txBody>
                  <a:tcPr marT="91425" marB="91425" marR="91425" marL="91425" anchor="ctr"/>
                </a:tc>
                <a:tc>
                  <a:txBody>
                    <a:bodyPr/>
                    <a:lstStyle/>
                    <a:p>
                      <a:pPr indent="0" lvl="0" marL="0" rtl="0" algn="ctr">
                        <a:spcBef>
                          <a:spcPts val="0"/>
                        </a:spcBef>
                        <a:spcAft>
                          <a:spcPts val="0"/>
                        </a:spcAft>
                        <a:buNone/>
                      </a:pPr>
                      <a:r>
                        <a:rPr lang="en"/>
                        <a:t>243</a:t>
                      </a:r>
                      <a:endParaRPr/>
                    </a:p>
                  </a:txBody>
                  <a:tcPr marT="91425" marB="91425" marR="91425" marL="91425" anchor="ctr"/>
                </a:tc>
                <a:tc>
                  <a:txBody>
                    <a:bodyPr/>
                    <a:lstStyle/>
                    <a:p>
                      <a:pPr indent="0" lvl="0" marL="0" rtl="0" algn="ctr">
                        <a:spcBef>
                          <a:spcPts val="0"/>
                        </a:spcBef>
                        <a:spcAft>
                          <a:spcPts val="0"/>
                        </a:spcAft>
                        <a:buNone/>
                      </a:pPr>
                      <a:r>
                        <a:rPr lang="en"/>
                        <a:t>228</a:t>
                      </a:r>
                      <a:endParaRPr/>
                    </a:p>
                  </a:txBody>
                  <a:tcPr marT="91425" marB="91425" marR="91425" marL="91425" anchor="ctr"/>
                </a:tc>
                <a:tc>
                  <a:txBody>
                    <a:bodyPr/>
                    <a:lstStyle/>
                    <a:p>
                      <a:pPr indent="0" lvl="0" marL="0" rtl="0" algn="ctr">
                        <a:spcBef>
                          <a:spcPts val="0"/>
                        </a:spcBef>
                        <a:spcAft>
                          <a:spcPts val="0"/>
                        </a:spcAft>
                        <a:buNone/>
                      </a:pPr>
                      <a:r>
                        <a:rPr lang="en"/>
                        <a:t>230</a:t>
                      </a:r>
                      <a:endParaRPr/>
                    </a:p>
                  </a:txBody>
                  <a:tcPr marT="91425" marB="91425" marR="91425" marL="91425" anchor="ctr"/>
                </a:tc>
              </a:tr>
              <a:tr h="489600">
                <a:tc>
                  <a:txBody>
                    <a:bodyPr/>
                    <a:lstStyle/>
                    <a:p>
                      <a:pPr indent="0" lvl="0" marL="0" rtl="0" algn="ctr">
                        <a:spcBef>
                          <a:spcPts val="0"/>
                        </a:spcBef>
                        <a:spcAft>
                          <a:spcPts val="0"/>
                        </a:spcAft>
                        <a:buNone/>
                      </a:pPr>
                      <a:r>
                        <a:rPr lang="en"/>
                        <a:t>244</a:t>
                      </a:r>
                      <a:endParaRPr/>
                    </a:p>
                  </a:txBody>
                  <a:tcPr marT="91425" marB="91425" marR="91425" marL="91425" anchor="ctr"/>
                </a:tc>
                <a:tc>
                  <a:txBody>
                    <a:bodyPr/>
                    <a:lstStyle/>
                    <a:p>
                      <a:pPr indent="0" lvl="0" marL="0" rtl="0" algn="ctr">
                        <a:spcBef>
                          <a:spcPts val="0"/>
                        </a:spcBef>
                        <a:spcAft>
                          <a:spcPts val="0"/>
                        </a:spcAft>
                        <a:buNone/>
                      </a:pPr>
                      <a:r>
                        <a:rPr lang="en"/>
                        <a:t>242</a:t>
                      </a:r>
                      <a:endParaRPr/>
                    </a:p>
                  </a:txBody>
                  <a:tcPr marT="91425" marB="91425" marR="91425" marL="91425" anchor="ctr"/>
                </a:tc>
                <a:tc>
                  <a:txBody>
                    <a:bodyPr/>
                    <a:lstStyle/>
                    <a:p>
                      <a:pPr indent="0" lvl="0" marL="0" rtl="0" algn="ctr">
                        <a:spcBef>
                          <a:spcPts val="0"/>
                        </a:spcBef>
                        <a:spcAft>
                          <a:spcPts val="0"/>
                        </a:spcAft>
                        <a:buNone/>
                      </a:pPr>
                      <a:r>
                        <a:rPr lang="en"/>
                        <a:t>240</a:t>
                      </a:r>
                      <a:endParaRPr/>
                    </a:p>
                  </a:txBody>
                  <a:tcPr marT="91425" marB="91425" marR="91425" marL="91425" anchor="ctr"/>
                </a:tc>
                <a:tc>
                  <a:txBody>
                    <a:bodyPr/>
                    <a:lstStyle/>
                    <a:p>
                      <a:pPr indent="0" lvl="0" marL="0" rtl="0" algn="ctr">
                        <a:spcBef>
                          <a:spcPts val="0"/>
                        </a:spcBef>
                        <a:spcAft>
                          <a:spcPts val="0"/>
                        </a:spcAft>
                        <a:buNone/>
                      </a:pPr>
                      <a:r>
                        <a:rPr lang="en"/>
                        <a:t>230</a:t>
                      </a:r>
                      <a:endParaRPr/>
                    </a:p>
                  </a:txBody>
                  <a:tcPr marT="91425" marB="91425" marR="91425" marL="91425" anchor="ctr"/>
                </a:tc>
                <a:tc>
                  <a:txBody>
                    <a:bodyPr/>
                    <a:lstStyle/>
                    <a:p>
                      <a:pPr indent="0" lvl="0" marL="0" rtl="0" algn="ctr">
                        <a:spcBef>
                          <a:spcPts val="0"/>
                        </a:spcBef>
                        <a:spcAft>
                          <a:spcPts val="0"/>
                        </a:spcAft>
                        <a:buNone/>
                      </a:pPr>
                      <a:r>
                        <a:rPr lang="en"/>
                        <a:t>231</a:t>
                      </a:r>
                      <a:endParaRPr/>
                    </a:p>
                  </a:txBody>
                  <a:tcPr marT="91425" marB="91425" marR="91425" marL="91425" anchor="ctr"/>
                </a:tc>
              </a:tr>
              <a:tr h="489600">
                <a:tc>
                  <a:txBody>
                    <a:bodyPr/>
                    <a:lstStyle/>
                    <a:p>
                      <a:pPr indent="0" lvl="0" marL="0" rtl="0" algn="ctr">
                        <a:spcBef>
                          <a:spcPts val="0"/>
                        </a:spcBef>
                        <a:spcAft>
                          <a:spcPts val="0"/>
                        </a:spcAft>
                        <a:buNone/>
                      </a:pPr>
                      <a:r>
                        <a:rPr lang="en"/>
                        <a:t>241</a:t>
                      </a:r>
                      <a:endParaRPr/>
                    </a:p>
                  </a:txBody>
                  <a:tcPr marT="91425" marB="91425" marR="91425" marL="91425" anchor="ctr"/>
                </a:tc>
                <a:tc>
                  <a:txBody>
                    <a:bodyPr/>
                    <a:lstStyle/>
                    <a:p>
                      <a:pPr indent="0" lvl="0" marL="0" rtl="0" algn="ctr">
                        <a:spcBef>
                          <a:spcPts val="0"/>
                        </a:spcBef>
                        <a:spcAft>
                          <a:spcPts val="0"/>
                        </a:spcAft>
                        <a:buNone/>
                      </a:pPr>
                      <a:r>
                        <a:rPr lang="en"/>
                        <a:t>240</a:t>
                      </a:r>
                      <a:endParaRPr/>
                    </a:p>
                  </a:txBody>
                  <a:tcPr marT="91425" marB="91425" marR="91425" marL="91425" anchor="ctr"/>
                </a:tc>
                <a:tc>
                  <a:txBody>
                    <a:bodyPr/>
                    <a:lstStyle/>
                    <a:p>
                      <a:pPr indent="0" lvl="0" marL="0" rtl="0" algn="ctr">
                        <a:spcBef>
                          <a:spcPts val="0"/>
                        </a:spcBef>
                        <a:spcAft>
                          <a:spcPts val="0"/>
                        </a:spcAft>
                        <a:buNone/>
                      </a:pPr>
                      <a:r>
                        <a:rPr lang="en"/>
                        <a:t>240</a:t>
                      </a:r>
                      <a:endParaRPr/>
                    </a:p>
                  </a:txBody>
                  <a:tcPr marT="91425" marB="91425" marR="91425" marL="91425" anchor="ctr"/>
                </a:tc>
                <a:tc>
                  <a:txBody>
                    <a:bodyPr/>
                    <a:lstStyle/>
                    <a:p>
                      <a:pPr indent="0" lvl="0" marL="0" rtl="0" algn="ctr">
                        <a:spcBef>
                          <a:spcPts val="0"/>
                        </a:spcBef>
                        <a:spcAft>
                          <a:spcPts val="0"/>
                        </a:spcAft>
                        <a:buNone/>
                      </a:pPr>
                      <a:r>
                        <a:rPr lang="en"/>
                        <a:t>229</a:t>
                      </a:r>
                      <a:endParaRPr/>
                    </a:p>
                  </a:txBody>
                  <a:tcPr marT="91425" marB="91425" marR="91425" marL="91425" anchor="ctr"/>
                </a:tc>
                <a:tc>
                  <a:txBody>
                    <a:bodyPr/>
                    <a:lstStyle/>
                    <a:p>
                      <a:pPr indent="0" lvl="0" marL="0" rtl="0" algn="ctr">
                        <a:spcBef>
                          <a:spcPts val="0"/>
                        </a:spcBef>
                        <a:spcAft>
                          <a:spcPts val="0"/>
                        </a:spcAft>
                        <a:buNone/>
                      </a:pPr>
                      <a:r>
                        <a:rPr lang="en"/>
                        <a:t>230</a:t>
                      </a:r>
                      <a:endParaRPr/>
                    </a:p>
                  </a:txBody>
                  <a:tcPr marT="91425" marB="91425" marR="91425" marL="91425" anchor="ctr"/>
                </a:tc>
              </a:tr>
              <a:tr h="48960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
        <p:nvSpPr>
          <p:cNvPr id="161" name="Google Shape;161;p16"/>
          <p:cNvSpPr txBox="1"/>
          <p:nvPr/>
        </p:nvSpPr>
        <p:spPr>
          <a:xfrm>
            <a:off x="5832925" y="976950"/>
            <a:ext cx="255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Grayscale</a:t>
            </a:r>
            <a:endParaRPr b="1">
              <a:solidFill>
                <a:srgbClr val="6666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Filtering: take your favorite image and...</a:t>
            </a:r>
            <a:endParaRPr b="1">
              <a:solidFill>
                <a:srgbClr val="F1C232"/>
              </a:solidFill>
            </a:endParaRPr>
          </a:p>
        </p:txBody>
      </p:sp>
      <p:sp>
        <p:nvSpPr>
          <p:cNvPr id="577" name="Google Shape;577;p5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52"/>
          <p:cNvSpPr txBox="1"/>
          <p:nvPr/>
        </p:nvSpPr>
        <p:spPr>
          <a:xfrm>
            <a:off x="1286800" y="1724107"/>
            <a:ext cx="45495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Char char="➢"/>
            </a:pPr>
            <a:r>
              <a:rPr b="1" lang="en">
                <a:solidFill>
                  <a:schemeClr val="lt1"/>
                </a:solidFill>
              </a:rPr>
              <a:t>Detect objects inside of them</a:t>
            </a:r>
            <a:endParaRPr b="1">
              <a:solidFill>
                <a:schemeClr val="lt1"/>
              </a:solidFill>
            </a:endParaRPr>
          </a:p>
          <a:p>
            <a:pPr indent="-317500" lvl="0" marL="457200" rtl="0" algn="l">
              <a:lnSpc>
                <a:spcPct val="150000"/>
              </a:lnSpc>
              <a:spcBef>
                <a:spcPts val="0"/>
              </a:spcBef>
              <a:spcAft>
                <a:spcPts val="0"/>
              </a:spcAft>
              <a:buClr>
                <a:schemeClr val="lt1"/>
              </a:buClr>
              <a:buSzPts val="1400"/>
              <a:buChar char="➢"/>
            </a:pPr>
            <a:r>
              <a:rPr b="1" lang="en">
                <a:solidFill>
                  <a:schemeClr val="lt1"/>
                </a:solidFill>
              </a:rPr>
              <a:t>Exemple: </a:t>
            </a:r>
            <a:r>
              <a:rPr b="1" lang="en" u="sng">
                <a:solidFill>
                  <a:schemeClr val="hlink"/>
                </a:solidFill>
                <a:hlinkClick r:id="rId3"/>
              </a:rPr>
              <a:t>Coke can detector</a:t>
            </a:r>
            <a:endParaRPr b="1">
              <a:solidFill>
                <a:schemeClr val="lt1"/>
              </a:solidFill>
            </a:endParaRPr>
          </a:p>
        </p:txBody>
      </p:sp>
      <p:pic>
        <p:nvPicPr>
          <p:cNvPr id="579" name="Google Shape;579;p52"/>
          <p:cNvPicPr preferRelativeResize="0"/>
          <p:nvPr/>
        </p:nvPicPr>
        <p:blipFill>
          <a:blip r:embed="rId4">
            <a:alphaModFix/>
          </a:blip>
          <a:stretch>
            <a:fillRect/>
          </a:stretch>
        </p:blipFill>
        <p:spPr>
          <a:xfrm>
            <a:off x="4774900" y="1467988"/>
            <a:ext cx="3731100" cy="279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Colors</a:t>
            </a:r>
            <a:endParaRPr b="1"/>
          </a:p>
        </p:txBody>
      </p:sp>
      <p:sp>
        <p:nvSpPr>
          <p:cNvPr id="167" name="Google Shape;16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17"/>
          <p:cNvPicPr preferRelativeResize="0"/>
          <p:nvPr/>
        </p:nvPicPr>
        <p:blipFill>
          <a:blip r:embed="rId3">
            <a:alphaModFix/>
          </a:blip>
          <a:stretch>
            <a:fillRect/>
          </a:stretch>
        </p:blipFill>
        <p:spPr>
          <a:xfrm>
            <a:off x="605238" y="1173550"/>
            <a:ext cx="8085933" cy="31011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Image </a:t>
            </a:r>
            <a:r>
              <a:rPr b="1" lang="en"/>
              <a:t>Histogram</a:t>
            </a:r>
            <a:endParaRPr b="1"/>
          </a:p>
        </p:txBody>
      </p:sp>
      <p:sp>
        <p:nvSpPr>
          <p:cNvPr id="174" name="Google Shape;174;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18"/>
          <p:cNvPicPr preferRelativeResize="0"/>
          <p:nvPr/>
        </p:nvPicPr>
        <p:blipFill>
          <a:blip r:embed="rId3">
            <a:alphaModFix/>
          </a:blip>
          <a:stretch>
            <a:fillRect/>
          </a:stretch>
        </p:blipFill>
        <p:spPr>
          <a:xfrm>
            <a:off x="417024" y="1664375"/>
            <a:ext cx="4024450" cy="2262025"/>
          </a:xfrm>
          <a:prstGeom prst="rect">
            <a:avLst/>
          </a:prstGeom>
          <a:noFill/>
          <a:ln>
            <a:noFill/>
          </a:ln>
        </p:spPr>
      </p:pic>
      <p:pic>
        <p:nvPicPr>
          <p:cNvPr id="176" name="Google Shape;176;p18"/>
          <p:cNvPicPr preferRelativeResize="0"/>
          <p:nvPr/>
        </p:nvPicPr>
        <p:blipFill>
          <a:blip r:embed="rId4">
            <a:alphaModFix/>
          </a:blip>
          <a:stretch>
            <a:fillRect/>
          </a:stretch>
        </p:blipFill>
        <p:spPr>
          <a:xfrm>
            <a:off x="4986275" y="1312963"/>
            <a:ext cx="3953150" cy="2964850"/>
          </a:xfrm>
          <a:prstGeom prst="rect">
            <a:avLst/>
          </a:prstGeom>
          <a:noFill/>
          <a:ln>
            <a:noFill/>
          </a:ln>
        </p:spPr>
      </p:pic>
      <p:sp>
        <p:nvSpPr>
          <p:cNvPr id="177" name="Google Shape;177;p18"/>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178" name="Google Shape;178;p18"/>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sp>
        <p:nvSpPr>
          <p:cNvPr id="179" name="Google Shape;179;p18"/>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Original</a:t>
            </a:r>
            <a:endParaRPr b="1">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Image </a:t>
            </a:r>
            <a:r>
              <a:rPr b="1" lang="en"/>
              <a:t>Histogram</a:t>
            </a:r>
            <a:endParaRPr b="1"/>
          </a:p>
        </p:txBody>
      </p:sp>
      <p:sp>
        <p:nvSpPr>
          <p:cNvPr id="185" name="Google Shape;185;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19"/>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pic>
        <p:nvPicPr>
          <p:cNvPr id="187" name="Google Shape;187;p19"/>
          <p:cNvPicPr preferRelativeResize="0"/>
          <p:nvPr/>
        </p:nvPicPr>
        <p:blipFill>
          <a:blip r:embed="rId3">
            <a:alphaModFix/>
          </a:blip>
          <a:stretch>
            <a:fillRect/>
          </a:stretch>
        </p:blipFill>
        <p:spPr>
          <a:xfrm>
            <a:off x="420624" y="1664208"/>
            <a:ext cx="4023361" cy="2258568"/>
          </a:xfrm>
          <a:prstGeom prst="rect">
            <a:avLst/>
          </a:prstGeom>
          <a:noFill/>
          <a:ln>
            <a:noFill/>
          </a:ln>
        </p:spPr>
      </p:pic>
      <p:pic>
        <p:nvPicPr>
          <p:cNvPr id="188" name="Google Shape;188;p19"/>
          <p:cNvPicPr preferRelativeResize="0"/>
          <p:nvPr/>
        </p:nvPicPr>
        <p:blipFill>
          <a:blip r:embed="rId4">
            <a:alphaModFix/>
          </a:blip>
          <a:stretch>
            <a:fillRect/>
          </a:stretch>
        </p:blipFill>
        <p:spPr>
          <a:xfrm>
            <a:off x="4987750" y="1314063"/>
            <a:ext cx="3950208" cy="2962656"/>
          </a:xfrm>
          <a:prstGeom prst="rect">
            <a:avLst/>
          </a:prstGeom>
          <a:noFill/>
          <a:ln>
            <a:noFill/>
          </a:ln>
        </p:spPr>
      </p:pic>
      <p:sp>
        <p:nvSpPr>
          <p:cNvPr id="189" name="Google Shape;189;p19"/>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190" name="Google Shape;190;p19"/>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Under exposed</a:t>
            </a:r>
            <a:endParaRPr b="1">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Image </a:t>
            </a:r>
            <a:r>
              <a:rPr b="1" lang="en"/>
              <a:t>Histogram</a:t>
            </a:r>
            <a:endParaRPr b="1"/>
          </a:p>
        </p:txBody>
      </p:sp>
      <p:sp>
        <p:nvSpPr>
          <p:cNvPr id="196" name="Google Shape;196;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0"/>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pic>
        <p:nvPicPr>
          <p:cNvPr id="198" name="Google Shape;198;p20"/>
          <p:cNvPicPr preferRelativeResize="0"/>
          <p:nvPr/>
        </p:nvPicPr>
        <p:blipFill rotWithShape="1">
          <a:blip r:embed="rId3">
            <a:alphaModFix/>
          </a:blip>
          <a:srcRect b="69" l="0" r="0" t="59"/>
          <a:stretch/>
        </p:blipFill>
        <p:spPr>
          <a:xfrm>
            <a:off x="420624" y="1664208"/>
            <a:ext cx="4023361" cy="2258568"/>
          </a:xfrm>
          <a:prstGeom prst="rect">
            <a:avLst/>
          </a:prstGeom>
          <a:noFill/>
          <a:ln>
            <a:noFill/>
          </a:ln>
        </p:spPr>
      </p:pic>
      <p:pic>
        <p:nvPicPr>
          <p:cNvPr id="199" name="Google Shape;199;p20"/>
          <p:cNvPicPr preferRelativeResize="0"/>
          <p:nvPr/>
        </p:nvPicPr>
        <p:blipFill rotWithShape="1">
          <a:blip r:embed="rId4">
            <a:alphaModFix/>
          </a:blip>
          <a:srcRect b="0" l="0" r="0" t="0"/>
          <a:stretch/>
        </p:blipFill>
        <p:spPr>
          <a:xfrm>
            <a:off x="4987750" y="1314063"/>
            <a:ext cx="3950208" cy="2962656"/>
          </a:xfrm>
          <a:prstGeom prst="rect">
            <a:avLst/>
          </a:prstGeom>
          <a:noFill/>
          <a:ln>
            <a:noFill/>
          </a:ln>
        </p:spPr>
      </p:pic>
      <p:sp>
        <p:nvSpPr>
          <p:cNvPr id="200" name="Google Shape;200;p20"/>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201" name="Google Shape;201;p20"/>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Over exposed</a:t>
            </a:r>
            <a:endParaRPr b="1">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Histogram Equalization</a:t>
            </a:r>
            <a:endParaRPr b="1"/>
          </a:p>
        </p:txBody>
      </p:sp>
      <p:sp>
        <p:nvSpPr>
          <p:cNvPr id="207" name="Google Shape;207;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1"/>
          <p:cNvSpPr txBox="1"/>
          <p:nvPr/>
        </p:nvSpPr>
        <p:spPr>
          <a:xfrm rot="-5400000">
            <a:off x="4266950" y="2595287"/>
            <a:ext cx="132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Pixels number</a:t>
            </a:r>
            <a:endParaRPr/>
          </a:p>
        </p:txBody>
      </p:sp>
      <p:pic>
        <p:nvPicPr>
          <p:cNvPr id="209" name="Google Shape;209;p21"/>
          <p:cNvPicPr preferRelativeResize="0"/>
          <p:nvPr/>
        </p:nvPicPr>
        <p:blipFill rotWithShape="1">
          <a:blip r:embed="rId3">
            <a:alphaModFix/>
          </a:blip>
          <a:srcRect b="69" l="0" r="0" t="59"/>
          <a:stretch/>
        </p:blipFill>
        <p:spPr>
          <a:xfrm>
            <a:off x="420624" y="1664208"/>
            <a:ext cx="4023361" cy="2258568"/>
          </a:xfrm>
          <a:prstGeom prst="rect">
            <a:avLst/>
          </a:prstGeom>
          <a:noFill/>
          <a:ln>
            <a:noFill/>
          </a:ln>
        </p:spPr>
      </p:pic>
      <p:pic>
        <p:nvPicPr>
          <p:cNvPr id="210" name="Google Shape;210;p21"/>
          <p:cNvPicPr preferRelativeResize="0"/>
          <p:nvPr/>
        </p:nvPicPr>
        <p:blipFill rotWithShape="1">
          <a:blip r:embed="rId4">
            <a:alphaModFix/>
          </a:blip>
          <a:srcRect b="0" l="0" r="0" t="0"/>
          <a:stretch/>
        </p:blipFill>
        <p:spPr>
          <a:xfrm>
            <a:off x="4987750" y="1314063"/>
            <a:ext cx="3950208" cy="2962656"/>
          </a:xfrm>
          <a:prstGeom prst="rect">
            <a:avLst/>
          </a:prstGeom>
          <a:noFill/>
          <a:ln>
            <a:noFill/>
          </a:ln>
        </p:spPr>
      </p:pic>
      <p:sp>
        <p:nvSpPr>
          <p:cNvPr id="211" name="Google Shape;211;p21"/>
          <p:cNvSpPr txBox="1"/>
          <p:nvPr/>
        </p:nvSpPr>
        <p:spPr>
          <a:xfrm>
            <a:off x="6434550" y="4128975"/>
            <a:ext cx="10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Grayscale</a:t>
            </a:r>
            <a:endParaRPr/>
          </a:p>
        </p:txBody>
      </p:sp>
      <p:sp>
        <p:nvSpPr>
          <p:cNvPr id="212" name="Google Shape;212;p21"/>
          <p:cNvSpPr txBox="1"/>
          <p:nvPr/>
        </p:nvSpPr>
        <p:spPr>
          <a:xfrm>
            <a:off x="417150" y="1227075"/>
            <a:ext cx="40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66666"/>
                </a:solidFill>
              </a:rPr>
              <a:t>Contrast adjusted</a:t>
            </a:r>
            <a:endParaRPr b="1">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C1FB5F103C674BA052A9E7D41D2F4F" ma:contentTypeVersion="0" ma:contentTypeDescription="Create a new document." ma:contentTypeScope="" ma:versionID="22174722dc6b7e124bd207921a4a5a1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9C473B-1993-451A-95D8-E842B1824AEB}"/>
</file>

<file path=customXml/itemProps2.xml><?xml version="1.0" encoding="utf-8"?>
<ds:datastoreItem xmlns:ds="http://schemas.openxmlformats.org/officeDocument/2006/customXml" ds:itemID="{7230811C-FDE9-478A-9A42-128DC09B13A5}"/>
</file>

<file path=customXml/itemProps3.xml><?xml version="1.0" encoding="utf-8"?>
<ds:datastoreItem xmlns:ds="http://schemas.openxmlformats.org/officeDocument/2006/customXml" ds:itemID="{3C45E2CB-EC18-4924-8305-9A7F9CF7F00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0x010100C9C1FB5F103C674BA052A9E7D41D2F4F</vt:lpwstr>
  </property>
</Properties>
</file>