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RUSSELL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6232ec08f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6232ec08f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JESSICA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232ec08f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232ec08f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JESSICA temperature increase over time similar to other countries. Greenhouse gas emission decrease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2684661a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62684661a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JESSICA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232ec08f7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232ec08f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IBRAHIM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232ec08f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6232ec08f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IBRAHIM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0da11fa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0da11fa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RUSSELL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0da11fa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0da11fa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RUSSELL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62684661a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62684661a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0da11fa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0da11fa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OPEYEMI/JESSICA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232ec08f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232ec08f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OPEYEMI/JESSICA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232ec08f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232ec08f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ALECIA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232ec08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232ec08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ALECIA</a:t>
            </a:r>
            <a:endParaRPr/>
          </a:p>
          <a:p>
            <a:pPr indent="0" lvl="0" marL="0" rtl="0" algn="l">
              <a:spcBef>
                <a:spcPts val="0"/>
              </a:spcBef>
              <a:spcAft>
                <a:spcPts val="0"/>
              </a:spcAft>
              <a:buNone/>
            </a:pPr>
            <a:r>
              <a:rPr lang="en-GB"/>
              <a:t>*Note that these are only OECD countries and not all countries in the world are in this dataset.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Definitions - </a:t>
            </a:r>
            <a:endParaRPr/>
          </a:p>
          <a:p>
            <a:pPr indent="0" lvl="0" marL="0" rtl="0" algn="l">
              <a:spcBef>
                <a:spcPts val="0"/>
              </a:spcBef>
              <a:spcAft>
                <a:spcPts val="0"/>
              </a:spcAft>
              <a:buNone/>
            </a:pPr>
            <a:r>
              <a:rPr lang="en-GB">
                <a:solidFill>
                  <a:srgbClr val="000080"/>
                </a:solidFill>
                <a:highlight>
                  <a:srgbClr val="FFFFFF"/>
                </a:highlight>
              </a:rPr>
              <a:t>OECD-Europe comprises all European members of the OECD (not necessarily EU members). In 2012 these were Austria, Belgium, Czech Republic, Denmark, Estonia, Finland, France, Germany, Greece, Hungary, Iceland, Ireland, Italy, Luxembourg, the Netherlands, Norway, Poland, Portugal, Slovak Republic, Slovenia, Spain, Sweden, Switzerland, Turkey and United Kingdom.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6232ec08f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6232ec08f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ALECIA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Relationship between greenhouse gases and temperature.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Ibrahim, Russell, Jessica, Opeyemi, Alecia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on Top 2: Canada </a:t>
            </a:r>
            <a:endParaRPr/>
          </a:p>
        </p:txBody>
      </p:sp>
      <p:sp>
        <p:nvSpPr>
          <p:cNvPr id="143" name="Google Shape;143;p22"/>
          <p:cNvSpPr txBox="1"/>
          <p:nvPr>
            <p:ph idx="1" type="body"/>
          </p:nvPr>
        </p:nvSpPr>
        <p:spPr>
          <a:xfrm>
            <a:off x="5151525" y="2171900"/>
            <a:ext cx="2772900" cy="221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Rise in temperature overtime</a:t>
            </a:r>
            <a:endParaRPr/>
          </a:p>
          <a:p>
            <a:pPr indent="-311150" lvl="0" marL="457200" rtl="0" algn="l">
              <a:spcBef>
                <a:spcPts val="0"/>
              </a:spcBef>
              <a:spcAft>
                <a:spcPts val="0"/>
              </a:spcAft>
              <a:buSzPts val="1300"/>
              <a:buChar char="●"/>
            </a:pPr>
            <a:r>
              <a:rPr lang="en-GB"/>
              <a:t>Fluctuation in carbon emissions over the 24 year period. </a:t>
            </a:r>
            <a:endParaRPr/>
          </a:p>
        </p:txBody>
      </p:sp>
      <p:pic>
        <p:nvPicPr>
          <p:cNvPr id="144" name="Google Shape;144;p22"/>
          <p:cNvPicPr preferRelativeResize="0"/>
          <p:nvPr/>
        </p:nvPicPr>
        <p:blipFill>
          <a:blip r:embed="rId3">
            <a:alphaModFix/>
          </a:blip>
          <a:stretch>
            <a:fillRect/>
          </a:stretch>
        </p:blipFill>
        <p:spPr>
          <a:xfrm>
            <a:off x="843575" y="1853850"/>
            <a:ext cx="3062275" cy="306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Analysis on Top 2: Denmark </a:t>
            </a:r>
            <a:endParaRPr/>
          </a:p>
        </p:txBody>
      </p:sp>
      <p:sp>
        <p:nvSpPr>
          <p:cNvPr id="150" name="Google Shape;150;p23"/>
          <p:cNvSpPr txBox="1"/>
          <p:nvPr>
            <p:ph idx="1" type="body"/>
          </p:nvPr>
        </p:nvSpPr>
        <p:spPr>
          <a:xfrm>
            <a:off x="5199750" y="2171900"/>
            <a:ext cx="2724600" cy="221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Decrease over time in greenhouse gas emissions.</a:t>
            </a:r>
            <a:endParaRPr/>
          </a:p>
          <a:p>
            <a:pPr indent="-311150" lvl="0" marL="457200" rtl="0" algn="l">
              <a:spcBef>
                <a:spcPts val="0"/>
              </a:spcBef>
              <a:spcAft>
                <a:spcPts val="0"/>
              </a:spcAft>
              <a:buSzPts val="1300"/>
              <a:buChar char="●"/>
            </a:pPr>
            <a:r>
              <a:rPr lang="en-GB"/>
              <a:t>Rise in temperature over time.</a:t>
            </a:r>
            <a:endParaRPr/>
          </a:p>
        </p:txBody>
      </p:sp>
      <p:pic>
        <p:nvPicPr>
          <p:cNvPr id="151" name="Google Shape;151;p23"/>
          <p:cNvPicPr preferRelativeResize="0"/>
          <p:nvPr/>
        </p:nvPicPr>
        <p:blipFill>
          <a:blip r:embed="rId3">
            <a:alphaModFix/>
          </a:blip>
          <a:stretch>
            <a:fillRect/>
          </a:stretch>
        </p:blipFill>
        <p:spPr>
          <a:xfrm>
            <a:off x="793750" y="1853850"/>
            <a:ext cx="3079950" cy="307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57 OECD Countries</a:t>
            </a:r>
            <a:endParaRPr/>
          </a:p>
        </p:txBody>
      </p:sp>
      <p:pic>
        <p:nvPicPr>
          <p:cNvPr id="157" name="Google Shape;157;p24"/>
          <p:cNvPicPr preferRelativeResize="0"/>
          <p:nvPr/>
        </p:nvPicPr>
        <p:blipFill>
          <a:blip r:embed="rId3">
            <a:alphaModFix/>
          </a:blip>
          <a:stretch>
            <a:fillRect/>
          </a:stretch>
        </p:blipFill>
        <p:spPr>
          <a:xfrm>
            <a:off x="4017525" y="663226"/>
            <a:ext cx="4604749" cy="2222975"/>
          </a:xfrm>
          <a:prstGeom prst="rect">
            <a:avLst/>
          </a:prstGeom>
          <a:noFill/>
          <a:ln>
            <a:noFill/>
          </a:ln>
        </p:spPr>
      </p:pic>
      <p:pic>
        <p:nvPicPr>
          <p:cNvPr id="158" name="Google Shape;158;p24"/>
          <p:cNvPicPr preferRelativeResize="0"/>
          <p:nvPr/>
        </p:nvPicPr>
        <p:blipFill>
          <a:blip r:embed="rId4">
            <a:alphaModFix/>
          </a:blip>
          <a:stretch>
            <a:fillRect/>
          </a:stretch>
        </p:blipFill>
        <p:spPr>
          <a:xfrm>
            <a:off x="4017525" y="2886200"/>
            <a:ext cx="4604752" cy="15906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 on Analysis</a:t>
            </a:r>
            <a:endParaRPr/>
          </a:p>
        </p:txBody>
      </p:sp>
      <p:sp>
        <p:nvSpPr>
          <p:cNvPr id="164" name="Google Shape;164;p25"/>
          <p:cNvSpPr txBox="1"/>
          <p:nvPr>
            <p:ph idx="1" type="body"/>
          </p:nvPr>
        </p:nvSpPr>
        <p:spPr>
          <a:xfrm>
            <a:off x="729325" y="2078875"/>
            <a:ext cx="7088400" cy="227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Emission of greenhouse gasses is directly proportional to the temperature. </a:t>
            </a:r>
            <a:endParaRPr sz="1800"/>
          </a:p>
          <a:p>
            <a:pPr indent="-342900" lvl="0" marL="457200" rtl="0" algn="l">
              <a:spcBef>
                <a:spcPts val="0"/>
              </a:spcBef>
              <a:spcAft>
                <a:spcPts val="0"/>
              </a:spcAft>
              <a:buSzPts val="1800"/>
              <a:buChar char="●"/>
            </a:pPr>
            <a:r>
              <a:rPr lang="en-GB" sz="1800"/>
              <a:t>Decrease in greenhouse gas emissions in specific countries is not offsetting the overall increase in temperature for all OECD countries.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 and Future Considerations</a:t>
            </a:r>
            <a:endParaRPr/>
          </a:p>
        </p:txBody>
      </p:sp>
      <p:sp>
        <p:nvSpPr>
          <p:cNvPr id="170" name="Google Shape;170;p26"/>
          <p:cNvSpPr txBox="1"/>
          <p:nvPr>
            <p:ph idx="1" type="body"/>
          </p:nvPr>
        </p:nvSpPr>
        <p:spPr>
          <a:xfrm>
            <a:off x="729325" y="2078875"/>
            <a:ext cx="7499100" cy="2287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Limitations:</a:t>
            </a:r>
            <a:endParaRPr sz="1700"/>
          </a:p>
          <a:p>
            <a:pPr indent="-323850" lvl="1" marL="914400" rtl="0" algn="l">
              <a:spcBef>
                <a:spcPts val="0"/>
              </a:spcBef>
              <a:spcAft>
                <a:spcPts val="0"/>
              </a:spcAft>
              <a:buSzPts val="1500"/>
              <a:buChar char="○"/>
            </a:pPr>
            <a:r>
              <a:rPr lang="en-GB" sz="1500"/>
              <a:t>Datasets only represent OECD countries (~30%) and is not representative of all in the world. There is limited amount of data for non-OECD countries.</a:t>
            </a:r>
            <a:endParaRPr sz="1500"/>
          </a:p>
          <a:p>
            <a:pPr indent="-336550" lvl="0" marL="457200" rtl="0" algn="l">
              <a:spcBef>
                <a:spcPts val="0"/>
              </a:spcBef>
              <a:spcAft>
                <a:spcPts val="0"/>
              </a:spcAft>
              <a:buSzPts val="1700"/>
              <a:buChar char="●"/>
            </a:pPr>
            <a:r>
              <a:rPr lang="en-GB" sz="1700"/>
              <a:t>Future Considerations:</a:t>
            </a:r>
            <a:endParaRPr sz="1700"/>
          </a:p>
          <a:p>
            <a:pPr indent="-323850" lvl="1" marL="914400" rtl="0" algn="l">
              <a:spcBef>
                <a:spcPts val="0"/>
              </a:spcBef>
              <a:spcAft>
                <a:spcPts val="0"/>
              </a:spcAft>
              <a:buSzPts val="1500"/>
              <a:buChar char="○"/>
            </a:pPr>
            <a:r>
              <a:rPr lang="en-GB" sz="1500"/>
              <a:t>Find a dataset with countries beyond OECD and years 2013-2022.</a:t>
            </a:r>
            <a:endParaRPr sz="1500"/>
          </a:p>
          <a:p>
            <a:pPr indent="-323850" lvl="2" marL="1371600" rtl="0" algn="l">
              <a:spcBef>
                <a:spcPts val="0"/>
              </a:spcBef>
              <a:spcAft>
                <a:spcPts val="0"/>
              </a:spcAft>
              <a:buSzPts val="1500"/>
              <a:buChar char="■"/>
            </a:pPr>
            <a:r>
              <a:rPr lang="en-GB" sz="1500"/>
              <a:t>Datasets used are not representative of all of plant or global warming.</a:t>
            </a:r>
            <a:endParaRPr sz="1500"/>
          </a:p>
          <a:p>
            <a:pPr indent="-323850" lvl="1" marL="914400" rtl="0" algn="l">
              <a:spcBef>
                <a:spcPts val="0"/>
              </a:spcBef>
              <a:spcAft>
                <a:spcPts val="0"/>
              </a:spcAft>
              <a:buSzPts val="1500"/>
              <a:buChar char="○"/>
            </a:pPr>
            <a:r>
              <a:rPr lang="en-GB" sz="1500"/>
              <a:t>Review the </a:t>
            </a:r>
            <a:r>
              <a:rPr lang="en-GB" sz="1500"/>
              <a:t>population</a:t>
            </a:r>
            <a:r>
              <a:rPr lang="en-GB" sz="1500"/>
              <a:t> density and analyze per capita emissions by country.</a:t>
            </a:r>
            <a:endParaRPr sz="1500"/>
          </a:p>
          <a:p>
            <a:pPr indent="-323850" lvl="1" marL="914400" rtl="0" algn="l">
              <a:spcBef>
                <a:spcPts val="0"/>
              </a:spcBef>
              <a:spcAft>
                <a:spcPts val="0"/>
              </a:spcAft>
              <a:buSzPts val="1500"/>
              <a:buChar char="○"/>
            </a:pPr>
            <a:r>
              <a:rPr lang="en-GB" sz="1500"/>
              <a:t>Forecast the temperatures or emissions for future years.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Purpose</a:t>
            </a:r>
            <a:endParaRPr/>
          </a:p>
        </p:txBody>
      </p:sp>
      <p:sp>
        <p:nvSpPr>
          <p:cNvPr id="93" name="Google Shape;93;p14"/>
          <p:cNvSpPr txBox="1"/>
          <p:nvPr>
            <p:ph idx="1" type="body"/>
          </p:nvPr>
        </p:nvSpPr>
        <p:spPr>
          <a:xfrm>
            <a:off x="807900" y="1989225"/>
            <a:ext cx="7876800" cy="2638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rgbClr val="1B1B1B"/>
              </a:buClr>
              <a:buSzPts val="1500"/>
              <a:buChar char="-"/>
            </a:pPr>
            <a:r>
              <a:rPr lang="en-GB" sz="1500">
                <a:solidFill>
                  <a:srgbClr val="1B1B1B"/>
                </a:solidFill>
                <a:highlight>
                  <a:srgbClr val="FFFFFF"/>
                </a:highlight>
              </a:rPr>
              <a:t>As greenhouse gas emissions from human activities increase, they build up in the atmosphere and warm the climate. </a:t>
            </a:r>
            <a:endParaRPr sz="1500">
              <a:solidFill>
                <a:srgbClr val="1B1B1B"/>
              </a:solidFill>
              <a:highlight>
                <a:srgbClr val="FFFFFF"/>
              </a:highlight>
            </a:endParaRPr>
          </a:p>
          <a:p>
            <a:pPr indent="-323850" lvl="0" marL="457200" rtl="0" algn="l">
              <a:lnSpc>
                <a:spcPct val="150000"/>
              </a:lnSpc>
              <a:spcBef>
                <a:spcPts val="0"/>
              </a:spcBef>
              <a:spcAft>
                <a:spcPts val="0"/>
              </a:spcAft>
              <a:buClr>
                <a:srgbClr val="1B1B1B"/>
              </a:buClr>
              <a:buSzPts val="1500"/>
              <a:buChar char="-"/>
            </a:pPr>
            <a:r>
              <a:rPr lang="en-GB" sz="1500">
                <a:solidFill>
                  <a:srgbClr val="1B1B1B"/>
                </a:solidFill>
                <a:highlight>
                  <a:srgbClr val="FFFFFF"/>
                </a:highlight>
              </a:rPr>
              <a:t>Many of the major greenhouse gases stay in the atmosphere for tens to hundreds of years after being released. </a:t>
            </a:r>
            <a:endParaRPr sz="1500">
              <a:solidFill>
                <a:srgbClr val="1B1B1B"/>
              </a:solidFill>
              <a:highlight>
                <a:srgbClr val="FFFFFF"/>
              </a:highlight>
            </a:endParaRPr>
          </a:p>
          <a:p>
            <a:pPr indent="-323850" lvl="0" marL="457200" rtl="0" algn="l">
              <a:lnSpc>
                <a:spcPct val="150000"/>
              </a:lnSpc>
              <a:spcBef>
                <a:spcPts val="0"/>
              </a:spcBef>
              <a:spcAft>
                <a:spcPts val="0"/>
              </a:spcAft>
              <a:buClr>
                <a:srgbClr val="1B1B1B"/>
              </a:buClr>
              <a:buSzPts val="1500"/>
              <a:buChar char="-"/>
            </a:pPr>
            <a:r>
              <a:rPr lang="en-GB" sz="1500">
                <a:solidFill>
                  <a:srgbClr val="1B1B1B"/>
                </a:solidFill>
                <a:highlight>
                  <a:srgbClr val="FFFFFF"/>
                </a:highlight>
              </a:rPr>
              <a:t>The effects of these gases on the climate persist over a long time and can therefore affect both present and future generations.</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Questions answered</a:t>
            </a:r>
            <a:endParaRPr/>
          </a:p>
        </p:txBody>
      </p:sp>
      <p:sp>
        <p:nvSpPr>
          <p:cNvPr id="99" name="Google Shape;99;p15"/>
          <p:cNvSpPr txBox="1"/>
          <p:nvPr>
            <p:ph idx="1" type="body"/>
          </p:nvPr>
        </p:nvSpPr>
        <p:spPr>
          <a:xfrm>
            <a:off x="729450" y="2078875"/>
            <a:ext cx="7688700" cy="2358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800"/>
              <a:t>What does the trend of greenhouse gas emission look like during the period of 1990-2013? </a:t>
            </a:r>
            <a:endParaRPr sz="1800"/>
          </a:p>
          <a:p>
            <a:pPr indent="0" lvl="0" marL="0" rtl="0" algn="l">
              <a:spcBef>
                <a:spcPts val="1200"/>
              </a:spcBef>
              <a:spcAft>
                <a:spcPts val="0"/>
              </a:spcAft>
              <a:buNone/>
            </a:pPr>
            <a:r>
              <a:rPr lang="en-GB" sz="1800"/>
              <a:t>What does the trend look like for temperature by country for 1990-2013?</a:t>
            </a:r>
            <a:endParaRPr sz="1800"/>
          </a:p>
          <a:p>
            <a:pPr indent="0" lvl="0" marL="0" rtl="0" algn="l">
              <a:spcBef>
                <a:spcPts val="1200"/>
              </a:spcBef>
              <a:spcAft>
                <a:spcPts val="0"/>
              </a:spcAft>
              <a:buNone/>
            </a:pPr>
            <a:r>
              <a:rPr lang="en-GB" sz="1800"/>
              <a:t>Does temperature change has a link with greenhouse gas in a </a:t>
            </a:r>
            <a:r>
              <a:rPr lang="en-GB" sz="1800"/>
              <a:t>specific</a:t>
            </a:r>
            <a:r>
              <a:rPr lang="en-GB" sz="1800"/>
              <a:t> </a:t>
            </a:r>
            <a:r>
              <a:rPr lang="en-GB" sz="1800"/>
              <a:t>geolocation?</a:t>
            </a:r>
            <a:endParaRPr sz="1800"/>
          </a:p>
          <a:p>
            <a:pPr indent="0" lvl="0" marL="0" rtl="0" algn="l">
              <a:spcBef>
                <a:spcPts val="1200"/>
              </a:spcBef>
              <a:spcAft>
                <a:spcPts val="1200"/>
              </a:spcAft>
              <a:buNone/>
            </a:pPr>
            <a:r>
              <a:rPr lang="en-GB" sz="1800"/>
              <a:t>Was there a rise in temperature when there was a spike in greenhouse gas emissions?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GB" sz="2300"/>
              <a:t>What can audience get out of this presentation</a:t>
            </a:r>
            <a:endParaRPr sz="2300"/>
          </a:p>
          <a:p>
            <a:pPr indent="-374650" lvl="0" marL="457200" rtl="0" algn="l">
              <a:spcBef>
                <a:spcPts val="0"/>
              </a:spcBef>
              <a:spcAft>
                <a:spcPts val="0"/>
              </a:spcAft>
              <a:buSzPts val="2300"/>
              <a:buChar char="●"/>
            </a:pPr>
            <a:r>
              <a:rPr lang="en-GB" sz="2300"/>
              <a:t>Process of data cleaning </a:t>
            </a:r>
            <a:endParaRPr sz="2300"/>
          </a:p>
          <a:p>
            <a:pPr indent="-374650" lvl="0" marL="457200" rtl="0" algn="l">
              <a:spcBef>
                <a:spcPts val="0"/>
              </a:spcBef>
              <a:spcAft>
                <a:spcPts val="0"/>
              </a:spcAft>
              <a:buSzPts val="2300"/>
              <a:buChar char="●"/>
            </a:pPr>
            <a:r>
              <a:rPr lang="en-GB" sz="2300"/>
              <a:t>Analysis and finding of data </a:t>
            </a:r>
            <a:endParaRPr sz="2300"/>
          </a:p>
          <a:p>
            <a:pPr indent="-374650" lvl="0" marL="457200" rtl="0" algn="l">
              <a:spcBef>
                <a:spcPts val="0"/>
              </a:spcBef>
              <a:spcAft>
                <a:spcPts val="0"/>
              </a:spcAft>
              <a:buSzPts val="2300"/>
              <a:buChar char="●"/>
            </a:pPr>
            <a:r>
              <a:rPr lang="en-GB" sz="2300"/>
              <a:t>Findings and summary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this analysis..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The audience can get a better understanding of the temperature rise due to greenhouse gas emissions in the late 20th century and early 21st century up to 2013. </a:t>
            </a:r>
            <a:endParaRPr sz="1500"/>
          </a:p>
          <a:p>
            <a:pPr indent="-323850" lvl="0" marL="457200" rtl="0" algn="l">
              <a:lnSpc>
                <a:spcPct val="150000"/>
              </a:lnSpc>
              <a:spcBef>
                <a:spcPts val="0"/>
              </a:spcBef>
              <a:spcAft>
                <a:spcPts val="0"/>
              </a:spcAft>
              <a:buSzPts val="1500"/>
              <a:buChar char="-"/>
            </a:pPr>
            <a:r>
              <a:rPr lang="en-GB" sz="1500"/>
              <a:t>The audience will see a visual representation through 3D graphs of the relationship for Canada and Denmark.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ETL Process: Datasets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Two datasets</a:t>
            </a:r>
            <a:endParaRPr/>
          </a:p>
          <a:p>
            <a:pPr indent="-298450" lvl="1" marL="914400" rtl="0" algn="l">
              <a:spcBef>
                <a:spcPts val="0"/>
              </a:spcBef>
              <a:spcAft>
                <a:spcPts val="0"/>
              </a:spcAft>
              <a:buSzPts val="1100"/>
              <a:buChar char="○"/>
            </a:pPr>
            <a:r>
              <a:rPr lang="en-GB"/>
              <a:t>Berkeley Earth Surface Temperature Study</a:t>
            </a:r>
            <a:endParaRPr/>
          </a:p>
          <a:p>
            <a:pPr indent="-298450" lvl="2" marL="1371600" rtl="0" algn="l">
              <a:spcBef>
                <a:spcPts val="0"/>
              </a:spcBef>
              <a:spcAft>
                <a:spcPts val="0"/>
              </a:spcAft>
              <a:buSzPts val="1100"/>
              <a:buChar char="■"/>
            </a:pPr>
            <a:r>
              <a:rPr lang="en-GB"/>
              <a:t>This </a:t>
            </a:r>
            <a:r>
              <a:rPr lang="en-GB"/>
              <a:t>study has </a:t>
            </a:r>
            <a:r>
              <a:rPr lang="en-GB"/>
              <a:t>1.6 billion temperature reports. We used a subset of data global land temperatures by country. </a:t>
            </a:r>
            <a:endParaRPr/>
          </a:p>
          <a:p>
            <a:pPr indent="-298450" lvl="1" marL="914400" rtl="0" algn="l">
              <a:spcBef>
                <a:spcPts val="0"/>
              </a:spcBef>
              <a:spcAft>
                <a:spcPts val="0"/>
              </a:spcAft>
              <a:buSzPts val="1100"/>
              <a:buChar char="○"/>
            </a:pPr>
            <a:r>
              <a:rPr lang="en-GB"/>
              <a:t>OECD greenhouse gas emission dataset</a:t>
            </a:r>
            <a:endParaRPr/>
          </a:p>
          <a:p>
            <a:pPr indent="-298450" lvl="2" marL="1371600" rtl="0" algn="l">
              <a:spcBef>
                <a:spcPts val="0"/>
              </a:spcBef>
              <a:spcAft>
                <a:spcPts val="0"/>
              </a:spcAft>
              <a:buSzPts val="1100"/>
              <a:buChar char="■"/>
            </a:pPr>
            <a:r>
              <a:rPr lang="en-GB"/>
              <a:t>Organization for Economic Co-operation and Development (OECD) = international organization that fosters economic development/policy standards. 38 member countries.</a:t>
            </a:r>
            <a:endParaRPr/>
          </a:p>
          <a:p>
            <a:pPr indent="-298450" lvl="2" marL="1371600" rtl="0" algn="l">
              <a:spcBef>
                <a:spcPts val="0"/>
              </a:spcBef>
              <a:spcAft>
                <a:spcPts val="0"/>
              </a:spcAft>
              <a:buSzPts val="1100"/>
              <a:buChar char="■"/>
            </a:pPr>
            <a:r>
              <a:rPr lang="en-GB"/>
              <a:t>Greenhouse gas emission by country for OECD countries only. </a:t>
            </a:r>
            <a:endParaRPr/>
          </a:p>
          <a:p>
            <a:pPr indent="0" lvl="0" marL="13716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ETL Process: Cleaning Data</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Deleting excess columns in OECD data set.</a:t>
            </a:r>
            <a:endParaRPr/>
          </a:p>
          <a:p>
            <a:pPr indent="-311150" lvl="0" marL="457200" rtl="0" algn="l">
              <a:spcBef>
                <a:spcPts val="0"/>
              </a:spcBef>
              <a:spcAft>
                <a:spcPts val="0"/>
              </a:spcAft>
              <a:buSzPts val="1300"/>
              <a:buChar char="●"/>
            </a:pPr>
            <a:r>
              <a:rPr lang="en-GB"/>
              <a:t>Filtering out only countries in the Kaggle Berkeley Earth Data set to only include those in the OECD data set. </a:t>
            </a:r>
            <a:endParaRPr/>
          </a:p>
          <a:p>
            <a:pPr indent="-311150" lvl="0" marL="457200" rtl="0" algn="l">
              <a:spcBef>
                <a:spcPts val="0"/>
              </a:spcBef>
              <a:spcAft>
                <a:spcPts val="0"/>
              </a:spcAft>
              <a:buSzPts val="1300"/>
              <a:buChar char="●"/>
            </a:pPr>
            <a:r>
              <a:rPr lang="en-GB"/>
              <a:t>Normalizing Berkeley Earth temperature dataset country names to match those in OECD.</a:t>
            </a:r>
            <a:r>
              <a:rPr lang="en-GB"/>
              <a:t> </a:t>
            </a:r>
            <a:endParaRPr/>
          </a:p>
          <a:p>
            <a:pPr indent="-311150" lvl="0" marL="457200" rtl="0" algn="l">
              <a:spcBef>
                <a:spcPts val="0"/>
              </a:spcBef>
              <a:spcAft>
                <a:spcPts val="0"/>
              </a:spcAft>
              <a:buSzPts val="1300"/>
              <a:buChar char="●"/>
            </a:pPr>
            <a:r>
              <a:rPr lang="en-GB"/>
              <a:t>Aggregating Berkeley Earth temperature dataset for joins. (57 countries)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656325" y="60360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040"/>
              <a:t>Greenhouse Gas Emissions Changes by Country</a:t>
            </a:r>
            <a:endParaRPr sz="2040"/>
          </a:p>
        </p:txBody>
      </p:sp>
      <p:pic>
        <p:nvPicPr>
          <p:cNvPr id="129" name="Google Shape;129;p20"/>
          <p:cNvPicPr preferRelativeResize="0"/>
          <p:nvPr/>
        </p:nvPicPr>
        <p:blipFill>
          <a:blip r:embed="rId3">
            <a:alphaModFix/>
          </a:blip>
          <a:stretch>
            <a:fillRect/>
          </a:stretch>
        </p:blipFill>
        <p:spPr>
          <a:xfrm>
            <a:off x="56525" y="1257300"/>
            <a:ext cx="6947724" cy="3615825"/>
          </a:xfrm>
          <a:prstGeom prst="rect">
            <a:avLst/>
          </a:prstGeom>
          <a:noFill/>
          <a:ln>
            <a:noFill/>
          </a:ln>
        </p:spPr>
      </p:pic>
      <p:sp>
        <p:nvSpPr>
          <p:cNvPr id="130" name="Google Shape;130;p20"/>
          <p:cNvSpPr txBox="1"/>
          <p:nvPr>
            <p:ph idx="1" type="body"/>
          </p:nvPr>
        </p:nvSpPr>
        <p:spPr>
          <a:xfrm>
            <a:off x="6728000" y="1897125"/>
            <a:ext cx="2315700" cy="221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Differences is defined as Tonnes of CO2 from 1990 to 2013</a:t>
            </a:r>
            <a:endParaRPr/>
          </a:p>
          <a:p>
            <a:pPr indent="-311150" lvl="0" marL="457200" rtl="0" algn="l">
              <a:spcBef>
                <a:spcPts val="0"/>
              </a:spcBef>
              <a:spcAft>
                <a:spcPts val="0"/>
              </a:spcAft>
              <a:buSzPts val="1300"/>
              <a:buChar char="●"/>
            </a:pPr>
            <a:r>
              <a:rPr lang="en-GB"/>
              <a:t>Country with Greatest Increase: Indonesia*</a:t>
            </a:r>
            <a:endParaRPr/>
          </a:p>
          <a:p>
            <a:pPr indent="-311150" lvl="0" marL="457200" rtl="0" algn="l">
              <a:spcBef>
                <a:spcPts val="0"/>
              </a:spcBef>
              <a:spcAft>
                <a:spcPts val="0"/>
              </a:spcAft>
              <a:buSzPts val="1300"/>
              <a:buChar char="●"/>
            </a:pPr>
            <a:r>
              <a:rPr lang="en-GB"/>
              <a:t>Country with Greatest Decrease: Russia*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23825" y="58735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040"/>
              <a:t>Temperature</a:t>
            </a:r>
            <a:r>
              <a:rPr lang="en-GB" sz="2040"/>
              <a:t> Changes by Country</a:t>
            </a:r>
            <a:endParaRPr sz="2040"/>
          </a:p>
        </p:txBody>
      </p:sp>
      <p:pic>
        <p:nvPicPr>
          <p:cNvPr id="136" name="Google Shape;136;p21"/>
          <p:cNvPicPr preferRelativeResize="0"/>
          <p:nvPr/>
        </p:nvPicPr>
        <p:blipFill>
          <a:blip r:embed="rId3">
            <a:alphaModFix/>
          </a:blip>
          <a:stretch>
            <a:fillRect/>
          </a:stretch>
        </p:blipFill>
        <p:spPr>
          <a:xfrm>
            <a:off x="143575" y="1389475"/>
            <a:ext cx="6771299" cy="3524025"/>
          </a:xfrm>
          <a:prstGeom prst="rect">
            <a:avLst/>
          </a:prstGeom>
          <a:noFill/>
          <a:ln>
            <a:noFill/>
          </a:ln>
        </p:spPr>
      </p:pic>
      <p:sp>
        <p:nvSpPr>
          <p:cNvPr id="137" name="Google Shape;137;p21"/>
          <p:cNvSpPr txBox="1"/>
          <p:nvPr>
            <p:ph idx="1" type="body"/>
          </p:nvPr>
        </p:nvSpPr>
        <p:spPr>
          <a:xfrm>
            <a:off x="6422600" y="2067400"/>
            <a:ext cx="2466000" cy="2210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Difference is defined as change in </a:t>
            </a:r>
            <a:r>
              <a:rPr lang="en-GB"/>
              <a:t>celsius</a:t>
            </a:r>
            <a:r>
              <a:rPr lang="en-GB"/>
              <a:t> from </a:t>
            </a:r>
            <a:r>
              <a:rPr lang="en-GB"/>
              <a:t>1990 to </a:t>
            </a:r>
            <a:r>
              <a:rPr lang="en-GB"/>
              <a:t>2013.</a:t>
            </a:r>
            <a:endParaRPr/>
          </a:p>
          <a:p>
            <a:pPr indent="-311150" lvl="0" marL="457200" rtl="0" algn="l">
              <a:spcBef>
                <a:spcPts val="0"/>
              </a:spcBef>
              <a:spcAft>
                <a:spcPts val="0"/>
              </a:spcAft>
              <a:buSzPts val="1300"/>
              <a:buChar char="●"/>
            </a:pPr>
            <a:r>
              <a:rPr lang="en-GB"/>
              <a:t>Country with Greatest Temperature Change: Canada</a:t>
            </a:r>
            <a:endParaRPr/>
          </a:p>
          <a:p>
            <a:pPr indent="-311150" lvl="0" marL="457200" rtl="0" algn="l">
              <a:spcBef>
                <a:spcPts val="0"/>
              </a:spcBef>
              <a:spcAft>
                <a:spcPts val="0"/>
              </a:spcAft>
              <a:buSzPts val="1300"/>
              <a:buChar char="●"/>
            </a:pPr>
            <a:r>
              <a:rPr lang="en-GB"/>
              <a:t>38 out of 57 had countries from this dataset displayed a temperature increase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