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3BFC-C866-4D0B-B9B7-BDD2C033494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81B2-BC1D-4EA4-9D52-630FAAEC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+mn-lt"/>
              </a:rPr>
              <a:t>1. Problem Overview: Inventory Management and Demand Forecasting Issues in the OEM Industry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Bierstadt" panose="020B0004020202020204" pitchFamily="34" charset="0"/>
              </a:rPr>
              <a:t>The </a:t>
            </a:r>
            <a:r>
              <a:rPr lang="en-US" sz="1800" b="1" dirty="0">
                <a:latin typeface="Bierstadt" panose="020B0004020202020204" pitchFamily="34" charset="0"/>
              </a:rPr>
              <a:t>OEM industry</a:t>
            </a:r>
            <a:r>
              <a:rPr lang="en-US" sz="1800" dirty="0">
                <a:latin typeface="Bierstadt" panose="020B0004020202020204" pitchFamily="34" charset="0"/>
              </a:rPr>
              <a:t> faces significant problems in inventory management and accurately forecasting demand, caused by:</a:t>
            </a:r>
          </a:p>
          <a:p>
            <a:pPr lvl="1"/>
            <a:r>
              <a:rPr lang="en-US" sz="1800" dirty="0">
                <a:latin typeface="Bierstadt" panose="020B0004020202020204" pitchFamily="34" charset="0"/>
              </a:rPr>
              <a:t>Inconsistent Demand Patterns: Seasonal changes, varying client preferences, and product life cycle shifts make forecasting difficult.</a:t>
            </a:r>
          </a:p>
          <a:p>
            <a:pPr lvl="1"/>
            <a:r>
              <a:rPr lang="en-US" sz="1800" dirty="0">
                <a:latin typeface="Bierstadt" panose="020B0004020202020204" pitchFamily="34" charset="0"/>
              </a:rPr>
              <a:t>The Bullwhip Effect: Minor fluctuations in consumer demand cause exaggerated demand signals across the supply chain, resulting in overproduction or stockouts.</a:t>
            </a:r>
          </a:p>
          <a:p>
            <a:pPr lvl="1"/>
            <a:r>
              <a:rPr lang="en-US" sz="1800" dirty="0">
                <a:latin typeface="Bierstadt" panose="020B0004020202020204" pitchFamily="34" charset="0"/>
              </a:rPr>
              <a:t>Inaccurate Demand Forecasting: Traditional forecasting methods struggle with dynamic market behavior, which leads to either:</a:t>
            </a:r>
          </a:p>
          <a:p>
            <a:pPr lvl="2"/>
            <a:r>
              <a:rPr lang="en-US" sz="1600" dirty="0">
                <a:latin typeface="Bierstadt" panose="020B0004020202020204" pitchFamily="34" charset="0"/>
              </a:rPr>
              <a:t>Overstocking: Tied up working capital and increased warehousing costs.</a:t>
            </a:r>
          </a:p>
          <a:p>
            <a:pPr lvl="2"/>
            <a:r>
              <a:rPr lang="en-US" sz="1600" dirty="0">
                <a:latin typeface="Bierstadt" panose="020B0004020202020204" pitchFamily="34" charset="0"/>
              </a:rPr>
              <a:t>Understocking: Missed sales opportunity and decreased customer satisfaction.</a:t>
            </a:r>
          </a:p>
          <a:p>
            <a:pPr marL="0" indent="0">
              <a:buNone/>
            </a:pPr>
            <a:r>
              <a:rPr lang="en-US" sz="1800" dirty="0">
                <a:latin typeface="Bierstadt" panose="020B0004020202020204" pitchFamily="34" charset="0"/>
              </a:rPr>
              <a:t>Without exact forecasting, OEMs face inefficiencies in resource allocation, additional operational costs, and loss of competitive advantage in uncertain markets.</a:t>
            </a:r>
          </a:p>
        </p:txBody>
      </p:sp>
    </p:spTree>
    <p:extLst>
      <p:ext uri="{BB962C8B-B14F-4D97-AF65-F5344CB8AC3E}">
        <p14:creationId xmlns:p14="http://schemas.microsoft.com/office/powerpoint/2010/main" val="2871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1D2B6E-16E3-6274-5AFB-DB77FC16D095}"/>
              </a:ext>
            </a:extLst>
          </p:cNvPr>
          <p:cNvGrpSpPr/>
          <p:nvPr/>
        </p:nvGrpSpPr>
        <p:grpSpPr>
          <a:xfrm>
            <a:off x="419429" y="269507"/>
            <a:ext cx="11330273" cy="5614001"/>
            <a:chOff x="419429" y="269507"/>
            <a:chExt cx="11330273" cy="5614001"/>
          </a:xfrm>
        </p:grpSpPr>
        <p:sp>
          <p:nvSpPr>
            <p:cNvPr id="4" name="Rectangle 3" descr="Head with Gears">
              <a:extLst>
                <a:ext uri="{FF2B5EF4-FFF2-40B4-BE49-F238E27FC236}">
                  <a16:creationId xmlns:a16="http://schemas.microsoft.com/office/drawing/2014/main" id="{14E875C9-3F6E-1B77-B4D6-F6E1F6F627D4}"/>
                </a:ext>
              </a:extLst>
            </p:cNvPr>
            <p:cNvSpPr/>
            <p:nvPr/>
          </p:nvSpPr>
          <p:spPr>
            <a:xfrm>
              <a:off x="419429" y="269507"/>
              <a:ext cx="1183046" cy="118304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91062B-1C63-4F6D-92AC-953F93C0E3A7}"/>
                </a:ext>
              </a:extLst>
            </p:cNvPr>
            <p:cNvSpPr/>
            <p:nvPr/>
          </p:nvSpPr>
          <p:spPr>
            <a:xfrm>
              <a:off x="426255" y="1903514"/>
              <a:ext cx="3380133" cy="1475958"/>
            </a:xfrm>
            <a:custGeom>
              <a:avLst/>
              <a:gdLst>
                <a:gd name="connsiteX0" fmla="*/ 0 w 3380133"/>
                <a:gd name="connsiteY0" fmla="*/ 0 h 1496517"/>
                <a:gd name="connsiteX1" fmla="*/ 3380133 w 3380133"/>
                <a:gd name="connsiteY1" fmla="*/ 0 h 1496517"/>
                <a:gd name="connsiteX2" fmla="*/ 3380133 w 3380133"/>
                <a:gd name="connsiteY2" fmla="*/ 1496517 h 1496517"/>
                <a:gd name="connsiteX3" fmla="*/ 0 w 3380133"/>
                <a:gd name="connsiteY3" fmla="*/ 1496517 h 1496517"/>
                <a:gd name="connsiteX4" fmla="*/ 0 w 3380133"/>
                <a:gd name="connsiteY4" fmla="*/ 0 h 149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33" h="1496517">
                  <a:moveTo>
                    <a:pt x="0" y="0"/>
                  </a:moveTo>
                  <a:lnTo>
                    <a:pt x="3380133" y="0"/>
                  </a:lnTo>
                  <a:lnTo>
                    <a:pt x="3380133" y="1496517"/>
                  </a:lnTo>
                  <a:lnTo>
                    <a:pt x="0" y="14965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2. Recommended Solution/Project Objective: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8D79AA-16B8-C39D-685F-AE4E7A0A810D}"/>
                </a:ext>
              </a:extLst>
            </p:cNvPr>
            <p:cNvSpPr/>
            <p:nvPr/>
          </p:nvSpPr>
          <p:spPr>
            <a:xfrm>
              <a:off x="426255" y="2668993"/>
              <a:ext cx="3380133" cy="3211460"/>
            </a:xfrm>
            <a:custGeom>
              <a:avLst/>
              <a:gdLst>
                <a:gd name="connsiteX0" fmla="*/ 0 w 3380133"/>
                <a:gd name="connsiteY0" fmla="*/ 0 h 3211460"/>
                <a:gd name="connsiteX1" fmla="*/ 3380133 w 3380133"/>
                <a:gd name="connsiteY1" fmla="*/ 0 h 3211460"/>
                <a:gd name="connsiteX2" fmla="*/ 3380133 w 3380133"/>
                <a:gd name="connsiteY2" fmla="*/ 3211460 h 3211460"/>
                <a:gd name="connsiteX3" fmla="*/ 0 w 3380133"/>
                <a:gd name="connsiteY3" fmla="*/ 3211460 h 3211460"/>
                <a:gd name="connsiteX4" fmla="*/ 0 w 3380133"/>
                <a:gd name="connsiteY4" fmla="*/ 0 h 32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33" h="3211460">
                  <a:moveTo>
                    <a:pt x="0" y="0"/>
                  </a:moveTo>
                  <a:lnTo>
                    <a:pt x="3380133" y="0"/>
                  </a:lnTo>
                  <a:lnTo>
                    <a:pt x="3380133" y="3211460"/>
                  </a:lnTo>
                  <a:lnTo>
                    <a:pt x="0" y="3211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Leverage AI/ML models to properly estimate demand and optimize inventory management.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AI/ML techniques include time series forecasting, demand sensing via neural networks, and anomaly detection.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Dataset Requirements: 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/>
                <a:t>Historical sales and inventory movement records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/>
                <a:t>Real-time supplier and delivery information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External data (economic indicators, promotions, etc.)</a:t>
              </a:r>
            </a:p>
          </p:txBody>
        </p:sp>
        <p:sp>
          <p:nvSpPr>
            <p:cNvPr id="19" name="Rectangle 18" descr="Bullseye">
              <a:extLst>
                <a:ext uri="{FF2B5EF4-FFF2-40B4-BE49-F238E27FC236}">
                  <a16:creationId xmlns:a16="http://schemas.microsoft.com/office/drawing/2014/main" id="{F3ED3B00-3E4A-3594-3773-9FE3EAC8E214}"/>
                </a:ext>
              </a:extLst>
            </p:cNvPr>
            <p:cNvSpPr/>
            <p:nvPr/>
          </p:nvSpPr>
          <p:spPr>
            <a:xfrm>
              <a:off x="4358623" y="269507"/>
              <a:ext cx="1183046" cy="118304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55278B-EAD5-2967-12FF-18139F761062}"/>
                </a:ext>
              </a:extLst>
            </p:cNvPr>
            <p:cNvSpPr/>
            <p:nvPr/>
          </p:nvSpPr>
          <p:spPr>
            <a:xfrm>
              <a:off x="4397912" y="1903514"/>
              <a:ext cx="3380133" cy="1449286"/>
            </a:xfrm>
            <a:custGeom>
              <a:avLst/>
              <a:gdLst>
                <a:gd name="connsiteX0" fmla="*/ 0 w 3380133"/>
                <a:gd name="connsiteY0" fmla="*/ 0 h 1449286"/>
                <a:gd name="connsiteX1" fmla="*/ 3380133 w 3380133"/>
                <a:gd name="connsiteY1" fmla="*/ 0 h 1449286"/>
                <a:gd name="connsiteX2" fmla="*/ 3380133 w 3380133"/>
                <a:gd name="connsiteY2" fmla="*/ 1449286 h 1449286"/>
                <a:gd name="connsiteX3" fmla="*/ 0 w 3380133"/>
                <a:gd name="connsiteY3" fmla="*/ 1449286 h 1449286"/>
                <a:gd name="connsiteX4" fmla="*/ 0 w 3380133"/>
                <a:gd name="connsiteY4" fmla="*/ 0 h 1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33" h="1449286">
                  <a:moveTo>
                    <a:pt x="0" y="0"/>
                  </a:moveTo>
                  <a:lnTo>
                    <a:pt x="3380133" y="0"/>
                  </a:lnTo>
                  <a:lnTo>
                    <a:pt x="3380133" y="1449286"/>
                  </a:lnTo>
                  <a:lnTo>
                    <a:pt x="0" y="14492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3. Solution's value: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B9E0F-28C2-DD11-4886-B408C77F4B21}"/>
                </a:ext>
              </a:extLst>
            </p:cNvPr>
            <p:cNvSpPr/>
            <p:nvPr/>
          </p:nvSpPr>
          <p:spPr>
            <a:xfrm>
              <a:off x="4397912" y="2659824"/>
              <a:ext cx="3380133" cy="3223684"/>
            </a:xfrm>
            <a:custGeom>
              <a:avLst/>
              <a:gdLst>
                <a:gd name="connsiteX0" fmla="*/ 0 w 3380133"/>
                <a:gd name="connsiteY0" fmla="*/ 0 h 3223684"/>
                <a:gd name="connsiteX1" fmla="*/ 3380133 w 3380133"/>
                <a:gd name="connsiteY1" fmla="*/ 0 h 3223684"/>
                <a:gd name="connsiteX2" fmla="*/ 3380133 w 3380133"/>
                <a:gd name="connsiteY2" fmla="*/ 3223684 h 3223684"/>
                <a:gd name="connsiteX3" fmla="*/ 0 w 3380133"/>
                <a:gd name="connsiteY3" fmla="*/ 3223684 h 3223684"/>
                <a:gd name="connsiteX4" fmla="*/ 0 w 3380133"/>
                <a:gd name="connsiteY4" fmla="*/ 0 h 322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33" h="3223684">
                  <a:moveTo>
                    <a:pt x="0" y="0"/>
                  </a:moveTo>
                  <a:lnTo>
                    <a:pt x="3380133" y="0"/>
                  </a:lnTo>
                  <a:lnTo>
                    <a:pt x="3380133" y="3223684"/>
                  </a:lnTo>
                  <a:lnTo>
                    <a:pt x="0" y="3223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Precision in Forecasting: Accurate demand sensing minimizes stockouts and excess inventories.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Optimized Inventory Management: Matches stock levels to real-time demand trends, reducing storage expenses.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Proactive Demand Planning: Identifies shifts in market patterns early on, allowing for more agile decision-making.</a:t>
              </a:r>
            </a:p>
          </p:txBody>
        </p:sp>
        <p:sp>
          <p:nvSpPr>
            <p:cNvPr id="28" name="Rectangle 27" descr="Gears">
              <a:extLst>
                <a:ext uri="{FF2B5EF4-FFF2-40B4-BE49-F238E27FC236}">
                  <a16:creationId xmlns:a16="http://schemas.microsoft.com/office/drawing/2014/main" id="{2000BC57-AB78-8B43-1681-C943FB529A64}"/>
                </a:ext>
              </a:extLst>
            </p:cNvPr>
            <p:cNvSpPr/>
            <p:nvPr/>
          </p:nvSpPr>
          <p:spPr>
            <a:xfrm>
              <a:off x="8389219" y="269507"/>
              <a:ext cx="1183046" cy="118304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CB28FFC-31F7-6D67-163A-8EA5B04B5D37}"/>
                </a:ext>
              </a:extLst>
            </p:cNvPr>
            <p:cNvSpPr/>
            <p:nvPr/>
          </p:nvSpPr>
          <p:spPr>
            <a:xfrm>
              <a:off x="8369569" y="1903514"/>
              <a:ext cx="3380133" cy="1230359"/>
            </a:xfrm>
            <a:custGeom>
              <a:avLst/>
              <a:gdLst>
                <a:gd name="connsiteX0" fmla="*/ 0 w 3380133"/>
                <a:gd name="connsiteY0" fmla="*/ 0 h 634394"/>
                <a:gd name="connsiteX1" fmla="*/ 3380133 w 3380133"/>
                <a:gd name="connsiteY1" fmla="*/ 0 h 634394"/>
                <a:gd name="connsiteX2" fmla="*/ 3380133 w 3380133"/>
                <a:gd name="connsiteY2" fmla="*/ 634394 h 634394"/>
                <a:gd name="connsiteX3" fmla="*/ 0 w 3380133"/>
                <a:gd name="connsiteY3" fmla="*/ 634394 h 634394"/>
                <a:gd name="connsiteX4" fmla="*/ 0 w 3380133"/>
                <a:gd name="connsiteY4" fmla="*/ 0 h 6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33" h="634394">
                  <a:moveTo>
                    <a:pt x="0" y="0"/>
                  </a:moveTo>
                  <a:lnTo>
                    <a:pt x="3380133" y="0"/>
                  </a:lnTo>
                  <a:lnTo>
                    <a:pt x="3380133" y="634394"/>
                  </a:lnTo>
                  <a:lnTo>
                    <a:pt x="0" y="6343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4. Conclusion: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E5708E-7748-12B4-0118-BF18D0E28493}"/>
                </a:ext>
              </a:extLst>
            </p:cNvPr>
            <p:cNvSpPr/>
            <p:nvPr/>
          </p:nvSpPr>
          <p:spPr>
            <a:xfrm>
              <a:off x="8369569" y="2668993"/>
              <a:ext cx="3380133" cy="3025996"/>
            </a:xfrm>
            <a:custGeom>
              <a:avLst/>
              <a:gdLst>
                <a:gd name="connsiteX0" fmla="*/ 0 w 3380133"/>
                <a:gd name="connsiteY0" fmla="*/ 0 h 2469610"/>
                <a:gd name="connsiteX1" fmla="*/ 3380133 w 3380133"/>
                <a:gd name="connsiteY1" fmla="*/ 0 h 2469610"/>
                <a:gd name="connsiteX2" fmla="*/ 3380133 w 3380133"/>
                <a:gd name="connsiteY2" fmla="*/ 2469610 h 2469610"/>
                <a:gd name="connsiteX3" fmla="*/ 0 w 3380133"/>
                <a:gd name="connsiteY3" fmla="*/ 2469610 h 2469610"/>
                <a:gd name="connsiteX4" fmla="*/ 0 w 3380133"/>
                <a:gd name="connsiteY4" fmla="*/ 0 h 246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33" h="2469610">
                  <a:moveTo>
                    <a:pt x="0" y="0"/>
                  </a:moveTo>
                  <a:lnTo>
                    <a:pt x="3380133" y="0"/>
                  </a:lnTo>
                  <a:lnTo>
                    <a:pt x="3380133" y="2469610"/>
                  </a:lnTo>
                  <a:lnTo>
                    <a:pt x="0" y="24696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AI/ML integration improves inventory management from reactive to proactive, increasing operational efficiency and allowing OEMs to prosper in a rapidly changing environment.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This solution guarantees cost savings, increased client satisfaction, and resilience in supply chain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1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0B92-F37E-55CC-5B88-FBD19267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CSV FILE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717B595C-C204-1D6C-6DFC-948E9F1C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6852"/>
            <a:ext cx="10272252" cy="5348748"/>
          </a:xfrm>
        </p:spPr>
      </p:pic>
    </p:spTree>
    <p:extLst>
      <p:ext uri="{BB962C8B-B14F-4D97-AF65-F5344CB8AC3E}">
        <p14:creationId xmlns:p14="http://schemas.microsoft.com/office/powerpoint/2010/main" val="2875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0E00-8FB7-92CA-C1C7-C015BD6B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CORRELATION MATRIX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815656-93EC-66C8-2F9E-D46F12C7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1444625"/>
            <a:ext cx="11025351" cy="5176892"/>
          </a:xfrm>
        </p:spPr>
      </p:pic>
    </p:spTree>
    <p:extLst>
      <p:ext uri="{BB962C8B-B14F-4D97-AF65-F5344CB8AC3E}">
        <p14:creationId xmlns:p14="http://schemas.microsoft.com/office/powerpoint/2010/main" val="298344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BDD2-ED95-1631-AE3A-2DE1472A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D1F9F7-F3D1-8D5C-7BCB-9E3E8E4A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" y="1317625"/>
            <a:ext cx="10857187" cy="5419506"/>
          </a:xfrm>
        </p:spPr>
      </p:pic>
    </p:spTree>
    <p:extLst>
      <p:ext uri="{BB962C8B-B14F-4D97-AF65-F5344CB8AC3E}">
        <p14:creationId xmlns:p14="http://schemas.microsoft.com/office/powerpoint/2010/main" val="20126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CE4F-F6C8-F6CB-30B5-F58D173C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3265-8166-7F33-E3BD-9B62FF8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masis MT Pro Medium" panose="02040604050005020304" pitchFamily="18" charset="0"/>
              </a:rPr>
              <a:t>Our current model has achieved an accuracy of 72%, which is a promising start. However, we believe there is significant potential for improvement. With access to enhanced resources such as higher-quality data, advanced computational tools, and refined techniques, we can optimize the model further, pushing towards greater accuracy and reliability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44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6E21-C931-2531-0BFA-E4E1CD59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17" y="23082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26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Amasis MT Pro Medium</vt:lpstr>
      <vt:lpstr>Arial</vt:lpstr>
      <vt:lpstr>Bierstadt</vt:lpstr>
      <vt:lpstr>Calibri</vt:lpstr>
      <vt:lpstr>Calibri Light</vt:lpstr>
      <vt:lpstr>Office Theme</vt:lpstr>
      <vt:lpstr>1. Problem Overview: Inventory Management and Demand Forecasting Issues in the OEM Industry</vt:lpstr>
      <vt:lpstr>PowerPoint Presentation</vt:lpstr>
      <vt:lpstr>CSV FILE</vt:lpstr>
      <vt:lpstr>CORRELATION MATRIX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Overview: Inventory Management and Demand Forecasting Issues in the OEM Industry</dc:title>
  <dc:creator>Microsoft account</dc:creator>
  <cp:lastModifiedBy>MOHAMMED AMAN KHAN</cp:lastModifiedBy>
  <cp:revision>5</cp:revision>
  <dcterms:created xsi:type="dcterms:W3CDTF">2024-10-20T06:13:46Z</dcterms:created>
  <dcterms:modified xsi:type="dcterms:W3CDTF">2024-11-17T18:19:28Z</dcterms:modified>
</cp:coreProperties>
</file>