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40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46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1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D136-C923-49B4-873F-69A076B6E69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2D4A78-1A8E-4CA8-89EF-58CA66B96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/index.php?title=List_of_Falcon_9_and_Falcon_Heavy_launches&amp;oldid=10276869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BE05-9C1E-0923-F97C-E24212C32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Data </a:t>
            </a:r>
            <a:r>
              <a:rPr lang="en-US" dirty="0" err="1"/>
              <a:t>dcience</a:t>
            </a:r>
            <a:r>
              <a:rPr lang="en-US" dirty="0"/>
              <a:t> capstone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59405-0AF2-4431-854D-463B0E3B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Ibrahim </a:t>
            </a:r>
            <a:r>
              <a:rPr lang="en-US" dirty="0" err="1"/>
              <a:t>alatyan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CFA5-E2DA-624A-48A7-FE210EF5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Visualization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AE14-0AC4-16F0-8D37-5B29CD14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Dash Functions</a:t>
            </a:r>
            <a:r>
              <a:rPr lang="en-US" dirty="0"/>
              <a:t> are used to create an interactive web interface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Dropdown Menu &amp; Range Slider:</a:t>
            </a:r>
            <a:r>
              <a:rPr lang="en-US" dirty="0"/>
              <a:t> Allow users to select and adjust input parameters.</a:t>
            </a:r>
          </a:p>
          <a:p>
            <a:r>
              <a:rPr lang="en-US" b="1" dirty="0"/>
              <a:t>Visualizations in the Interactive Site: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Pie Chart:</a:t>
            </a:r>
            <a:r>
              <a:rPr lang="en-US" dirty="0"/>
              <a:t> Displays the </a:t>
            </a:r>
            <a:r>
              <a:rPr lang="en-US" b="1" dirty="0"/>
              <a:t>total successful launches</a:t>
            </a:r>
            <a:r>
              <a:rPr lang="en-US" dirty="0"/>
              <a:t> from each launch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Scatterplot:</a:t>
            </a:r>
            <a:r>
              <a:rPr lang="en-US" dirty="0"/>
              <a:t> Shows the </a:t>
            </a:r>
            <a:r>
              <a:rPr lang="en-US" b="1" dirty="0"/>
              <a:t>correlation between payload mass and mission outcome</a:t>
            </a:r>
            <a:r>
              <a:rPr lang="en-US" dirty="0"/>
              <a:t> (success or failure) for each launch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6CB3-F928-DCF8-9408-749A1002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Prediction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8A47-0F19-68EC-0A1B-26662F19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b="1" dirty="0"/>
              <a:t>1. Data Preparation: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Standardization:</a:t>
            </a:r>
            <a:r>
              <a:rPr lang="en-US" dirty="0"/>
              <a:t> The data is standardized to ensure all features are on the same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Split:</a:t>
            </a:r>
            <a:r>
              <a:rPr lang="en-US" dirty="0"/>
              <a:t> The data is divided into </a:t>
            </a:r>
            <a:r>
              <a:rPr lang="en-US" b="1" dirty="0"/>
              <a:t>training</a:t>
            </a:r>
            <a:r>
              <a:rPr lang="en-US" dirty="0"/>
              <a:t> and </a:t>
            </a:r>
            <a:r>
              <a:rPr lang="en-US" b="1" dirty="0"/>
              <a:t>test</a:t>
            </a:r>
            <a:r>
              <a:rPr lang="en-US" dirty="0"/>
              <a:t> sets.</a:t>
            </a:r>
          </a:p>
          <a:p>
            <a:r>
              <a:rPr lang="en-US" b="1" dirty="0"/>
              <a:t>2. Model Creation:</a:t>
            </a:r>
            <a:br>
              <a:rPr lang="en-US" dirty="0"/>
            </a:br>
            <a:r>
              <a:rPr lang="en-US" dirty="0"/>
              <a:t>We use models from </a:t>
            </a:r>
            <a:r>
              <a:rPr lang="en-US" b="1" dirty="0"/>
              <a:t>Scikit-learn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 Vector Machine (SVM)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K-Nearest Neighbors (KNN)</a:t>
            </a:r>
            <a:endParaRPr lang="en-US" dirty="0"/>
          </a:p>
          <a:p>
            <a:r>
              <a:rPr lang="en-US" b="1" dirty="0"/>
              <a:t>3. Model Training &amp; Hyperparameter Tuning: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Fit the Models:</a:t>
            </a:r>
            <a:r>
              <a:rPr lang="en-US" dirty="0"/>
              <a:t> We train each model using the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Optimization:</a:t>
            </a:r>
            <a:r>
              <a:rPr lang="en-US" dirty="0"/>
              <a:t> Find the best hyperparameters for each model to improve performance.</a:t>
            </a:r>
          </a:p>
          <a:p>
            <a:r>
              <a:rPr lang="en-US" b="1" dirty="0"/>
              <a:t>4. Model Evaluation: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 Scores:</a:t>
            </a:r>
            <a:r>
              <a:rPr lang="en-US" dirty="0"/>
              <a:t> Assess the overall performance of each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Confusion Matrix:</a:t>
            </a:r>
            <a:r>
              <a:rPr lang="en-US" dirty="0"/>
              <a:t> Evaluate the models in terms of true positives, false positives, true negatives, and false negatives.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3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7746-B9D3-B17D-648D-C9CAC2EE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0714-ABA2-7D4C-B4E7-7383C7D0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SQL (EDA with SQL):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Queries and insights derived from SQL, such as unique launch sites and payload masses.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Matplotlib &amp; Seaborn (EDA with Visualization):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Graphs to visualize relationships between various features (e.g., flight number vs. launch site, success rate vs. orbit type).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Class 0 represents failed launches, and class 1 represents successful launches.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Folium: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Interactive maps displaying launch sites, and the success/failure of launches with distances to nearby points of interest.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Dash: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 interactive dashboard with pie charts and scatterplots to explore launch success rates and payload mass correlations.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Predictive Analysis: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Machine learning models (Logistic Regression, SVM, Decision Tree, KNN) trained to predict the success of rocket landings, evaluated with accuracy scores and confusion matrices.</a:t>
            </a:r>
          </a:p>
          <a:p>
            <a:r>
              <a:rPr lang="en-US" dirty="0"/>
              <a:t>In all graphs, </a:t>
            </a:r>
            <a:r>
              <a:rPr lang="en-US" b="1" dirty="0"/>
              <a:t>class 0</a:t>
            </a:r>
            <a:r>
              <a:rPr lang="en-US" dirty="0"/>
              <a:t> indicates a </a:t>
            </a:r>
            <a:r>
              <a:rPr lang="en-US" b="1" dirty="0"/>
              <a:t>failed launch</a:t>
            </a:r>
            <a:r>
              <a:rPr lang="en-US" dirty="0"/>
              <a:t> and </a:t>
            </a:r>
            <a:r>
              <a:rPr lang="en-US" b="1" dirty="0"/>
              <a:t>class 1</a:t>
            </a:r>
            <a:r>
              <a:rPr lang="en-US" dirty="0"/>
              <a:t> indicates a </a:t>
            </a:r>
            <a:r>
              <a:rPr lang="en-US" b="1" dirty="0"/>
              <a:t>successful launch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0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676-8D7C-0437-195A-833ED9BE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E5F6A-DEFC-947D-59A5-D1029EDE7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24387"/>
            <a:ext cx="8915400" cy="3396676"/>
          </a:xfrm>
        </p:spPr>
      </p:pic>
    </p:spTree>
    <p:extLst>
      <p:ext uri="{BB962C8B-B14F-4D97-AF65-F5344CB8AC3E}">
        <p14:creationId xmlns:p14="http://schemas.microsoft.com/office/powerpoint/2010/main" val="413016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BD25-7013-6E33-2F1F-CD9493D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8BAA1-57C8-6681-CB0B-1C90F0276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280" y="2133600"/>
            <a:ext cx="7437265" cy="3778250"/>
          </a:xfrm>
        </p:spPr>
      </p:pic>
    </p:spTree>
    <p:extLst>
      <p:ext uri="{BB962C8B-B14F-4D97-AF65-F5344CB8AC3E}">
        <p14:creationId xmlns:p14="http://schemas.microsoft.com/office/powerpoint/2010/main" val="250448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FEE-AE52-1881-2F2B-131B1EB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92170-B21A-11EE-43E7-2A9B4C240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253" y="2133600"/>
            <a:ext cx="6799320" cy="3778250"/>
          </a:xfrm>
        </p:spPr>
      </p:pic>
    </p:spTree>
    <p:extLst>
      <p:ext uri="{BB962C8B-B14F-4D97-AF65-F5344CB8AC3E}">
        <p14:creationId xmlns:p14="http://schemas.microsoft.com/office/powerpoint/2010/main" val="415240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105C-5F8B-B7CA-148F-ABB5A255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187AD-4185-5EDF-55FF-F6671A368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182" y="2133600"/>
            <a:ext cx="6231462" cy="3778250"/>
          </a:xfrm>
        </p:spPr>
      </p:pic>
    </p:spTree>
    <p:extLst>
      <p:ext uri="{BB962C8B-B14F-4D97-AF65-F5344CB8AC3E}">
        <p14:creationId xmlns:p14="http://schemas.microsoft.com/office/powerpoint/2010/main" val="99167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E7DC-4411-4C6D-4DF9-2ED07342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0AAAC-6079-4D75-FD71-690EFAB91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608" y="2133600"/>
            <a:ext cx="6294609" cy="3778250"/>
          </a:xfrm>
        </p:spPr>
      </p:pic>
    </p:spTree>
    <p:extLst>
      <p:ext uri="{BB962C8B-B14F-4D97-AF65-F5344CB8AC3E}">
        <p14:creationId xmlns:p14="http://schemas.microsoft.com/office/powerpoint/2010/main" val="101589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B1F2-5EE4-9712-49A2-0819A9DD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F3668-EE6D-EF30-A7AB-E6A600BC7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276" y="2133600"/>
            <a:ext cx="6705273" cy="3778250"/>
          </a:xfrm>
        </p:spPr>
      </p:pic>
    </p:spTree>
    <p:extLst>
      <p:ext uri="{BB962C8B-B14F-4D97-AF65-F5344CB8AC3E}">
        <p14:creationId xmlns:p14="http://schemas.microsoft.com/office/powerpoint/2010/main" val="356828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2E09-AAE8-7EFE-DF50-DB867DE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0076E-DD24-C1F5-DF2D-A0FA83EE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888" y="2133600"/>
            <a:ext cx="7374049" cy="3778250"/>
          </a:xfrm>
        </p:spPr>
      </p:pic>
    </p:spTree>
    <p:extLst>
      <p:ext uri="{BB962C8B-B14F-4D97-AF65-F5344CB8AC3E}">
        <p14:creationId xmlns:p14="http://schemas.microsoft.com/office/powerpoint/2010/main" val="275826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5DE79D-D520-3DC9-DBA2-ADBB49C5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6AF2-9242-94E0-584F-E4E52449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Capstone Project: Predicting Falcon 9 First Stage Landings</a:t>
            </a:r>
            <a:endParaRPr lang="en-US" dirty="0"/>
          </a:p>
          <a:p>
            <a:r>
              <a:rPr lang="en-US" dirty="0"/>
              <a:t>In this project, we use machine learning to predict whether the SpaceX Falcon 9 first stage will land successfully.</a:t>
            </a:r>
          </a:p>
          <a:p>
            <a:r>
              <a:rPr lang="en-US" b="1" dirty="0"/>
              <a:t>Main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Collect, clean, and format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and visualize key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interactive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and test machine learning models</a:t>
            </a:r>
          </a:p>
          <a:p>
            <a:pPr marL="0" indent="0">
              <a:buNone/>
            </a:pPr>
            <a:r>
              <a:rPr lang="en-US" dirty="0"/>
              <a:t>Our analysis shows that certain launch features affect success rates. Based on our results, the </a:t>
            </a:r>
            <a:r>
              <a:rPr lang="en-US" b="1" dirty="0"/>
              <a:t>decision tree algorithm</a:t>
            </a:r>
            <a:r>
              <a:rPr lang="en-US" dirty="0"/>
              <a:t> appears to be the best for predicting successful landings.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1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0B0A-5C68-D56C-4220-43D15431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9849C-CDBE-93AD-6E5A-D841A82D2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367" y="2133600"/>
            <a:ext cx="8727091" cy="3778250"/>
          </a:xfrm>
        </p:spPr>
      </p:pic>
    </p:spTree>
    <p:extLst>
      <p:ext uri="{BB962C8B-B14F-4D97-AF65-F5344CB8AC3E}">
        <p14:creationId xmlns:p14="http://schemas.microsoft.com/office/powerpoint/2010/main" val="126876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4BCC-7F5B-F12B-0ABD-70FEF429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F9C24-BFE0-AE58-7816-B0838375E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075" y="2422525"/>
            <a:ext cx="8829675" cy="3200400"/>
          </a:xfrm>
        </p:spPr>
      </p:pic>
    </p:spTree>
    <p:extLst>
      <p:ext uri="{BB962C8B-B14F-4D97-AF65-F5344CB8AC3E}">
        <p14:creationId xmlns:p14="http://schemas.microsoft.com/office/powerpoint/2010/main" val="207795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B985-BD22-3016-DD63-8040F5B3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9C8D-9079-E735-C5B1-7EA71129D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15172"/>
            <a:ext cx="8915400" cy="3215105"/>
          </a:xfrm>
        </p:spPr>
      </p:pic>
    </p:spTree>
    <p:extLst>
      <p:ext uri="{BB962C8B-B14F-4D97-AF65-F5344CB8AC3E}">
        <p14:creationId xmlns:p14="http://schemas.microsoft.com/office/powerpoint/2010/main" val="3803936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EBE6-0F23-D96A-B356-2675F05E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4FF2B-B8E8-497A-FB14-D3F8FE844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816" y="2133600"/>
            <a:ext cx="6096194" cy="3778250"/>
          </a:xfrm>
        </p:spPr>
      </p:pic>
    </p:spTree>
    <p:extLst>
      <p:ext uri="{BB962C8B-B14F-4D97-AF65-F5344CB8AC3E}">
        <p14:creationId xmlns:p14="http://schemas.microsoft.com/office/powerpoint/2010/main" val="240206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6D7B-C28A-872A-9FC8-98ADFE39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C898C-022F-AFB6-A513-5DADB0154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484" y="2133600"/>
            <a:ext cx="6004857" cy="3778250"/>
          </a:xfrm>
        </p:spPr>
      </p:pic>
    </p:spTree>
    <p:extLst>
      <p:ext uri="{BB962C8B-B14F-4D97-AF65-F5344CB8AC3E}">
        <p14:creationId xmlns:p14="http://schemas.microsoft.com/office/powerpoint/2010/main" val="145252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77B-B82D-F3F0-75F3-DA40FB6F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0AEA0-333D-A823-BAC1-16D3AE9B8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542" y="2133600"/>
            <a:ext cx="5996741" cy="3778250"/>
          </a:xfrm>
        </p:spPr>
      </p:pic>
    </p:spTree>
    <p:extLst>
      <p:ext uri="{BB962C8B-B14F-4D97-AF65-F5344CB8AC3E}">
        <p14:creationId xmlns:p14="http://schemas.microsoft.com/office/powerpoint/2010/main" val="3404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53F4-FBB5-7BC5-2ACB-28EB49DB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94534-8A1A-FEE7-4A78-3568D1D8F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402" y="2133600"/>
            <a:ext cx="5979022" cy="3778250"/>
          </a:xfrm>
        </p:spPr>
      </p:pic>
    </p:spTree>
    <p:extLst>
      <p:ext uri="{BB962C8B-B14F-4D97-AF65-F5344CB8AC3E}">
        <p14:creationId xmlns:p14="http://schemas.microsoft.com/office/powerpoint/2010/main" val="257460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8291-BBD7-BED0-1FA5-3C11221A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and Ranking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FBCE-476A-CF00-294B-6348475C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comparing the results of all four models, we see that they have the </a:t>
            </a:r>
            <a:r>
              <a:rPr lang="en-US" b="1" dirty="0"/>
              <a:t>same accuracy score</a:t>
            </a:r>
            <a:r>
              <a:rPr lang="en-US" dirty="0"/>
              <a:t> and </a:t>
            </a:r>
            <a:r>
              <a:rPr lang="en-US" b="1" dirty="0"/>
              <a:t>confusion matrix</a:t>
            </a:r>
            <a:r>
              <a:rPr lang="en-US" dirty="0"/>
              <a:t> on the test set. As a result, we use their </a:t>
            </a:r>
            <a:r>
              <a:rPr lang="en-US" b="1" dirty="0" err="1"/>
              <a:t>GridSearchCV</a:t>
            </a:r>
            <a:r>
              <a:rPr lang="en-US" b="1" dirty="0"/>
              <a:t> best scores</a:t>
            </a:r>
            <a:r>
              <a:rPr lang="en-US" dirty="0"/>
              <a:t> to rank them.</a:t>
            </a:r>
          </a:p>
          <a:p>
            <a:r>
              <a:rPr lang="en-US" b="1" dirty="0"/>
              <a:t>Ranking of Models (based on </a:t>
            </a:r>
            <a:r>
              <a:rPr lang="en-US" b="1" dirty="0" err="1"/>
              <a:t>GridSearchCV</a:t>
            </a:r>
            <a:r>
              <a:rPr lang="en-US" b="1" dirty="0"/>
              <a:t> best scores):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Decision Tree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Best Score:</a:t>
            </a:r>
            <a:r>
              <a:rPr lang="en-US" dirty="0"/>
              <a:t> 0.8893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K-Nearest Neighbors (KNN)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Best Score:</a:t>
            </a:r>
            <a:r>
              <a:rPr lang="en-US" dirty="0"/>
              <a:t> 0.8482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 Vector Machine (SVM)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Best Score:</a:t>
            </a:r>
            <a:r>
              <a:rPr lang="en-US" dirty="0"/>
              <a:t> 0.8482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Logistic Regression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Best Score:</a:t>
            </a:r>
            <a:r>
              <a:rPr lang="en-US" dirty="0"/>
              <a:t> 0.8464</a:t>
            </a:r>
          </a:p>
          <a:p>
            <a:r>
              <a:rPr lang="en-US" dirty="0"/>
              <a:t>The </a:t>
            </a:r>
            <a:r>
              <a:rPr lang="en-US" b="1" dirty="0"/>
              <a:t>Decision Tree</a:t>
            </a:r>
            <a:r>
              <a:rPr lang="en-US" dirty="0"/>
              <a:t> model performs the best, followed by </a:t>
            </a:r>
            <a:r>
              <a:rPr lang="en-US" b="1" dirty="0"/>
              <a:t>KNN</a:t>
            </a:r>
            <a:r>
              <a:rPr lang="en-US" dirty="0"/>
              <a:t> and </a:t>
            </a:r>
            <a:r>
              <a:rPr lang="en-US" b="1" dirty="0"/>
              <a:t>SVM</a:t>
            </a:r>
            <a:r>
              <a:rPr lang="en-US" dirty="0"/>
              <a:t> with nearly identical scores, while </a:t>
            </a:r>
            <a:r>
              <a:rPr lang="en-US" b="1" dirty="0"/>
              <a:t>Logistic Regression</a:t>
            </a:r>
            <a:r>
              <a:rPr lang="en-US" dirty="0"/>
              <a:t> ranks last.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5326-E748-4165-42CB-4435CA1F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Correlations &amp; Impact on Mission Outcome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63CA-EEF5-41E9-6DB7-4FBECB75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visualizations show some correlations: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Heavy payloads</a:t>
            </a:r>
            <a:r>
              <a:rPr lang="en-US" dirty="0"/>
              <a:t> lead to higher success rates for </a:t>
            </a:r>
            <a:r>
              <a:rPr lang="en-US" b="1" dirty="0"/>
              <a:t>Polar, LEO, and ISS</a:t>
            </a:r>
            <a:r>
              <a:rPr lang="en-US" dirty="0"/>
              <a:t> orbits.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GTO orbit</a:t>
            </a:r>
            <a:r>
              <a:rPr lang="en-US" dirty="0"/>
              <a:t> shows both successful and unsuccessful missions, making predictions harder.</a:t>
            </a:r>
          </a:p>
          <a:p>
            <a:r>
              <a:rPr lang="en-US" b="1" dirty="0"/>
              <a:t>Using Machine Learning for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like orbit type and payload mass affect mission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</a:t>
            </a:r>
            <a:r>
              <a:rPr lang="en-US" dirty="0"/>
              <a:t> can help identify patterns in past data to predict future mission success based on these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4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9668-319B-CA41-4559-69843AA8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C4FF-D7C3-C34E-0FF6-3E21B3BC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this project, we predict if the </a:t>
            </a:r>
            <a:r>
              <a:rPr lang="en-US" b="1" dirty="0"/>
              <a:t>Falcon 9 first stage</a:t>
            </a:r>
            <a:r>
              <a:rPr lang="en-US" dirty="0"/>
              <a:t> will land to estimate launch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like </a:t>
            </a:r>
            <a:r>
              <a:rPr lang="en-US" b="1" dirty="0"/>
              <a:t>payload mass</a:t>
            </a:r>
            <a:r>
              <a:rPr lang="en-US" dirty="0"/>
              <a:t> and </a:t>
            </a:r>
            <a:r>
              <a:rPr lang="en-US" b="1" dirty="0"/>
              <a:t>orbit type</a:t>
            </a:r>
            <a:r>
              <a:rPr lang="en-US" dirty="0"/>
              <a:t> may influence the mission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Several </a:t>
            </a:r>
            <a:r>
              <a:rPr lang="en-US" b="1" dirty="0"/>
              <a:t>machine learning algorithms</a:t>
            </a:r>
            <a:r>
              <a:rPr lang="en-US" dirty="0"/>
              <a:t> were used to identify patterns in past launch data and create predictive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Decision Tree</a:t>
            </a:r>
            <a:r>
              <a:rPr lang="en-US" dirty="0"/>
              <a:t> model performed the best among the four algorithms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0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7E85-1285-D6E6-BB42-C9901084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CADF-7F29-8E22-14F5-E3994286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Capstone Project: Predicting Falcon 9 First Stage Landings</a:t>
            </a:r>
          </a:p>
          <a:p>
            <a:r>
              <a:rPr lang="en-US" dirty="0"/>
              <a:t>SpaceX offers Falcon 9 launches for </a:t>
            </a:r>
            <a:r>
              <a:rPr lang="en-US" b="1" dirty="0"/>
              <a:t>$62 million</a:t>
            </a:r>
            <a:r>
              <a:rPr lang="en-US" dirty="0"/>
              <a:t>, much cheaper than competitors (</a:t>
            </a:r>
            <a:r>
              <a:rPr lang="en-US" b="1" dirty="0"/>
              <a:t>$165M+</a:t>
            </a:r>
            <a:r>
              <a:rPr lang="en-US" dirty="0"/>
              <a:t>) due to </a:t>
            </a:r>
            <a:r>
              <a:rPr lang="en-US" b="1" dirty="0"/>
              <a:t>reusability</a:t>
            </a:r>
            <a:r>
              <a:rPr lang="en-US" dirty="0"/>
              <a:t>. Predicting whether the first stage will land successfully helps estimate launch costs, which is useful for competitors bidding against SpaceX.</a:t>
            </a:r>
          </a:p>
          <a:p>
            <a:r>
              <a:rPr lang="en-US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unsuccessful landings are intentional (e.g., controlled ocean landings).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aim to predict </a:t>
            </a:r>
            <a:r>
              <a:rPr lang="en-US" b="1" dirty="0"/>
              <a:t>successful landings</a:t>
            </a:r>
            <a:r>
              <a:rPr lang="en-US" dirty="0"/>
              <a:t> based on features like </a:t>
            </a:r>
            <a:r>
              <a:rPr lang="en-US" b="1" dirty="0"/>
              <a:t>payload mass, orbit type, and launch site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5708-4E00-D215-7C59-E6F8B99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04FB-BEF6-DABD-2937-19853362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Collection &amp; Processing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Sources:</a:t>
            </a:r>
            <a:r>
              <a:rPr lang="en-US" dirty="0"/>
              <a:t> SpaceX API, Web Scraping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Tools:</a:t>
            </a:r>
            <a:r>
              <a:rPr lang="en-US" dirty="0"/>
              <a:t> Pandas, NumPy, SQL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 (EDA)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patterns and trends in the data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Visualization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Tools:</a:t>
            </a:r>
            <a:r>
              <a:rPr lang="en-US" dirty="0"/>
              <a:t> Matplotlib, Seaborn, Folium, Dash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Machine Learning Prediction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Algorithms:</a:t>
            </a:r>
            <a:r>
              <a:rPr lang="en-US" dirty="0"/>
              <a:t> Logistic Regression, SVM, Decision Tree, KNN</a:t>
            </a:r>
          </a:p>
          <a:p>
            <a:r>
              <a:rPr lang="en-US" dirty="0"/>
              <a:t>This structured approach helps us analyze Falcon 9 launch data and predict successful landings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3BAE-9B81-B189-9DB8-6497523B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SpaceX API Data Collection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D78849-1760-95E9-8DA6-9DD709CEE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SpaceX 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Falcon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launches are included.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Missing values are replaced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mean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Dataset: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 rows (instances)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 columns (features)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83CAE-CF18-8BCF-D325-BBB88A4C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0" y="4676775"/>
            <a:ext cx="12144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1FB7-F237-CA5F-103B-1EFE4F8C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18DD9-91F2-80A0-E05C-47BDEE514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Wikipedia - Falcon 9 &amp; Falcon Heavy Launches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Focus: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Falcon 9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launches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Dataset: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121 rows (instances)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columns (features)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AD102-B708-76D6-242B-D0D7C2AC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4641723"/>
            <a:ext cx="121539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2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736-2791-C795-62D3-F029156D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and </a:t>
            </a:r>
            <a:r>
              <a:rPr lang="en-US" dirty="0" err="1"/>
              <a:t>warpiling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37ED-DB1C-A132-86FA-E1003816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Entries:</a:t>
            </a:r>
            <a:r>
              <a:rPr lang="en-US" dirty="0"/>
              <a:t> All missing data is filled.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Features:</a:t>
            </a:r>
            <a:r>
              <a:rPr lang="en-US" dirty="0"/>
              <a:t> Categorical columns are encoded using </a:t>
            </a:r>
            <a:r>
              <a:rPr lang="en-US" b="1" dirty="0"/>
              <a:t>one-hot encoding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Column: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new </a:t>
            </a:r>
            <a:r>
              <a:rPr lang="en-US" b="1" dirty="0"/>
              <a:t>‘Class’</a:t>
            </a:r>
            <a:r>
              <a:rPr lang="en-US" dirty="0"/>
              <a:t> column is added, where: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0</a:t>
            </a:r>
            <a:r>
              <a:rPr lang="en-US" dirty="0"/>
              <a:t> = Failed Launch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1</a:t>
            </a:r>
            <a:r>
              <a:rPr lang="en-US" dirty="0"/>
              <a:t> = Successful Launch</a:t>
            </a:r>
          </a:p>
          <a:p>
            <a:r>
              <a:rPr lang="en-US" b="1" dirty="0"/>
              <a:t>Final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90 rows (instances)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83 columns (features)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2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FF4B-F13A-B1CD-80D2-EF6648A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44FC-CEAE-9CF7-078F-C05262A9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Pandas &amp; NumPy:</a:t>
            </a:r>
            <a:br>
              <a:rPr lang="en-US" dirty="0"/>
            </a:br>
            <a:r>
              <a:rPr lang="en-US" dirty="0"/>
              <a:t>Using Pandas and NumPy functions, we explore basic data insights,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Launches by Site:</a:t>
            </a:r>
            <a:r>
              <a:rPr lang="en-US" dirty="0"/>
              <a:t> The number of launches for each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Orbit Occurrences:</a:t>
            </a:r>
            <a:r>
              <a:rPr lang="en-US" dirty="0"/>
              <a:t> Frequency of each orbit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Mission Outcomes:</a:t>
            </a:r>
            <a:r>
              <a:rPr lang="en-US" dirty="0"/>
              <a:t> The number and occurrence of successful vs. failed missions</a:t>
            </a:r>
          </a:p>
          <a:p>
            <a:r>
              <a:rPr lang="en-US" b="1" dirty="0"/>
              <a:t>2. SQL:</a:t>
            </a:r>
            <a:br>
              <a:rPr lang="en-US" dirty="0"/>
            </a:br>
            <a:r>
              <a:rPr lang="en-US" dirty="0"/>
              <a:t>SQL queries help answer specific data questions,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Unique Launch Sites:</a:t>
            </a:r>
            <a:r>
              <a:rPr lang="en-US" dirty="0"/>
              <a:t> Names of all launch sites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Payload Mass (NASA - CRS):</a:t>
            </a:r>
            <a:r>
              <a:rPr lang="en-US" dirty="0"/>
              <a:t> Total payload mass carried by NASA boosters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Payload Mass (F9 v1.1):</a:t>
            </a:r>
            <a:r>
              <a:rPr lang="en-US" dirty="0"/>
              <a:t> Average payload mass for Falcon 9 v1.1 booster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9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5EE2-AE0D-A478-E2E9-D7B2D200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EB38-E0B4-1BAD-BB77-313D38A8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Data Visualization</a:t>
            </a:r>
          </a:p>
          <a:p>
            <a:r>
              <a:rPr lang="en-US" b="1" dirty="0"/>
              <a:t>1. Matplotlib &amp; Seaborn:</a:t>
            </a:r>
            <a:br>
              <a:rPr lang="en-US" dirty="0"/>
            </a:br>
            <a:r>
              <a:rPr lang="en-US" dirty="0"/>
              <a:t>Using these libraries, we visualize relationships between different features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Scatterplots:</a:t>
            </a:r>
            <a:r>
              <a:rPr lang="en-US" dirty="0"/>
              <a:t> Show correlations between variables like flight number vs. launch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Charts:</a:t>
            </a:r>
            <a:r>
              <a:rPr lang="en-US" dirty="0"/>
              <a:t> Used for visualizing features like launch site vs. payload mass.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 Charts:</a:t>
            </a:r>
            <a:r>
              <a:rPr lang="en-US" dirty="0"/>
              <a:t> To analyze trends like success rate vs. orbit type.</a:t>
            </a:r>
          </a:p>
          <a:p>
            <a:r>
              <a:rPr lang="en-US" b="1" dirty="0"/>
              <a:t>Key Visualizations: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Flight number vs. Launch site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Payload mass vs. Launch site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Success rate vs. Orbit type</a:t>
            </a:r>
            <a:endParaRPr lang="en-US" dirty="0"/>
          </a:p>
          <a:p>
            <a:r>
              <a:rPr lang="en-US" b="1" dirty="0"/>
              <a:t>2. Folium:</a:t>
            </a:r>
            <a:br>
              <a:rPr lang="en-US" dirty="0"/>
            </a:br>
            <a:r>
              <a:rPr lang="en-US" dirty="0"/>
              <a:t>Folium is used for creating interactive maps to visualize geographic relationships: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Launch Sites:</a:t>
            </a:r>
            <a:r>
              <a:rPr lang="en-US" dirty="0"/>
              <a:t> Mark all Falcon 9 launch sites on a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Success/Failure by Site:</a:t>
            </a:r>
            <a:r>
              <a:rPr lang="en-US" dirty="0"/>
              <a:t> Display succeeded and failed launches for each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Distances:</a:t>
            </a:r>
            <a:r>
              <a:rPr lang="en-US" dirty="0"/>
              <a:t> Show distances from launch sites to nearby cities, railways, and highways.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0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1292</Words>
  <Application>Microsoft Office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Wisp</vt:lpstr>
      <vt:lpstr>Applied Data dcience capstone  </vt:lpstr>
      <vt:lpstr>Executive summary</vt:lpstr>
      <vt:lpstr>introduction</vt:lpstr>
      <vt:lpstr>Methodology Overview</vt:lpstr>
      <vt:lpstr> SpaceX API Data Collection</vt:lpstr>
      <vt:lpstr>Web Scraping</vt:lpstr>
      <vt:lpstr>Data collection and warpiling</vt:lpstr>
      <vt:lpstr>EDA</vt:lpstr>
      <vt:lpstr>Data visualization</vt:lpstr>
      <vt:lpstr>Interactive Visualization with Dash</vt:lpstr>
      <vt:lpstr>Machine Learning Prediction 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Model Comparison and Ranking </vt:lpstr>
      <vt:lpstr>Feature Correlations &amp; Impact on Mission Outcome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ابراهيم بن عتيان ID 442102290</dc:creator>
  <cp:lastModifiedBy>ابراهيم بن عتيان ID 442102290</cp:lastModifiedBy>
  <cp:revision>1</cp:revision>
  <dcterms:created xsi:type="dcterms:W3CDTF">2025-02-01T02:30:00Z</dcterms:created>
  <dcterms:modified xsi:type="dcterms:W3CDTF">2025-02-01T02:52:42Z</dcterms:modified>
</cp:coreProperties>
</file>