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71" r:id="rId8"/>
    <p:sldId id="260" r:id="rId9"/>
    <p:sldId id="261" r:id="rId10"/>
    <p:sldId id="269" r:id="rId11"/>
    <p:sldId id="270" r:id="rId12"/>
    <p:sldId id="272" r:id="rId13"/>
    <p:sldId id="274" r:id="rId14"/>
    <p:sldId id="275" r:id="rId15"/>
    <p:sldId id="273" r:id="rId16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54366-35FD-E88B-1D00-438EA11C2FFE}" v="56" dt="2025-05-27T08:13:25.766"/>
    <p1510:client id="{159CD850-B27A-1C35-62DF-E0882C56B062}" v="315" dt="2025-05-26T15:21:55.308"/>
    <p1510:client id="{187CE231-E8B8-9490-4CB3-A11263F29821}" v="5" dt="2025-05-26T21:49:16.017"/>
    <p1510:client id="{33B99438-EA22-ED4C-DDEE-ED1E842E217E}" v="54" dt="2025-05-27T06:11:53.069"/>
    <p1510:client id="{33D15A72-CF3C-AA28-CF5D-27055422C9BD}" v="45" dt="2025-05-26T21:26:38.828"/>
    <p1510:client id="{35854CA5-79D5-94D5-D679-01E878CB9664}" v="186" dt="2025-05-26T07:59:14.759"/>
    <p1510:client id="{4AA2B8BC-150D-D3B7-1CC8-A3A278ADC8B0}" v="2" dt="2025-05-26T08:24:29.939"/>
    <p1510:client id="{5C0E5CAB-CAF5-1D6A-5594-3F57C960D70A}" v="5" dt="2025-05-27T07:44:01.530"/>
    <p1510:client id="{9E9D7656-4676-98AC-3140-6931F8DCF918}" v="108" dt="2025-05-26T21:30:10.216"/>
    <p1510:client id="{F22FE784-C1B9-4957-0E40-EFD2CAB03D7A}" v="110" dt="2025-05-26T21:20:33.461"/>
    <p1510:client id="{FA995D44-DC5C-4B12-BE78-E738D5860101}" v="786" dt="2025-05-26T19:31:24.12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  <p:guide pos="7296"/>
        <p:guide orient="horz" pos="412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7892D9-073A-4AE6-9074-1E6F226B7758}" type="datetime1">
              <a:rPr lang="tr-TR" smtClean="0"/>
              <a:t>27.05.2025</a:t>
            </a:fld>
            <a:endParaRPr lang="tr-TR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B418E5-DDFB-4EDE-975F-8AA442BDEA22}" type="datetime1">
              <a:rPr lang="tr-TR" noProof="0" smtClean="0"/>
              <a:t>27.05.2025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/>
              <a:t>Sununun izleyicilere sağlayacağı faydalar: Yetişkin öğreniciler, konunun nasıl olduğunu veya onlar için neden önem taşıdığını biliyorsa, konuya daha fazla ilgi gösterir.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/>
              <a:t>Sunucunun konuya dair uzmanlık düzeyi: Bu alandaki yeterliliğinizi kısaca açıklayın veya katılımcıların neden sizi dinlemesi gerektiğini ifade edin.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/>
              <a:t>Ders açıklamaları kısa olmalıdır.</a:t>
            </a:r>
          </a:p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b="1"/>
              <a:t>Örnek hedefler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tr-TR"/>
              <a:t>Bu dersin ardından şunları yapabileceksiniz: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/>
              <a:t>Dosyaları ekip Web sunucusuna kaydetme.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/>
              <a:t>Dosyaları Web sunucusu üzerinde farklı konumlara taşıma.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tr-TR"/>
              <a:t>Dosyaları ekip Web sunucusunda paylaşma.</a:t>
            </a:r>
          </a:p>
          <a:p>
            <a:pPr rtl="0"/>
            <a:endParaRPr lang="tr-TR"/>
          </a:p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880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719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672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dörtgen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23" name="Dikdörtgen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24" name="Dikdörtgen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25" name="Dikdörtgen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26" name="Dikdörtgen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27" name="Dikdörtgen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 useBgFill="1">
        <p:nvSpPr>
          <p:cNvPr id="30" name="Yuvarlatılmış Dikdörtgen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 useBgFill="1">
        <p:nvSpPr>
          <p:cNvPr id="31" name="Yuvarlatılmış Dikdörtgen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7" name="Dikdörtgen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10" name="Dikdörtgen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11" name="Dikdörtgen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9" name="Alt Başlık 8"/>
          <p:cNvSpPr>
            <a:spLocks noGrp="1"/>
          </p:cNvSpPr>
          <p:nvPr>
            <p:ph type="subTitle" idx="1" hasCustomPrompt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17" name="Alt Bilgi Yer Tutucusu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28" name="Tarih Yer Tutucusu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D1CDA7C7-BBC6-40BB-9B51-CCF9B0CBFF66}" type="datetime1">
              <a:rPr lang="tr-TR" noProof="0" smtClean="0"/>
              <a:t>27.05.2025</a:t>
            </a:fld>
            <a:endParaRPr lang="tr-TR" noProof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8510CA-CD0A-4692-ADA1-F311951125C4}" type="datetime1">
              <a:rPr lang="tr-TR" noProof="0" smtClean="0"/>
              <a:t>27.05.2025</a:t>
            </a:fld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tr-TR" noProof="0"/>
              <a:t>Asıl başlık stilini düzenle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87D82D-375B-441C-B9C7-8162146139CF}" type="datetime1">
              <a:rPr lang="tr-TR" noProof="0" smtClean="0"/>
              <a:t>27.05.2025</a:t>
            </a:fld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F732C-5951-4D0A-AAFD-0E70EF27C982}" type="datetime1">
              <a:rPr lang="tr-TR" noProof="0" smtClean="0"/>
              <a:t>27.05.2025</a:t>
            </a:fld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5A2712-AF7C-4606-9A73-07707E135DCC}" type="datetime1">
              <a:rPr lang="tr-TR" noProof="0" smtClean="0"/>
              <a:t>27.05.2025</a:t>
            </a:fld>
            <a:endParaRPr lang="tr-TR" noProof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F55AB4-42A9-4463-8342-D55D18BE971C}" type="datetime1">
              <a:rPr lang="tr-TR" noProof="0" smtClean="0"/>
              <a:t>27.05.2025</a:t>
            </a:fld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/>
          </a:p>
        </p:txBody>
      </p:sp>
      <p:sp>
        <p:nvSpPr>
          <p:cNvPr id="28" name="Alt Bilgi Yer Tutucusu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26" name="Tarih Yer Tutucusu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E57F54-93B3-4296-A468-C3B53FF3BFD2}" type="datetime1">
              <a:rPr lang="tr-TR" noProof="0" smtClean="0"/>
              <a:t>27.05.2025</a:t>
            </a:fld>
            <a:endParaRPr lang="tr-TR" noProof="0"/>
          </a:p>
        </p:txBody>
      </p:sp>
      <p:sp>
        <p:nvSpPr>
          <p:cNvPr id="27" name="Slayt Numarası Yer Tutucus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F27B1C04-80FD-4E0C-9BD0-C6A878E9EBCE}" type="datetime1">
              <a:rPr lang="tr-TR" noProof="0" smtClean="0"/>
              <a:t>27.05.2025</a:t>
            </a:fld>
            <a:endParaRPr lang="tr-TR" noProof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94D9D2-58F6-4C53-A0FF-78C3D309F7AE}" type="datetime1">
              <a:rPr lang="tr-TR" noProof="0" smtClean="0"/>
              <a:t>27.05.2025</a:t>
            </a:fld>
            <a:endParaRPr lang="tr-TR" noProof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tr-TR" noProof="0"/>
              <a:t>Asıl başlık stilini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  <a:p>
            <a:pPr lvl="1" rtl="0" eaLnBrk="1" latinLnBrk="0" hangingPunct="1"/>
            <a:r>
              <a:rPr lang="tr-TR" noProof="0"/>
              <a:t>İkinci düzey</a:t>
            </a:r>
          </a:p>
          <a:p>
            <a:pPr lvl="2" rtl="0" eaLnBrk="1" latinLnBrk="0" hangingPunct="1"/>
            <a:r>
              <a:rPr lang="tr-TR" noProof="0"/>
              <a:t>Üçüncü düzey</a:t>
            </a:r>
          </a:p>
          <a:p>
            <a:pPr lvl="3" rtl="0" eaLnBrk="1" latinLnBrk="0" hangingPunct="1"/>
            <a:r>
              <a:rPr lang="tr-TR" noProof="0"/>
              <a:t>Dördüncü düzey</a:t>
            </a:r>
          </a:p>
          <a:p>
            <a:pPr lvl="4" rtl="0" eaLnBrk="1" latinLnBrk="0" hangingPunct="1"/>
            <a:r>
              <a:rPr lang="tr-TR" noProof="0"/>
              <a:t>Beşinci düzey</a:t>
            </a:r>
            <a:endParaRPr kumimoji="0" lang="tr-TR" noProof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5EF6A2-48CC-48E9-8270-A39726A188BF}" type="datetime1">
              <a:rPr lang="tr-TR" noProof="0" smtClean="0"/>
              <a:t>27.05.2025</a:t>
            </a:fld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 descr="Resim eklemek için boş yer tutucu. Yer tutucuya tıklayın ve eklemek istediğiniz resmi seçin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8FB248-EFB5-4570-BFD7-A1A700C3BEDB}" type="datetime1">
              <a:rPr lang="tr-TR" noProof="0" smtClean="0"/>
              <a:t>27.05.2025</a:t>
            </a:fld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kdörtgen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29" name="Dikdörtgen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30" name="Dikdörtgen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31" name="Dikdörtgen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32" name="Dikdörtgen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 useBgFill="1">
        <p:nvSpPr>
          <p:cNvPr id="33" name="Yuvarlatılmış Dikdörtgen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 useBgFill="1">
        <p:nvSpPr>
          <p:cNvPr id="34" name="Yuvarlatılmış Dikdörtgen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35" name="Dikdörtgen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36" name="Dikdörtgen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37" name="Dikdörtgen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38" name="Dikdörtgen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39" name="Dikdörtgen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40" name="Dikdörtgen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tr-TR" sz="1800" noProof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14" name="Tarih Yer Tutucusu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FBEFF9A7-0FC4-4237-9DD9-FB28A8E05BD5}" type="datetime1">
              <a:rPr lang="tr-TR" noProof="0" smtClean="0"/>
              <a:t>27.05.2025</a:t>
            </a:fld>
            <a:endParaRPr lang="tr-TR" noProof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09600" y="1468353"/>
            <a:ext cx="11277600" cy="14700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>
                <a:ea typeface="Calibri"/>
                <a:cs typeface="Calibri"/>
              </a:rPr>
              <a:t>YZV-202E </a:t>
            </a:r>
            <a:r>
              <a:rPr lang="tr-TR" err="1">
                <a:ea typeface="Calibri"/>
                <a:cs typeface="Calibri"/>
              </a:rPr>
              <a:t>Optimization</a:t>
            </a:r>
            <a:r>
              <a:rPr lang="tr-TR">
                <a:ea typeface="Calibri"/>
                <a:cs typeface="Calibri"/>
              </a:rPr>
              <a:t> </a:t>
            </a:r>
            <a:r>
              <a:rPr lang="tr-TR" err="1">
                <a:ea typeface="Calibri"/>
                <a:cs typeface="Calibri"/>
              </a:rPr>
              <a:t>for</a:t>
            </a:r>
            <a:r>
              <a:rPr lang="tr-TR">
                <a:ea typeface="Calibri"/>
                <a:cs typeface="Calibri"/>
              </a:rPr>
              <a:t> Data </a:t>
            </a:r>
            <a:r>
              <a:rPr lang="tr-TR" err="1">
                <a:ea typeface="Calibri"/>
                <a:cs typeface="Calibri"/>
              </a:rPr>
              <a:t>Science</a:t>
            </a:r>
            <a:r>
              <a:rPr lang="tr-TR">
                <a:ea typeface="Calibri"/>
                <a:cs typeface="Calibri"/>
              </a:rPr>
              <a:t> </a:t>
            </a:r>
            <a:br>
              <a:rPr lang="tr-TR">
                <a:ea typeface="Calibri"/>
                <a:cs typeface="Calibri"/>
              </a:rPr>
            </a:br>
            <a:endParaRPr lang="tr-TR">
              <a:ea typeface="Calibri"/>
              <a:cs typeface="Calibri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609600" y="3856082"/>
            <a:ext cx="66040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3500"/>
            <a:r>
              <a:rPr lang="tr-TR"/>
              <a:t>İbrahim BANCAR           150220313</a:t>
            </a:r>
          </a:p>
          <a:p>
            <a:pPr marL="63500"/>
            <a:r>
              <a:rPr lang="tr-TR">
                <a:ea typeface="Calibri"/>
                <a:cs typeface="Calibri"/>
              </a:rPr>
              <a:t>Necip Fazıl DOĞAN                                      150230311</a:t>
            </a:r>
            <a:endParaRPr lang="tr-TR">
              <a:ea typeface="+mn-lt"/>
              <a:cs typeface="+mn-lt"/>
            </a:endParaRPr>
          </a:p>
          <a:p>
            <a:pPr marL="63500"/>
            <a:r>
              <a:rPr lang="tr-TR">
                <a:ea typeface="Calibri"/>
                <a:cs typeface="Calibri"/>
              </a:rPr>
              <a:t>Yusuf SOLMAZ </a:t>
            </a:r>
            <a:r>
              <a:rPr lang="tr-TR">
                <a:ea typeface="+mn-lt"/>
                <a:cs typeface="+mn-lt"/>
              </a:rPr>
              <a:t>                                             150220306</a:t>
            </a:r>
            <a:endParaRPr lang="tr-TR">
              <a:ea typeface="Calibri"/>
              <a:cs typeface="Calibri"/>
            </a:endParaRPr>
          </a:p>
          <a:p>
            <a:pPr marL="63500"/>
            <a:endParaRPr lang="tr-TR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kran görüntüsü, diyagram, öykü gelişim çizgisi&#10;&#10;Yapay zeka tarafından oluşturulmuş içerik yanlış olabilir.">
            <a:extLst>
              <a:ext uri="{FF2B5EF4-FFF2-40B4-BE49-F238E27FC236}">
                <a16:creationId xmlns:a16="http://schemas.microsoft.com/office/drawing/2014/main" id="{78584158-E228-BDB5-54BC-BD2924435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060" y="1245517"/>
            <a:ext cx="10443881" cy="4360688"/>
          </a:xfrm>
        </p:spPr>
      </p:pic>
    </p:spTree>
    <p:extLst>
      <p:ext uri="{BB962C8B-B14F-4D97-AF65-F5344CB8AC3E}">
        <p14:creationId xmlns:p14="http://schemas.microsoft.com/office/powerpoint/2010/main" val="232740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metin, ekran görüntüsü, diyagram, öykü gelişim çizgisi&#10;&#10;Yapay zeka tarafından oluşturulmuş içerik yanlış olabilir.">
            <a:extLst>
              <a:ext uri="{FF2B5EF4-FFF2-40B4-BE49-F238E27FC236}">
                <a16:creationId xmlns:a16="http://schemas.microsoft.com/office/drawing/2014/main" id="{DC43023B-41C2-7858-7483-7905A049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6" y="1197429"/>
            <a:ext cx="10690411" cy="446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0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07A01E-B484-2799-14D8-F5819815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r-TR" err="1">
                <a:ea typeface="Calibri"/>
                <a:cs typeface="Calibri"/>
              </a:rPr>
              <a:t>Dynamic</a:t>
            </a:r>
            <a:r>
              <a:rPr lang="tr-TR">
                <a:ea typeface="Calibri"/>
                <a:cs typeface="Calibri"/>
              </a:rPr>
              <a:t> </a:t>
            </a:r>
            <a:r>
              <a:rPr lang="tr-TR" err="1">
                <a:ea typeface="Calibri"/>
                <a:cs typeface="Calibri"/>
              </a:rPr>
              <a:t>Map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72C448-A17D-06E1-8342-8CBF2E65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09855" indent="0">
              <a:buNone/>
            </a:pPr>
            <a:r>
              <a:rPr lang="tr-TR">
                <a:ea typeface="+mn-lt"/>
                <a:cs typeface="+mn-lt"/>
              </a:rPr>
              <a:t>https://45f68a2e-f549-4a3b-8e5a-e38ec3293d50-00-3tt9foi8ovfmt.sisko.replit.dev/</a:t>
            </a:r>
            <a:endParaRPr lang="tr-TR"/>
          </a:p>
        </p:txBody>
      </p:sp>
      <p:pic>
        <p:nvPicPr>
          <p:cNvPr id="4" name="Resim 3" descr="kalıp, desen, düzen, metin, dikiş, monokrom, tek renkl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DC20702-FACD-FBF0-D939-E11DC1D3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874" y="3425359"/>
            <a:ext cx="3233457" cy="34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79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649066"/>
            <a:ext cx="10972800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>
                <a:solidFill>
                  <a:srgbClr val="4B7D2A"/>
                </a:solidFill>
                <a:ea typeface="Calibri"/>
                <a:cs typeface="Calibri"/>
              </a:rPr>
              <a:t>Problem Definition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1600" y="1711889"/>
            <a:ext cx="10972800" cy="4325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lr>
                <a:srgbClr val="297D53"/>
              </a:buClr>
            </a:pPr>
            <a:r>
              <a:rPr lang="tr-TR" err="1">
                <a:ea typeface="+mn-lt"/>
                <a:cs typeface="+mn-lt"/>
              </a:rPr>
              <a:t>Green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space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distribution</a:t>
            </a:r>
            <a:r>
              <a:rPr lang="tr-TR">
                <a:ea typeface="+mn-lt"/>
                <a:cs typeface="+mn-lt"/>
              </a:rPr>
              <a:t> in </a:t>
            </a:r>
            <a:r>
              <a:rPr lang="tr-TR" err="1">
                <a:ea typeface="+mn-lt"/>
                <a:cs typeface="+mn-lt"/>
              </a:rPr>
              <a:t>Istanbul</a:t>
            </a:r>
            <a:r>
              <a:rPr lang="tr-TR">
                <a:ea typeface="+mn-lt"/>
                <a:cs typeface="+mn-lt"/>
              </a:rPr>
              <a:t> is </a:t>
            </a:r>
            <a:r>
              <a:rPr lang="tr-TR" err="1">
                <a:ea typeface="+mn-lt"/>
                <a:cs typeface="+mn-lt"/>
              </a:rPr>
              <a:t>highly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unbalanced</a:t>
            </a:r>
            <a:endParaRPr lang="tr-TR" err="1"/>
          </a:p>
          <a:p>
            <a:pPr marL="285750" indent="-285750">
              <a:buClr>
                <a:srgbClr val="297D53"/>
              </a:buClr>
            </a:pPr>
            <a:r>
              <a:rPr lang="tr-TR" err="1">
                <a:ea typeface="+mn-lt"/>
                <a:cs typeface="+mn-lt"/>
              </a:rPr>
              <a:t>Air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quality</a:t>
            </a:r>
            <a:r>
              <a:rPr lang="tr-TR">
                <a:ea typeface="+mn-lt"/>
                <a:cs typeface="+mn-lt"/>
              </a:rPr>
              <a:t> &amp; </a:t>
            </a:r>
            <a:r>
              <a:rPr lang="tr-TR" err="1">
                <a:ea typeface="+mn-lt"/>
                <a:cs typeface="+mn-lt"/>
              </a:rPr>
              <a:t>transportation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vary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by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district</a:t>
            </a:r>
            <a:endParaRPr lang="tr-TR">
              <a:ea typeface="+mn-lt"/>
              <a:cs typeface="+mn-lt"/>
            </a:endParaRPr>
          </a:p>
          <a:p>
            <a:pPr marL="285750" indent="-285750">
              <a:buClr>
                <a:srgbClr val="297D53"/>
              </a:buClr>
            </a:pPr>
            <a:r>
              <a:rPr lang="tr-TR">
                <a:ea typeface="+mn-lt"/>
                <a:cs typeface="+mn-lt"/>
              </a:rPr>
              <a:t>Limited total </a:t>
            </a:r>
            <a:r>
              <a:rPr lang="tr-TR" err="1">
                <a:ea typeface="+mn-lt"/>
                <a:cs typeface="+mn-lt"/>
              </a:rPr>
              <a:t>area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for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new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green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zones</a:t>
            </a:r>
            <a:endParaRPr lang="tr-TR"/>
          </a:p>
          <a:p>
            <a:pPr marL="285750" indent="-285750">
              <a:buClr>
                <a:srgbClr val="297D53"/>
              </a:buClr>
            </a:pPr>
            <a:r>
              <a:rPr lang="tr-TR" err="1">
                <a:ea typeface="+mn-lt"/>
                <a:cs typeface="+mn-lt"/>
              </a:rPr>
              <a:t>Goal</a:t>
            </a:r>
            <a:r>
              <a:rPr lang="tr-TR">
                <a:ea typeface="+mn-lt"/>
                <a:cs typeface="+mn-lt"/>
              </a:rPr>
              <a:t>: </a:t>
            </a:r>
            <a:r>
              <a:rPr lang="tr-TR" err="1">
                <a:ea typeface="+mn-lt"/>
                <a:cs typeface="+mn-lt"/>
              </a:rPr>
              <a:t>Fair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and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efficient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allocation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across</a:t>
            </a:r>
            <a:r>
              <a:rPr lang="tr-TR">
                <a:ea typeface="+mn-lt"/>
                <a:cs typeface="+mn-lt"/>
              </a:rPr>
              <a:t> </a:t>
            </a:r>
            <a:r>
              <a:rPr lang="tr-TR" err="1">
                <a:ea typeface="+mn-lt"/>
                <a:cs typeface="+mn-lt"/>
              </a:rPr>
              <a:t>districts</a:t>
            </a:r>
            <a:endParaRPr lang="tr-TR"/>
          </a:p>
          <a:p>
            <a:pPr marL="109855" indent="0">
              <a:buNone/>
            </a:pPr>
            <a:endParaRPr lang="tr-TR">
              <a:ea typeface="Calibri"/>
              <a:cs typeface="Calibri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D1B84C-AB99-83B4-C585-1E6A1DBDB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828" y="2994616"/>
            <a:ext cx="4339632" cy="367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97367" y="786669"/>
            <a:ext cx="10972800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3600" b="1" err="1">
                <a:solidFill>
                  <a:srgbClr val="4B7D2A"/>
                </a:solidFill>
                <a:ea typeface="Calibri"/>
                <a:cs typeface="Calibri"/>
              </a:rPr>
              <a:t>Dataset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5441" y="2024661"/>
            <a:ext cx="10972800" cy="4325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i="1" err="1">
                <a:ea typeface="+mn-lt"/>
                <a:cs typeface="+mn-lt"/>
              </a:rPr>
              <a:t>All</a:t>
            </a:r>
            <a:r>
              <a:rPr lang="tr-TR" i="1">
                <a:ea typeface="+mn-lt"/>
                <a:cs typeface="+mn-lt"/>
              </a:rPr>
              <a:t> </a:t>
            </a:r>
            <a:r>
              <a:rPr lang="tr-TR" i="1" err="1">
                <a:ea typeface="+mn-lt"/>
                <a:cs typeface="+mn-lt"/>
              </a:rPr>
              <a:t>datasets</a:t>
            </a:r>
            <a:r>
              <a:rPr lang="tr-TR" i="1">
                <a:ea typeface="+mn-lt"/>
                <a:cs typeface="+mn-lt"/>
              </a:rPr>
              <a:t> </a:t>
            </a:r>
            <a:r>
              <a:rPr lang="tr-TR" i="1" err="1">
                <a:ea typeface="+mn-lt"/>
                <a:cs typeface="+mn-lt"/>
              </a:rPr>
              <a:t>were</a:t>
            </a:r>
            <a:r>
              <a:rPr lang="tr-TR" i="1">
                <a:ea typeface="+mn-lt"/>
                <a:cs typeface="+mn-lt"/>
              </a:rPr>
              <a:t> </a:t>
            </a:r>
            <a:r>
              <a:rPr lang="tr-TR" i="1" err="1">
                <a:ea typeface="+mn-lt"/>
                <a:cs typeface="+mn-lt"/>
              </a:rPr>
              <a:t>obtained</a:t>
            </a:r>
            <a:r>
              <a:rPr lang="tr-TR" i="1">
                <a:ea typeface="+mn-lt"/>
                <a:cs typeface="+mn-lt"/>
              </a:rPr>
              <a:t> </a:t>
            </a:r>
            <a:r>
              <a:rPr lang="tr-TR" i="1" err="1">
                <a:ea typeface="+mn-lt"/>
                <a:cs typeface="+mn-lt"/>
              </a:rPr>
              <a:t>from</a:t>
            </a:r>
            <a:r>
              <a:rPr lang="tr-TR" i="1">
                <a:ea typeface="+mn-lt"/>
                <a:cs typeface="+mn-lt"/>
              </a:rPr>
              <a:t>:</a:t>
            </a:r>
            <a:endParaRPr lang="tr-TR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b="1" err="1">
                <a:ea typeface="+mn-lt"/>
                <a:cs typeface="+mn-lt"/>
              </a:rPr>
              <a:t>Istanbul</a:t>
            </a:r>
            <a:r>
              <a:rPr lang="tr-TR" b="1">
                <a:ea typeface="+mn-lt"/>
                <a:cs typeface="+mn-lt"/>
              </a:rPr>
              <a:t> Metropolitan </a:t>
            </a:r>
            <a:r>
              <a:rPr lang="tr-TR" b="1" err="1">
                <a:ea typeface="+mn-lt"/>
                <a:cs typeface="+mn-lt"/>
              </a:rPr>
              <a:t>Municipality</a:t>
            </a:r>
            <a:r>
              <a:rPr lang="tr-TR" b="1">
                <a:ea typeface="+mn-lt"/>
                <a:cs typeface="+mn-lt"/>
              </a:rPr>
              <a:t> Open Data Platform</a:t>
            </a:r>
            <a:endParaRPr lang="tr-TR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tr-TR">
              <a:ea typeface="Calibri" panose="020F0502020204030204"/>
              <a:cs typeface="Calibri" panose="020F0502020204030204"/>
            </a:endParaRPr>
          </a:p>
          <a:p>
            <a:pPr indent="-255905">
              <a:buClr>
                <a:srgbClr val="297D53"/>
              </a:buClr>
            </a:pPr>
            <a:endParaRPr lang="tr-TR">
              <a:ea typeface="Calibri" panose="020F0502020204030204"/>
              <a:cs typeface="Calibri" panose="020F0502020204030204"/>
            </a:endParaRPr>
          </a:p>
          <a:p>
            <a:pPr indent="-255905">
              <a:buClr>
                <a:srgbClr val="37A76F">
                  <a:lumMod val="75000"/>
                </a:srgbClr>
              </a:buClr>
            </a:pPr>
            <a:r>
              <a:rPr lang="tr-TR" err="1">
                <a:ea typeface="Calibri"/>
                <a:cs typeface="Calibri"/>
              </a:rPr>
              <a:t>Istanbul</a:t>
            </a:r>
            <a:r>
              <a:rPr lang="tr-TR">
                <a:ea typeface="Calibri"/>
                <a:cs typeface="Calibri"/>
              </a:rPr>
              <a:t> Urban </a:t>
            </a:r>
            <a:r>
              <a:rPr lang="tr-TR" err="1">
                <a:ea typeface="Calibri"/>
                <a:cs typeface="Calibri"/>
              </a:rPr>
              <a:t>and</a:t>
            </a:r>
            <a:r>
              <a:rPr lang="tr-TR">
                <a:ea typeface="Calibri"/>
                <a:cs typeface="Calibri"/>
              </a:rPr>
              <a:t> Open </a:t>
            </a:r>
            <a:r>
              <a:rPr lang="tr-TR" err="1">
                <a:ea typeface="Calibri"/>
                <a:cs typeface="Calibri"/>
              </a:rPr>
              <a:t>Green</a:t>
            </a:r>
            <a:r>
              <a:rPr lang="tr-TR">
                <a:ea typeface="Calibri"/>
                <a:cs typeface="Calibri"/>
              </a:rPr>
              <a:t> </a:t>
            </a:r>
            <a:r>
              <a:rPr lang="tr-TR" err="1">
                <a:ea typeface="Calibri"/>
                <a:cs typeface="Calibri"/>
              </a:rPr>
              <a:t>Area</a:t>
            </a:r>
            <a:r>
              <a:rPr lang="tr-TR">
                <a:ea typeface="Calibri"/>
                <a:cs typeface="Calibri"/>
              </a:rPr>
              <a:t> </a:t>
            </a:r>
            <a:r>
              <a:rPr lang="tr-TR" err="1">
                <a:ea typeface="Calibri"/>
                <a:cs typeface="Calibri"/>
              </a:rPr>
              <a:t>Coordinates</a:t>
            </a:r>
            <a:endParaRPr lang="tr-TR">
              <a:ea typeface="Calibri"/>
              <a:cs typeface="Calibri"/>
            </a:endParaRPr>
          </a:p>
          <a:p>
            <a:pPr indent="-255905">
              <a:buClr>
                <a:srgbClr val="297D53"/>
              </a:buClr>
            </a:pPr>
            <a:r>
              <a:rPr lang="tr-TR" err="1">
                <a:ea typeface="Calibri"/>
                <a:cs typeface="Calibri"/>
              </a:rPr>
              <a:t>Air</a:t>
            </a:r>
            <a:r>
              <a:rPr lang="tr-TR">
                <a:ea typeface="Calibri"/>
                <a:cs typeface="Calibri"/>
              </a:rPr>
              <a:t> </a:t>
            </a:r>
            <a:r>
              <a:rPr lang="tr-TR" err="1">
                <a:ea typeface="Calibri"/>
                <a:cs typeface="Calibri"/>
              </a:rPr>
              <a:t>Quality</a:t>
            </a:r>
            <a:r>
              <a:rPr lang="tr-TR">
                <a:ea typeface="Calibri"/>
                <a:cs typeface="Calibri"/>
              </a:rPr>
              <a:t> Station </a:t>
            </a:r>
            <a:r>
              <a:rPr lang="tr-TR" err="1">
                <a:ea typeface="Calibri"/>
                <a:cs typeface="Calibri"/>
              </a:rPr>
              <a:t>Measurement</a:t>
            </a:r>
            <a:r>
              <a:rPr lang="tr-TR">
                <a:ea typeface="Calibri"/>
                <a:cs typeface="Calibri"/>
              </a:rPr>
              <a:t> Web Service</a:t>
            </a:r>
          </a:p>
          <a:p>
            <a:pPr indent="-255905">
              <a:buClr>
                <a:srgbClr val="297D53"/>
              </a:buClr>
            </a:pPr>
            <a:r>
              <a:rPr lang="tr-TR" err="1">
                <a:ea typeface="+mn-lt"/>
                <a:cs typeface="+mn-lt"/>
              </a:rPr>
              <a:t>Public</a:t>
            </a:r>
            <a:r>
              <a:rPr lang="tr-TR">
                <a:ea typeface="+mn-lt"/>
                <a:cs typeface="+mn-lt"/>
              </a:rPr>
              <a:t> Transport Stop </a:t>
            </a:r>
            <a:r>
              <a:rPr lang="tr-TR" err="1">
                <a:ea typeface="+mn-lt"/>
                <a:cs typeface="+mn-lt"/>
              </a:rPr>
              <a:t>Locations</a:t>
            </a:r>
            <a:endParaRPr lang="tr-TR" err="1"/>
          </a:p>
          <a:p>
            <a:pPr indent="-255905">
              <a:buClr>
                <a:srgbClr val="297D53"/>
              </a:buClr>
            </a:pPr>
            <a:r>
              <a:rPr lang="tr-TR" err="1">
                <a:ea typeface="Calibri"/>
                <a:cs typeface="Calibri"/>
              </a:rPr>
              <a:t>District-wise</a:t>
            </a:r>
            <a:r>
              <a:rPr lang="tr-TR">
                <a:ea typeface="Calibri"/>
                <a:cs typeface="Calibri"/>
              </a:rPr>
              <a:t> </a:t>
            </a:r>
            <a:r>
              <a:rPr lang="tr-TR" err="1">
                <a:ea typeface="Calibri"/>
                <a:cs typeface="Calibri"/>
              </a:rPr>
              <a:t>Population</a:t>
            </a:r>
            <a:r>
              <a:rPr lang="tr-TR">
                <a:ea typeface="Calibri"/>
                <a:cs typeface="Calibri"/>
              </a:rPr>
              <a:t> Information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EA33F13-8778-0E51-A39E-BF28AD010539}"/>
              </a:ext>
            </a:extLst>
          </p:cNvPr>
          <p:cNvSpPr txBox="1"/>
          <p:nvPr/>
        </p:nvSpPr>
        <p:spPr>
          <a:xfrm>
            <a:off x="608419" y="6101907"/>
            <a:ext cx="239823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1000">
                <a:solidFill>
                  <a:srgbClr val="455F51"/>
                </a:solidFill>
              </a:rPr>
              <a:t>https://data.ibb.gov.tr/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ekran görüntüsü, sayı, numara, doküman, belge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2B47E08-41D6-7E9F-E07B-4F50CE0B6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44" y="1075896"/>
            <a:ext cx="9282113" cy="5574507"/>
          </a:xfrm>
          <a:prstGeom prst="rect">
            <a:avLst/>
          </a:prstGeom>
        </p:spPr>
      </p:pic>
      <p:sp>
        <p:nvSpPr>
          <p:cNvPr id="5" name="Metin kutusu 8">
            <a:extLst>
              <a:ext uri="{FF2B5EF4-FFF2-40B4-BE49-F238E27FC236}">
                <a16:creationId xmlns:a16="http://schemas.microsoft.com/office/drawing/2014/main" id="{1DC30BA1-F15B-BA0B-F8D7-4F07058662C9}"/>
              </a:ext>
            </a:extLst>
          </p:cNvPr>
          <p:cNvSpPr txBox="1"/>
          <p:nvPr/>
        </p:nvSpPr>
        <p:spPr>
          <a:xfrm>
            <a:off x="287658" y="395023"/>
            <a:ext cx="2759257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3200" b="1" err="1">
                <a:solidFill>
                  <a:schemeClr val="accent2">
                    <a:lumMod val="76000"/>
                  </a:schemeClr>
                </a:solidFill>
              </a:rPr>
              <a:t>Dataset</a:t>
            </a:r>
            <a:endParaRPr lang="tr-TR" sz="3200" b="1" err="1">
              <a:solidFill>
                <a:schemeClr val="accent2">
                  <a:lumMod val="76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9629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Resim 21">
            <a:extLst>
              <a:ext uri="{FF2B5EF4-FFF2-40B4-BE49-F238E27FC236}">
                <a16:creationId xmlns:a16="http://schemas.microsoft.com/office/drawing/2014/main" id="{CF6D3477-9C1D-3C59-085D-9FC95C5F1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80" y="4699152"/>
            <a:ext cx="1638631" cy="377653"/>
          </a:xfrm>
          <a:prstGeom prst="rect">
            <a:avLst/>
          </a:prstGeom>
          <a:ln>
            <a:noFill/>
          </a:ln>
        </p:spPr>
      </p:pic>
      <p:sp>
        <p:nvSpPr>
          <p:cNvPr id="27" name="Metin kutusu 26">
            <a:extLst>
              <a:ext uri="{FF2B5EF4-FFF2-40B4-BE49-F238E27FC236}">
                <a16:creationId xmlns:a16="http://schemas.microsoft.com/office/drawing/2014/main" id="{ABBE223D-BF45-5B1F-A14B-CBD775916270}"/>
              </a:ext>
            </a:extLst>
          </p:cNvPr>
          <p:cNvSpPr txBox="1"/>
          <p:nvPr/>
        </p:nvSpPr>
        <p:spPr>
          <a:xfrm>
            <a:off x="917153" y="780341"/>
            <a:ext cx="84307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err="1">
                <a:solidFill>
                  <a:schemeClr val="accent2">
                    <a:lumMod val="76000"/>
                  </a:schemeClr>
                </a:solidFill>
              </a:rPr>
              <a:t>Objective</a:t>
            </a:r>
            <a:r>
              <a:rPr lang="tr-TR" sz="3600" b="1">
                <a:solidFill>
                  <a:schemeClr val="accent2">
                    <a:lumMod val="76000"/>
                  </a:schemeClr>
                </a:solidFill>
              </a:rPr>
              <a:t> </a:t>
            </a:r>
            <a:r>
              <a:rPr lang="tr-TR" sz="3600" b="1" err="1">
                <a:solidFill>
                  <a:schemeClr val="accent2">
                    <a:lumMod val="76000"/>
                  </a:schemeClr>
                </a:solidFill>
              </a:rPr>
              <a:t>Function</a:t>
            </a:r>
            <a:r>
              <a:rPr lang="tr-TR" sz="3600" b="1">
                <a:solidFill>
                  <a:schemeClr val="accent2">
                    <a:lumMod val="76000"/>
                  </a:schemeClr>
                </a:solidFill>
              </a:rPr>
              <a:t> </a:t>
            </a:r>
            <a:r>
              <a:rPr lang="tr-TR" sz="3600" b="1" err="1">
                <a:solidFill>
                  <a:schemeClr val="accent2">
                    <a:lumMod val="76000"/>
                  </a:schemeClr>
                </a:solidFill>
              </a:rPr>
              <a:t>and</a:t>
            </a:r>
            <a:r>
              <a:rPr lang="tr-TR" sz="3600" b="1">
                <a:solidFill>
                  <a:schemeClr val="accent2">
                    <a:lumMod val="76000"/>
                  </a:schemeClr>
                </a:solidFill>
              </a:rPr>
              <a:t> </a:t>
            </a:r>
            <a:r>
              <a:rPr lang="tr-TR" sz="3600" b="1" err="1">
                <a:solidFill>
                  <a:schemeClr val="accent2">
                    <a:lumMod val="76000"/>
                  </a:schemeClr>
                </a:solidFill>
              </a:rPr>
              <a:t>Constraints</a:t>
            </a:r>
            <a:endParaRPr lang="tr-TR" sz="3600" b="1">
              <a:solidFill>
                <a:schemeClr val="accent2">
                  <a:lumMod val="76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2" name="Resim 1" descr="metin, yazı tipi, ekran görüntüsü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1395D34-8C4C-1EB8-FBB4-B843FCDFF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23" y="1716654"/>
            <a:ext cx="9252689" cy="2954968"/>
          </a:xfrm>
          <a:prstGeom prst="rect">
            <a:avLst/>
          </a:prstGeom>
          <a:ln>
            <a:noFill/>
          </a:ln>
        </p:spPr>
      </p:pic>
      <p:pic>
        <p:nvPicPr>
          <p:cNvPr id="3" name="Resim 2" descr="yazı tipi, beyaz, metin, tipograf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DE9F6B7-8B61-C0F6-E6F9-241AE4B71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585" y="4888739"/>
            <a:ext cx="1929269" cy="16733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C7AB07FC-913F-1773-7C40-6714B241EFE0}"/>
              </a:ext>
            </a:extLst>
          </p:cNvPr>
          <p:cNvSpPr txBox="1"/>
          <p:nvPr/>
        </p:nvSpPr>
        <p:spPr>
          <a:xfrm>
            <a:off x="1091317" y="1719421"/>
            <a:ext cx="4825838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dirty="0" err="1">
                <a:solidFill>
                  <a:schemeClr val="accent2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Genetic</a:t>
            </a:r>
            <a:r>
              <a:rPr lang="tr-TR" sz="2800" dirty="0">
                <a:solidFill>
                  <a:schemeClr val="accent2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tr-TR" sz="2800" dirty="0" err="1">
                <a:solidFill>
                  <a:schemeClr val="accent2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Algorithm</a:t>
            </a:r>
            <a:endParaRPr lang="tr-TR" sz="2800" dirty="0">
              <a:solidFill>
                <a:schemeClr val="accent2">
                  <a:lumMod val="49000"/>
                </a:schemeClr>
              </a:solidFill>
              <a:latin typeface="Times New Roman"/>
              <a:ea typeface="Calibri"/>
              <a:cs typeface="Calibri"/>
            </a:endParaRPr>
          </a:p>
          <a:p>
            <a:endParaRPr lang="tr-TR" sz="2200">
              <a:latin typeface="Times New Roman"/>
              <a:ea typeface="Calibri"/>
              <a:cs typeface="Calibri"/>
            </a:endParaRPr>
          </a:p>
          <a:p>
            <a:r>
              <a:rPr lang="tr-TR" sz="2200" dirty="0" err="1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Choromosome</a:t>
            </a:r>
            <a:r>
              <a:rPr lang="tr-TR" sz="2200" dirty="0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:</a:t>
            </a:r>
            <a:r>
              <a:rPr lang="tr-TR" sz="2200" dirty="0">
                <a:latin typeface="Times New Roman"/>
                <a:ea typeface="Calibri"/>
                <a:cs typeface="Calibri"/>
              </a:rPr>
              <a:t> </a:t>
            </a:r>
            <a:r>
              <a:rPr lang="tr-TR" sz="2200" dirty="0" err="1">
                <a:latin typeface="Times New Roman"/>
                <a:ea typeface="Calibri"/>
                <a:cs typeface="Calibri"/>
              </a:rPr>
              <a:t>Counties</a:t>
            </a:r>
            <a:endParaRPr lang="tr-TR" sz="2200" dirty="0">
              <a:latin typeface="Times New Roman"/>
              <a:ea typeface="Calibri"/>
              <a:cs typeface="Calibri"/>
            </a:endParaRPr>
          </a:p>
          <a:p>
            <a:endParaRPr lang="tr-TR" sz="22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r>
              <a:rPr lang="tr-TR" sz="2200" dirty="0" err="1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Population</a:t>
            </a:r>
            <a:r>
              <a:rPr lang="tr-TR" sz="2200" dirty="0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 Size:</a:t>
            </a:r>
            <a:r>
              <a:rPr lang="tr-TR" sz="22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 100</a:t>
            </a:r>
          </a:p>
          <a:p>
            <a:endParaRPr lang="tr-TR" sz="22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r>
              <a:rPr lang="tr-TR" sz="2200" dirty="0" err="1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Generation</a:t>
            </a:r>
            <a:r>
              <a:rPr lang="tr-TR" sz="2200" dirty="0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tr-TR" sz="2200" dirty="0" err="1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number</a:t>
            </a:r>
            <a:r>
              <a:rPr lang="tr-TR" sz="2200" dirty="0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:</a:t>
            </a:r>
            <a:r>
              <a:rPr lang="tr-TR" sz="22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 200</a:t>
            </a:r>
          </a:p>
          <a:p>
            <a:endParaRPr lang="tr-TR" sz="22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r>
              <a:rPr lang="tr-TR" sz="2200" dirty="0" err="1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Selection</a:t>
            </a:r>
            <a:r>
              <a:rPr lang="tr-TR" sz="2200" dirty="0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:</a:t>
            </a:r>
            <a:r>
              <a:rPr lang="tr-TR" sz="22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tr-TR" sz="2200" dirty="0" err="1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Tournament</a:t>
            </a:r>
          </a:p>
          <a:p>
            <a:endParaRPr lang="tr-TR" sz="22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r>
              <a:rPr lang="tr-TR" sz="2200" dirty="0" err="1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Crossover</a:t>
            </a:r>
            <a:r>
              <a:rPr lang="tr-TR" sz="2200" dirty="0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:</a:t>
            </a:r>
            <a:r>
              <a:rPr lang="tr-TR" sz="22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tr-TR" sz="2200" dirty="0" err="1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Arithmetic</a:t>
            </a:r>
            <a:endParaRPr lang="tr-TR" sz="2200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endParaRPr lang="tr-TR" sz="22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r>
              <a:rPr lang="tr-TR" sz="2200" dirty="0" err="1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Mutation</a:t>
            </a:r>
            <a:r>
              <a:rPr lang="tr-TR" sz="2200" dirty="0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:</a:t>
            </a:r>
            <a:r>
              <a:rPr lang="tr-TR" sz="2200" dirty="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 20%</a:t>
            </a:r>
          </a:p>
          <a:p>
            <a:endParaRPr lang="tr-TR" sz="22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endParaRPr lang="tr-TR" sz="22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30177AA0-5D70-0734-11B7-157DFE012B9C}"/>
              </a:ext>
            </a:extLst>
          </p:cNvPr>
          <p:cNvSpPr txBox="1"/>
          <p:nvPr/>
        </p:nvSpPr>
        <p:spPr>
          <a:xfrm>
            <a:off x="6095804" y="1719421"/>
            <a:ext cx="482583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err="1">
                <a:solidFill>
                  <a:schemeClr val="accent2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Particle</a:t>
            </a:r>
            <a:r>
              <a:rPr lang="tr-TR" sz="2800">
                <a:solidFill>
                  <a:schemeClr val="accent2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tr-TR" sz="2800" err="1">
                <a:solidFill>
                  <a:schemeClr val="accent2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Swarm</a:t>
            </a:r>
            <a:r>
              <a:rPr lang="tr-TR" sz="2800">
                <a:solidFill>
                  <a:schemeClr val="accent2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tr-TR" sz="2800" err="1">
                <a:solidFill>
                  <a:schemeClr val="accent2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Optimization</a:t>
            </a:r>
            <a:endParaRPr lang="tr-TR" sz="2200" err="1">
              <a:latin typeface="Times New Roman"/>
              <a:ea typeface="Calibri"/>
              <a:cs typeface="Calibri"/>
            </a:endParaRPr>
          </a:p>
          <a:p>
            <a:endParaRPr lang="tr-TR" sz="22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r>
              <a:rPr lang="tr-TR" sz="2200" err="1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Particle</a:t>
            </a:r>
            <a:r>
              <a:rPr lang="tr-TR" sz="2200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tr-TR" sz="2200" err="1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Population</a:t>
            </a:r>
            <a:r>
              <a:rPr lang="tr-TR" sz="2200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:</a:t>
            </a:r>
            <a:r>
              <a:rPr lang="tr-TR" sz="220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 30</a:t>
            </a:r>
          </a:p>
          <a:p>
            <a:endParaRPr lang="tr-TR" sz="22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r>
              <a:rPr lang="tr-TR" sz="2200" err="1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Iteration</a:t>
            </a:r>
            <a:r>
              <a:rPr lang="tr-TR" sz="2200">
                <a:solidFill>
                  <a:schemeClr val="accent1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:</a:t>
            </a:r>
            <a:r>
              <a:rPr lang="tr-TR" sz="2200">
                <a:solidFill>
                  <a:srgbClr val="4B651A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tr-TR" sz="220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100</a:t>
            </a:r>
          </a:p>
          <a:p>
            <a:endParaRPr lang="tr-TR" sz="22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endParaRPr lang="tr-TR" sz="22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C8263FB-CA98-619E-7FD1-555FFE8A36B9}"/>
              </a:ext>
            </a:extLst>
          </p:cNvPr>
          <p:cNvSpPr txBox="1"/>
          <p:nvPr/>
        </p:nvSpPr>
        <p:spPr>
          <a:xfrm>
            <a:off x="1093383" y="696787"/>
            <a:ext cx="50017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err="1">
                <a:solidFill>
                  <a:schemeClr val="accent2">
                    <a:lumMod val="76000"/>
                  </a:schemeClr>
                </a:solidFill>
              </a:rPr>
              <a:t>Algorithm</a:t>
            </a:r>
            <a:r>
              <a:rPr lang="tr-TR" sz="3600" b="1">
                <a:solidFill>
                  <a:schemeClr val="accent2">
                    <a:lumMod val="76000"/>
                  </a:schemeClr>
                </a:solidFill>
              </a:rPr>
              <a:t> </a:t>
            </a:r>
            <a:r>
              <a:rPr lang="tr-TR" sz="3600" b="1" err="1">
                <a:solidFill>
                  <a:schemeClr val="accent2">
                    <a:lumMod val="76000"/>
                  </a:schemeClr>
                </a:solidFill>
              </a:rPr>
              <a:t>Proporties</a:t>
            </a:r>
            <a:endParaRPr lang="tr-TR" sz="3600" b="1">
              <a:solidFill>
                <a:schemeClr val="accent2">
                  <a:lumMod val="76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ekran görüntüsü, dikdörtgen, renklilik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9F96004B-C8B7-500D-500E-B1EAD7BCB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205" y="434071"/>
            <a:ext cx="9609590" cy="5994789"/>
          </a:xfrm>
        </p:spPr>
      </p:pic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02649F15-474D-9288-43E8-777EE9D0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571500"/>
            <a:ext cx="952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metin, diyagram, çizgi, öykü gelişim çizgisi&#10;&#10;Yapay zeka tarafından oluşturulmuş içerik yanlış olabilir.">
            <a:extLst>
              <a:ext uri="{FF2B5EF4-FFF2-40B4-BE49-F238E27FC236}">
                <a16:creationId xmlns:a16="http://schemas.microsoft.com/office/drawing/2014/main" id="{845397B5-3235-8721-F95E-D2632BC86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753" y="724695"/>
            <a:ext cx="9272760" cy="5572959"/>
          </a:xfrm>
        </p:spPr>
      </p:pic>
    </p:spTree>
    <p:extLst>
      <p:ext uri="{BB962C8B-B14F-4D97-AF65-F5344CB8AC3E}">
        <p14:creationId xmlns:p14="http://schemas.microsoft.com/office/powerpoint/2010/main" val="4187756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ğitim sunus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F0D8D599-2A14-4BEE-84AB-F709967062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BAF8B0-0F8A-43C1-BEEB-06CBACDF45D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2120965-470A-4541-9EF0-948402BDF60F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TF03460604</Template>
  <Application>Microsoft Office PowerPoint</Application>
  <PresentationFormat>Widescreen</PresentationFormat>
  <Slides>12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Eğitim sunusu</vt:lpstr>
      <vt:lpstr>YZV-202E Optimization for Data Science  </vt:lpstr>
      <vt:lpstr>Problem Definition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19</cp:revision>
  <dcterms:created xsi:type="dcterms:W3CDTF">2025-05-26T07:38:23Z</dcterms:created>
  <dcterms:modified xsi:type="dcterms:W3CDTF">2025-05-27T08:13:35Z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