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7" r:id="rId4"/>
    <p:sldId id="266" r:id="rId5"/>
    <p:sldId id="258" r:id="rId6"/>
    <p:sldId id="259" r:id="rId7"/>
    <p:sldId id="260" r:id="rId8"/>
    <p:sldId id="267" r:id="rId9"/>
    <p:sldId id="261" r:id="rId10"/>
    <p:sldId id="262" r:id="rId11"/>
    <p:sldId id="263" r:id="rId12"/>
    <p:sldId id="268" r:id="rId13"/>
    <p:sldId id="264" r:id="rId14"/>
    <p:sldId id="269" r:id="rId15"/>
    <p:sldId id="265"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Projet Réseau : BTS SIO 2024-2025</a:t>
            </a:r>
          </a:p>
        </p:txBody>
      </p:sp>
      <p:sp>
        <p:nvSpPr>
          <p:cNvPr id="3" name="Content Placeholder 2"/>
          <p:cNvSpPr>
            <a:spLocks noGrp="1"/>
          </p:cNvSpPr>
          <p:nvPr>
            <p:ph idx="1"/>
          </p:nvPr>
        </p:nvSpPr>
        <p:spPr/>
        <p:txBody>
          <a:bodyPr/>
          <a:lstStyle/>
          <a:p>
            <a:r>
              <a:t>Configuration des équipements réseau avec switches et routeurs, en mettant en place DHCP, NAT, et VLANs.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Configuration des trunks</a:t>
            </a:r>
          </a:p>
        </p:txBody>
      </p:sp>
      <p:sp>
        <p:nvSpPr>
          <p:cNvPr id="3" name="Content Placeholder 2"/>
          <p:cNvSpPr>
            <a:spLocks noGrp="1"/>
          </p:cNvSpPr>
          <p:nvPr>
            <p:ph idx="1"/>
          </p:nvPr>
        </p:nvSpPr>
        <p:spPr/>
        <p:txBody>
          <a:bodyPr/>
          <a:lstStyle/>
          <a:p>
            <a:r>
              <a:rPr dirty="0"/>
              <a:t>Le mode trunk </a:t>
            </a:r>
            <a:r>
              <a:rPr dirty="0" err="1"/>
              <a:t>permet</a:t>
            </a:r>
            <a:r>
              <a:rPr dirty="0"/>
              <a:t> le transport de </a:t>
            </a:r>
            <a:r>
              <a:rPr dirty="0" err="1"/>
              <a:t>plusieurs</a:t>
            </a:r>
            <a:r>
              <a:rPr dirty="0"/>
              <a:t> VLANs</a:t>
            </a:r>
            <a:r>
              <a:rPr lang="fr-FR" dirty="0"/>
              <a:t> : </a:t>
            </a:r>
            <a:endParaRPr dirty="0"/>
          </a:p>
          <a:p>
            <a:pPr marL="0" indent="0">
              <a:buNone/>
            </a:pPr>
            <a:endParaRPr dirty="0"/>
          </a:p>
          <a:p>
            <a:pPr marL="0" indent="0">
              <a:buNone/>
            </a:pPr>
            <a:r>
              <a:rPr dirty="0"/>
              <a:t>int gi0/1</a:t>
            </a:r>
          </a:p>
          <a:p>
            <a:pPr marL="0" indent="0">
              <a:buNone/>
            </a:pPr>
            <a:r>
              <a:rPr dirty="0" err="1"/>
              <a:t>sw</a:t>
            </a:r>
            <a:r>
              <a:rPr dirty="0"/>
              <a:t> mode trunk</a:t>
            </a:r>
            <a:endParaRPr lang="fr-FR" dirty="0"/>
          </a:p>
          <a:p>
            <a:pPr marL="0" indent="0">
              <a:buNone/>
            </a:pPr>
            <a:r>
              <a:rPr lang="fr-FR" dirty="0"/>
              <a:t>end</a:t>
            </a:r>
            <a:endParaRPr dirty="0"/>
          </a:p>
          <a:p>
            <a:pPr marL="0" indent="0">
              <a:buNone/>
            </a:pPr>
            <a:r>
              <a:rPr dirty="0" err="1"/>
              <a:t>wr</a:t>
            </a:r>
            <a:r>
              <a:rPr dirty="0"/>
              <a:t> 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Configuration des routeurs</a:t>
            </a:r>
          </a:p>
        </p:txBody>
      </p:sp>
      <p:sp>
        <p:nvSpPr>
          <p:cNvPr id="3" name="Content Placeholder 2"/>
          <p:cNvSpPr>
            <a:spLocks noGrp="1"/>
          </p:cNvSpPr>
          <p:nvPr>
            <p:ph idx="1"/>
          </p:nvPr>
        </p:nvSpPr>
        <p:spPr/>
        <p:txBody>
          <a:bodyPr/>
          <a:lstStyle/>
          <a:p>
            <a:r>
              <a:t>Configuration des interfaces principales et des sous-interfaces pour les VLANs.</a:t>
            </a:r>
          </a:p>
          <a:p>
            <a:r>
              <a:t>Mise en place de NAT pour l'accès externe.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DBBA24-5CE4-99AE-FEEC-A209E803E071}"/>
              </a:ext>
            </a:extLst>
          </p:cNvPr>
          <p:cNvSpPr>
            <a:spLocks noGrp="1"/>
          </p:cNvSpPr>
          <p:nvPr>
            <p:ph type="title"/>
          </p:nvPr>
        </p:nvSpPr>
        <p:spPr>
          <a:xfrm>
            <a:off x="457200" y="274638"/>
            <a:ext cx="8229600" cy="749490"/>
          </a:xfrm>
        </p:spPr>
        <p:txBody>
          <a:bodyPr>
            <a:normAutofit fontScale="90000"/>
          </a:bodyPr>
          <a:lstStyle/>
          <a:p>
            <a:r>
              <a:rPr lang="fr-FR" dirty="0"/>
              <a:t>Configuration routeur: </a:t>
            </a:r>
          </a:p>
        </p:txBody>
      </p:sp>
      <p:sp>
        <p:nvSpPr>
          <p:cNvPr id="3" name="Espace réservé du contenu 2">
            <a:extLst>
              <a:ext uri="{FF2B5EF4-FFF2-40B4-BE49-F238E27FC236}">
                <a16:creationId xmlns:a16="http://schemas.microsoft.com/office/drawing/2014/main" id="{2AEF81C7-5A41-627B-63A8-C243791FD1B8}"/>
              </a:ext>
            </a:extLst>
          </p:cNvPr>
          <p:cNvSpPr>
            <a:spLocks noGrp="1"/>
          </p:cNvSpPr>
          <p:nvPr>
            <p:ph idx="1"/>
          </p:nvPr>
        </p:nvSpPr>
        <p:spPr>
          <a:xfrm>
            <a:off x="457200" y="1298448"/>
            <a:ext cx="8229600" cy="5559552"/>
          </a:xfrm>
        </p:spPr>
        <p:txBody>
          <a:bodyPr>
            <a:normAutofit fontScale="55000" lnSpcReduction="20000"/>
          </a:bodyPr>
          <a:lstStyle/>
          <a:p>
            <a:r>
              <a:rPr lang="fr-FR" dirty="0"/>
              <a:t>en</a:t>
            </a:r>
          </a:p>
          <a:p>
            <a:r>
              <a:rPr lang="fr-FR" dirty="0"/>
              <a:t>conf t</a:t>
            </a:r>
          </a:p>
          <a:p>
            <a:r>
              <a:rPr lang="fr-FR" dirty="0" err="1"/>
              <a:t>int</a:t>
            </a:r>
            <a:r>
              <a:rPr lang="fr-FR" dirty="0"/>
              <a:t> Gi0/0</a:t>
            </a:r>
          </a:p>
          <a:p>
            <a:r>
              <a:rPr lang="fr-FR" dirty="0"/>
              <a:t>no sh</a:t>
            </a:r>
          </a:p>
          <a:p>
            <a:r>
              <a:rPr lang="fr-FR" dirty="0" err="1"/>
              <a:t>ip</a:t>
            </a:r>
            <a:r>
              <a:rPr lang="fr-FR" dirty="0"/>
              <a:t> </a:t>
            </a:r>
            <a:r>
              <a:rPr lang="fr-FR" dirty="0" err="1"/>
              <a:t>add</a:t>
            </a:r>
            <a:r>
              <a:rPr lang="fr-FR" dirty="0"/>
              <a:t> </a:t>
            </a:r>
            <a:r>
              <a:rPr lang="fr-FR" dirty="0" err="1"/>
              <a:t>dhcp</a:t>
            </a:r>
            <a:endParaRPr lang="fr-FR" dirty="0"/>
          </a:p>
          <a:p>
            <a:r>
              <a:rPr lang="fr-FR" dirty="0" err="1"/>
              <a:t>ip</a:t>
            </a:r>
            <a:r>
              <a:rPr lang="fr-FR" dirty="0"/>
              <a:t> </a:t>
            </a:r>
            <a:r>
              <a:rPr lang="fr-FR" dirty="0" err="1"/>
              <a:t>nat</a:t>
            </a:r>
            <a:r>
              <a:rPr lang="fr-FR" dirty="0"/>
              <a:t> </a:t>
            </a:r>
            <a:r>
              <a:rPr lang="fr-FR" dirty="0" err="1"/>
              <a:t>outside</a:t>
            </a:r>
            <a:endParaRPr lang="fr-FR" dirty="0"/>
          </a:p>
          <a:p>
            <a:r>
              <a:rPr lang="fr-FR" dirty="0" err="1"/>
              <a:t>int</a:t>
            </a:r>
            <a:r>
              <a:rPr lang="fr-FR" dirty="0"/>
              <a:t> Gi0/1</a:t>
            </a:r>
          </a:p>
          <a:p>
            <a:r>
              <a:rPr lang="fr-FR" dirty="0"/>
              <a:t>no sh</a:t>
            </a:r>
          </a:p>
          <a:p>
            <a:r>
              <a:rPr lang="fr-FR" dirty="0" err="1"/>
              <a:t>ip</a:t>
            </a:r>
            <a:r>
              <a:rPr lang="fr-FR" dirty="0"/>
              <a:t> </a:t>
            </a:r>
            <a:r>
              <a:rPr lang="fr-FR" dirty="0" err="1"/>
              <a:t>add</a:t>
            </a:r>
            <a:r>
              <a:rPr lang="fr-FR" dirty="0"/>
              <a:t> 192.168.0.1 255.255.255.0</a:t>
            </a:r>
          </a:p>
          <a:p>
            <a:r>
              <a:rPr lang="fr-FR" dirty="0" err="1"/>
              <a:t>ip</a:t>
            </a:r>
            <a:r>
              <a:rPr lang="fr-FR" dirty="0"/>
              <a:t> </a:t>
            </a:r>
            <a:r>
              <a:rPr lang="fr-FR" dirty="0" err="1"/>
              <a:t>nat</a:t>
            </a:r>
            <a:r>
              <a:rPr lang="fr-FR" dirty="0"/>
              <a:t> </a:t>
            </a:r>
            <a:r>
              <a:rPr lang="fr-FR" dirty="0" err="1"/>
              <a:t>inside</a:t>
            </a:r>
            <a:endParaRPr lang="fr-FR" dirty="0"/>
          </a:p>
          <a:p>
            <a:r>
              <a:rPr lang="fr-FR" dirty="0" err="1"/>
              <a:t>int</a:t>
            </a:r>
            <a:r>
              <a:rPr lang="fr-FR" dirty="0"/>
              <a:t> Gi0/1.2</a:t>
            </a:r>
          </a:p>
          <a:p>
            <a:r>
              <a:rPr lang="fr-FR" dirty="0" err="1"/>
              <a:t>enc</a:t>
            </a:r>
            <a:r>
              <a:rPr lang="fr-FR" dirty="0"/>
              <a:t> dot1Q 2</a:t>
            </a:r>
          </a:p>
          <a:p>
            <a:r>
              <a:rPr lang="fr-FR" dirty="0" err="1"/>
              <a:t>ip</a:t>
            </a:r>
            <a:r>
              <a:rPr lang="fr-FR" dirty="0"/>
              <a:t> </a:t>
            </a:r>
            <a:r>
              <a:rPr lang="fr-FR" dirty="0" err="1"/>
              <a:t>add</a:t>
            </a:r>
            <a:r>
              <a:rPr lang="fr-FR" dirty="0"/>
              <a:t> 192.168.2.254 255.255.255.0</a:t>
            </a:r>
          </a:p>
          <a:p>
            <a:r>
              <a:rPr lang="fr-FR" dirty="0" err="1"/>
              <a:t>ip</a:t>
            </a:r>
            <a:r>
              <a:rPr lang="fr-FR" dirty="0"/>
              <a:t> helper-</a:t>
            </a:r>
            <a:r>
              <a:rPr lang="fr-FR" dirty="0" err="1"/>
              <a:t>add</a:t>
            </a:r>
            <a:r>
              <a:rPr lang="fr-FR" dirty="0"/>
              <a:t> 192.168.0.1</a:t>
            </a:r>
          </a:p>
          <a:p>
            <a:r>
              <a:rPr lang="fr-FR" dirty="0" err="1"/>
              <a:t>ip</a:t>
            </a:r>
            <a:r>
              <a:rPr lang="fr-FR" dirty="0"/>
              <a:t> </a:t>
            </a:r>
            <a:r>
              <a:rPr lang="fr-FR" dirty="0" err="1"/>
              <a:t>nat</a:t>
            </a:r>
            <a:r>
              <a:rPr lang="fr-FR" dirty="0"/>
              <a:t> </a:t>
            </a:r>
            <a:r>
              <a:rPr lang="fr-FR" dirty="0" err="1"/>
              <a:t>inside</a:t>
            </a:r>
            <a:endParaRPr lang="fr-FR" dirty="0"/>
          </a:p>
          <a:p>
            <a:r>
              <a:rPr lang="fr-FR" dirty="0" err="1"/>
              <a:t>int</a:t>
            </a:r>
            <a:r>
              <a:rPr lang="fr-FR" dirty="0"/>
              <a:t> Gi0/1.3</a:t>
            </a:r>
          </a:p>
          <a:p>
            <a:r>
              <a:rPr lang="fr-FR" dirty="0" err="1"/>
              <a:t>enc</a:t>
            </a:r>
            <a:r>
              <a:rPr lang="fr-FR" dirty="0"/>
              <a:t> dot1Q 3</a:t>
            </a:r>
          </a:p>
          <a:p>
            <a:r>
              <a:rPr lang="fr-FR" dirty="0" err="1"/>
              <a:t>ip</a:t>
            </a:r>
            <a:r>
              <a:rPr lang="fr-FR" dirty="0"/>
              <a:t> </a:t>
            </a:r>
            <a:r>
              <a:rPr lang="fr-FR" dirty="0" err="1"/>
              <a:t>add</a:t>
            </a:r>
            <a:r>
              <a:rPr lang="fr-FR" dirty="0"/>
              <a:t> 192.168.3.254 255.255.255.0</a:t>
            </a:r>
          </a:p>
          <a:p>
            <a:r>
              <a:rPr lang="fr-FR" dirty="0" err="1"/>
              <a:t>ip</a:t>
            </a:r>
            <a:r>
              <a:rPr lang="fr-FR" dirty="0"/>
              <a:t> helper-</a:t>
            </a:r>
            <a:r>
              <a:rPr lang="fr-FR" dirty="0" err="1"/>
              <a:t>add</a:t>
            </a:r>
            <a:r>
              <a:rPr lang="fr-FR" dirty="0"/>
              <a:t> 192.168.0.1</a:t>
            </a:r>
          </a:p>
          <a:p>
            <a:r>
              <a:rPr lang="fr-FR" dirty="0" err="1"/>
              <a:t>ip</a:t>
            </a:r>
            <a:r>
              <a:rPr lang="fr-FR" dirty="0"/>
              <a:t> </a:t>
            </a:r>
            <a:r>
              <a:rPr lang="fr-FR" dirty="0" err="1"/>
              <a:t>nat</a:t>
            </a:r>
            <a:r>
              <a:rPr lang="fr-FR" dirty="0"/>
              <a:t> </a:t>
            </a:r>
            <a:r>
              <a:rPr lang="fr-FR" dirty="0" err="1"/>
              <a:t>inside</a:t>
            </a:r>
            <a:endParaRPr lang="fr-FR" dirty="0"/>
          </a:p>
        </p:txBody>
      </p:sp>
    </p:spTree>
    <p:extLst>
      <p:ext uri="{BB962C8B-B14F-4D97-AF65-F5344CB8AC3E}">
        <p14:creationId xmlns:p14="http://schemas.microsoft.com/office/powerpoint/2010/main" val="158027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Services DHCP et NAT</a:t>
            </a:r>
          </a:p>
        </p:txBody>
      </p:sp>
      <p:sp>
        <p:nvSpPr>
          <p:cNvPr id="3" name="Content Placeholder 2"/>
          <p:cNvSpPr>
            <a:spLocks noGrp="1"/>
          </p:cNvSpPr>
          <p:nvPr>
            <p:ph idx="1"/>
          </p:nvPr>
        </p:nvSpPr>
        <p:spPr/>
        <p:txBody>
          <a:bodyPr/>
          <a:lstStyle/>
          <a:p>
            <a:r>
              <a:t>- DHCP : Attribution automatique des adresses IP</a:t>
            </a:r>
          </a:p>
          <a:p>
            <a:r>
              <a:t>- NAT : Masquage des adresses internes</a:t>
            </a:r>
          </a:p>
          <a:p>
            <a:r>
              <a:t>Commandes clés :</a:t>
            </a:r>
          </a:p>
          <a:p>
            <a:r>
              <a:t>ip dhcp pool VLAN_2</a:t>
            </a:r>
          </a:p>
          <a:p>
            <a:r>
              <a:t>network 192.168.2.0 255.255.255.0</a:t>
            </a:r>
          </a:p>
          <a:p>
            <a:r>
              <a:t>ip nat inside source list 1 interface G0/0 overload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9D50E9-0A15-B10B-3450-7FE4703B359F}"/>
              </a:ext>
            </a:extLst>
          </p:cNvPr>
          <p:cNvSpPr>
            <a:spLocks noGrp="1"/>
          </p:cNvSpPr>
          <p:nvPr>
            <p:ph type="title"/>
          </p:nvPr>
        </p:nvSpPr>
        <p:spPr/>
        <p:txBody>
          <a:bodyPr/>
          <a:lstStyle/>
          <a:p>
            <a:r>
              <a:rPr lang="fr-FR" dirty="0"/>
              <a:t>Code DHCP    /     Code NAT</a:t>
            </a:r>
          </a:p>
        </p:txBody>
      </p:sp>
      <p:sp>
        <p:nvSpPr>
          <p:cNvPr id="3" name="Espace réservé du contenu 2">
            <a:extLst>
              <a:ext uri="{FF2B5EF4-FFF2-40B4-BE49-F238E27FC236}">
                <a16:creationId xmlns:a16="http://schemas.microsoft.com/office/drawing/2014/main" id="{78D054D3-811B-4992-744E-D1EA8220065A}"/>
              </a:ext>
            </a:extLst>
          </p:cNvPr>
          <p:cNvSpPr>
            <a:spLocks noGrp="1"/>
          </p:cNvSpPr>
          <p:nvPr>
            <p:ph sz="half" idx="1"/>
          </p:nvPr>
        </p:nvSpPr>
        <p:spPr/>
        <p:txBody>
          <a:bodyPr>
            <a:normAutofit fontScale="70000" lnSpcReduction="20000"/>
          </a:bodyPr>
          <a:lstStyle/>
          <a:p>
            <a:r>
              <a:rPr lang="fr-FR" dirty="0" err="1"/>
              <a:t>ip</a:t>
            </a:r>
            <a:r>
              <a:rPr lang="fr-FR" dirty="0"/>
              <a:t> </a:t>
            </a:r>
            <a:r>
              <a:rPr lang="fr-FR" dirty="0" err="1"/>
              <a:t>dhcp</a:t>
            </a:r>
            <a:r>
              <a:rPr lang="fr-FR" dirty="0"/>
              <a:t> pool </a:t>
            </a:r>
            <a:r>
              <a:rPr lang="fr-FR" dirty="0" err="1"/>
              <a:t>tux_lan</a:t>
            </a:r>
            <a:endParaRPr lang="fr-FR" dirty="0"/>
          </a:p>
          <a:p>
            <a:r>
              <a:rPr lang="fr-FR" dirty="0"/>
              <a:t>network 192.168.0.0 255.255.255.0</a:t>
            </a:r>
          </a:p>
          <a:p>
            <a:r>
              <a:rPr lang="fr-FR" dirty="0" err="1"/>
              <a:t>dns</a:t>
            </a:r>
            <a:r>
              <a:rPr lang="fr-FR" dirty="0"/>
              <a:t>-server 8.8.8.8</a:t>
            </a:r>
          </a:p>
          <a:p>
            <a:r>
              <a:rPr lang="fr-FR" dirty="0"/>
              <a:t>default-router 192.168.0.1</a:t>
            </a:r>
          </a:p>
          <a:p>
            <a:r>
              <a:rPr lang="fr-FR" dirty="0" err="1"/>
              <a:t>ip</a:t>
            </a:r>
            <a:r>
              <a:rPr lang="fr-FR" dirty="0"/>
              <a:t> </a:t>
            </a:r>
            <a:r>
              <a:rPr lang="fr-FR" dirty="0" err="1"/>
              <a:t>dhcp</a:t>
            </a:r>
            <a:r>
              <a:rPr lang="fr-FR" dirty="0"/>
              <a:t> pool VLAN_2</a:t>
            </a:r>
          </a:p>
          <a:p>
            <a:r>
              <a:rPr lang="fr-FR" dirty="0"/>
              <a:t>network 192.168.2.0 255.255.255.0</a:t>
            </a:r>
          </a:p>
          <a:p>
            <a:r>
              <a:rPr lang="fr-FR" dirty="0" err="1"/>
              <a:t>dns</a:t>
            </a:r>
            <a:r>
              <a:rPr lang="fr-FR" dirty="0"/>
              <a:t>-server 8.8.8.8</a:t>
            </a:r>
          </a:p>
          <a:p>
            <a:r>
              <a:rPr lang="fr-FR" dirty="0"/>
              <a:t>default-router 192.168.2.254</a:t>
            </a:r>
          </a:p>
          <a:p>
            <a:r>
              <a:rPr lang="fr-FR" dirty="0" err="1"/>
              <a:t>ip</a:t>
            </a:r>
            <a:r>
              <a:rPr lang="fr-FR" dirty="0"/>
              <a:t> </a:t>
            </a:r>
            <a:r>
              <a:rPr lang="fr-FR" dirty="0" err="1"/>
              <a:t>dhcp</a:t>
            </a:r>
            <a:r>
              <a:rPr lang="fr-FR" dirty="0"/>
              <a:t> pool VLAN_3</a:t>
            </a:r>
          </a:p>
          <a:p>
            <a:r>
              <a:rPr lang="fr-FR" dirty="0"/>
              <a:t>network 192.168.3.0 255.255.255.0</a:t>
            </a:r>
          </a:p>
          <a:p>
            <a:r>
              <a:rPr lang="fr-FR" dirty="0" err="1"/>
              <a:t>dns</a:t>
            </a:r>
            <a:r>
              <a:rPr lang="fr-FR" dirty="0"/>
              <a:t>-server 8.8.8.8</a:t>
            </a:r>
          </a:p>
          <a:p>
            <a:r>
              <a:rPr lang="fr-FR" dirty="0"/>
              <a:t>default-router 192.168.3.254</a:t>
            </a:r>
          </a:p>
        </p:txBody>
      </p:sp>
      <p:sp>
        <p:nvSpPr>
          <p:cNvPr id="4" name="Espace réservé du contenu 3">
            <a:extLst>
              <a:ext uri="{FF2B5EF4-FFF2-40B4-BE49-F238E27FC236}">
                <a16:creationId xmlns:a16="http://schemas.microsoft.com/office/drawing/2014/main" id="{3B587F7D-2546-216F-F14B-8A1AB3EA2B62}"/>
              </a:ext>
            </a:extLst>
          </p:cNvPr>
          <p:cNvSpPr>
            <a:spLocks noGrp="1"/>
          </p:cNvSpPr>
          <p:nvPr>
            <p:ph sz="half" idx="2"/>
          </p:nvPr>
        </p:nvSpPr>
        <p:spPr/>
        <p:txBody>
          <a:bodyPr>
            <a:normAutofit fontScale="70000" lnSpcReduction="20000"/>
          </a:bodyPr>
          <a:lstStyle/>
          <a:p>
            <a:endParaRPr lang="fr-FR" dirty="0"/>
          </a:p>
          <a:p>
            <a:r>
              <a:rPr lang="fr-FR" dirty="0" err="1"/>
              <a:t>access-list</a:t>
            </a:r>
            <a:r>
              <a:rPr lang="fr-FR" dirty="0"/>
              <a:t> 1 permit 192.168.0.0 0.0.0.255</a:t>
            </a:r>
          </a:p>
          <a:p>
            <a:r>
              <a:rPr lang="fr-FR" dirty="0" err="1"/>
              <a:t>ip</a:t>
            </a:r>
            <a:r>
              <a:rPr lang="fr-FR" dirty="0"/>
              <a:t> </a:t>
            </a:r>
            <a:r>
              <a:rPr lang="fr-FR" dirty="0" err="1"/>
              <a:t>nat</a:t>
            </a:r>
            <a:r>
              <a:rPr lang="fr-FR" dirty="0"/>
              <a:t> </a:t>
            </a:r>
            <a:r>
              <a:rPr lang="fr-FR" dirty="0" err="1"/>
              <a:t>inside</a:t>
            </a:r>
            <a:r>
              <a:rPr lang="fr-FR" dirty="0"/>
              <a:t> source </a:t>
            </a:r>
            <a:r>
              <a:rPr lang="fr-FR" dirty="0" err="1"/>
              <a:t>list</a:t>
            </a:r>
            <a:r>
              <a:rPr lang="fr-FR" dirty="0"/>
              <a:t> 1 interface G0/0 </a:t>
            </a:r>
            <a:r>
              <a:rPr lang="fr-FR" dirty="0" err="1"/>
              <a:t>overload</a:t>
            </a:r>
            <a:endParaRPr lang="fr-FR" dirty="0"/>
          </a:p>
          <a:p>
            <a:r>
              <a:rPr lang="fr-FR" dirty="0" err="1"/>
              <a:t>access-list</a:t>
            </a:r>
            <a:r>
              <a:rPr lang="fr-FR" dirty="0"/>
              <a:t> 2 permit 192.168.2.0 0.0.0.255</a:t>
            </a:r>
          </a:p>
          <a:p>
            <a:r>
              <a:rPr lang="fr-FR" dirty="0" err="1"/>
              <a:t>ip</a:t>
            </a:r>
            <a:r>
              <a:rPr lang="fr-FR" dirty="0"/>
              <a:t> </a:t>
            </a:r>
            <a:r>
              <a:rPr lang="fr-FR" dirty="0" err="1"/>
              <a:t>nat</a:t>
            </a:r>
            <a:r>
              <a:rPr lang="fr-FR" dirty="0"/>
              <a:t> </a:t>
            </a:r>
            <a:r>
              <a:rPr lang="fr-FR" dirty="0" err="1"/>
              <a:t>inside</a:t>
            </a:r>
            <a:r>
              <a:rPr lang="fr-FR" dirty="0"/>
              <a:t> source </a:t>
            </a:r>
            <a:r>
              <a:rPr lang="fr-FR" dirty="0" err="1"/>
              <a:t>list</a:t>
            </a:r>
            <a:r>
              <a:rPr lang="fr-FR" dirty="0"/>
              <a:t> 2 interface G0/0 </a:t>
            </a:r>
            <a:r>
              <a:rPr lang="fr-FR" dirty="0" err="1"/>
              <a:t>overload</a:t>
            </a:r>
            <a:endParaRPr lang="fr-FR" dirty="0"/>
          </a:p>
          <a:p>
            <a:r>
              <a:rPr lang="fr-FR" dirty="0" err="1"/>
              <a:t>access-list</a:t>
            </a:r>
            <a:r>
              <a:rPr lang="fr-FR" dirty="0"/>
              <a:t> 3 permit 192.168.3.0 0.0.0.255</a:t>
            </a:r>
          </a:p>
          <a:p>
            <a:r>
              <a:rPr lang="fr-FR" dirty="0" err="1"/>
              <a:t>ip</a:t>
            </a:r>
            <a:r>
              <a:rPr lang="fr-FR" dirty="0"/>
              <a:t> </a:t>
            </a:r>
            <a:r>
              <a:rPr lang="fr-FR" dirty="0" err="1"/>
              <a:t>nat</a:t>
            </a:r>
            <a:r>
              <a:rPr lang="fr-FR" dirty="0"/>
              <a:t> </a:t>
            </a:r>
            <a:r>
              <a:rPr lang="fr-FR" dirty="0" err="1"/>
              <a:t>inside</a:t>
            </a:r>
            <a:r>
              <a:rPr lang="fr-FR" dirty="0"/>
              <a:t> source </a:t>
            </a:r>
            <a:r>
              <a:rPr lang="fr-FR" dirty="0" err="1"/>
              <a:t>list</a:t>
            </a:r>
            <a:r>
              <a:rPr lang="fr-FR" dirty="0"/>
              <a:t> 3 interface G0/0 </a:t>
            </a:r>
            <a:r>
              <a:rPr lang="fr-FR" dirty="0" err="1"/>
              <a:t>overload</a:t>
            </a:r>
            <a:endParaRPr lang="fr-FR" dirty="0"/>
          </a:p>
        </p:txBody>
      </p:sp>
    </p:spTree>
    <p:extLst>
      <p:ext uri="{BB962C8B-B14F-4D97-AF65-F5344CB8AC3E}">
        <p14:creationId xmlns:p14="http://schemas.microsoft.com/office/powerpoint/2010/main" val="2935304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Résumer : </a:t>
            </a:r>
            <a:r>
              <a:rPr dirty="0"/>
              <a:t> </a:t>
            </a:r>
          </a:p>
        </p:txBody>
      </p:sp>
      <p:sp>
        <p:nvSpPr>
          <p:cNvPr id="3" name="Content Placeholder 2"/>
          <p:cNvSpPr>
            <a:spLocks noGrp="1"/>
          </p:cNvSpPr>
          <p:nvPr>
            <p:ph idx="1"/>
          </p:nvPr>
        </p:nvSpPr>
        <p:spPr/>
        <p:txBody>
          <a:bodyPr/>
          <a:lstStyle/>
          <a:p>
            <a:r>
              <a:t>- Configuration réussie pour switches et routeurs</a:t>
            </a:r>
          </a:p>
          <a:p>
            <a:r>
              <a:t>- VLANs opérationnels avec DHCP et NAT</a:t>
            </a:r>
          </a:p>
          <a:p>
            <a:r>
              <a:t>- Erreur identifiée et corrigée : Port en mode trunk au lieu d'access</a:t>
            </a:r>
          </a:p>
          <a:p>
            <a:r>
              <a:t>- Bonnes pratiques : Sauvegarde et vérification des configurations.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C8BF5-C9AC-1B7F-8438-44AC27B94B59}"/>
              </a:ext>
            </a:extLst>
          </p:cNvPr>
          <p:cNvSpPr>
            <a:spLocks noGrp="1"/>
          </p:cNvSpPr>
          <p:nvPr>
            <p:ph type="title"/>
          </p:nvPr>
        </p:nvSpPr>
        <p:spPr/>
        <p:txBody>
          <a:bodyPr/>
          <a:lstStyle/>
          <a:p>
            <a:r>
              <a:rPr lang="fr-FR" dirty="0"/>
              <a:t>Bilan : </a:t>
            </a:r>
          </a:p>
        </p:txBody>
      </p:sp>
      <p:sp>
        <p:nvSpPr>
          <p:cNvPr id="3" name="Espace réservé du contenu 2">
            <a:extLst>
              <a:ext uri="{FF2B5EF4-FFF2-40B4-BE49-F238E27FC236}">
                <a16:creationId xmlns:a16="http://schemas.microsoft.com/office/drawing/2014/main" id="{7344AEB9-7CA2-B5CB-76EE-AF058AF9D2AF}"/>
              </a:ext>
            </a:extLst>
          </p:cNvPr>
          <p:cNvSpPr>
            <a:spLocks noGrp="1"/>
          </p:cNvSpPr>
          <p:nvPr>
            <p:ph idx="1"/>
          </p:nvPr>
        </p:nvSpPr>
        <p:spPr/>
        <p:txBody>
          <a:bodyPr>
            <a:normAutofit fontScale="85000" lnSpcReduction="20000"/>
          </a:bodyPr>
          <a:lstStyle/>
          <a:p>
            <a:pPr marL="0" indent="0">
              <a:buNone/>
            </a:pPr>
            <a:r>
              <a:rPr lang="fr-FR" dirty="0"/>
              <a:t>En suivant ces étapes, vous pouvez configurer efficacement un switch et un routeur pour gérer plusieurs VLANs, fournir des adresses IP dynamiques et assurer la translation d’adresses réseau. </a:t>
            </a:r>
          </a:p>
          <a:p>
            <a:pPr marL="0" indent="0">
              <a:buNone/>
            </a:pPr>
            <a:r>
              <a:rPr lang="fr-FR" dirty="0"/>
              <a:t>Cependant, lors de la mise en œuvre, nous avons rencontré un problème avec le VLAN 2 qui n’a pas été connecté correctement. </a:t>
            </a:r>
          </a:p>
          <a:p>
            <a:pPr marL="0" indent="0">
              <a:buNone/>
            </a:pPr>
            <a:r>
              <a:rPr lang="fr-FR" dirty="0"/>
              <a:t>Après investigation, nous avons découvert que le port était configuré en mode </a:t>
            </a:r>
            <a:r>
              <a:rPr lang="fr-FR" dirty="0" err="1"/>
              <a:t>trunk</a:t>
            </a:r>
            <a:r>
              <a:rPr lang="fr-FR" dirty="0"/>
              <a:t> au lieu du mode accès. Pour résoudre ce problème, nous avons dû réinitialiser le switch et reconfigurer les ports en mode accès pour le VLAN 2</a:t>
            </a:r>
          </a:p>
        </p:txBody>
      </p:sp>
    </p:spTree>
    <p:extLst>
      <p:ext uri="{BB962C8B-B14F-4D97-AF65-F5344CB8AC3E}">
        <p14:creationId xmlns:p14="http://schemas.microsoft.com/office/powerpoint/2010/main" val="34357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81803-BCC0-2C6F-75D7-3DE896159090}"/>
              </a:ext>
            </a:extLst>
          </p:cNvPr>
          <p:cNvSpPr>
            <a:spLocks noGrp="1"/>
          </p:cNvSpPr>
          <p:nvPr>
            <p:ph type="title"/>
          </p:nvPr>
        </p:nvSpPr>
        <p:spPr/>
        <p:txBody>
          <a:bodyPr>
            <a:normAutofit fontScale="90000"/>
          </a:bodyPr>
          <a:lstStyle/>
          <a:p>
            <a:r>
              <a:rPr lang="fr-FR" dirty="0"/>
              <a:t>Présentation de l’entreprise et cahiers des charges : </a:t>
            </a:r>
          </a:p>
        </p:txBody>
      </p:sp>
      <p:sp>
        <p:nvSpPr>
          <p:cNvPr id="3" name="Espace réservé du contenu 2">
            <a:extLst>
              <a:ext uri="{FF2B5EF4-FFF2-40B4-BE49-F238E27FC236}">
                <a16:creationId xmlns:a16="http://schemas.microsoft.com/office/drawing/2014/main" id="{E9EC48CA-320A-DB77-1CC2-B69213800B46}"/>
              </a:ext>
            </a:extLst>
          </p:cNvPr>
          <p:cNvSpPr>
            <a:spLocks noGrp="1"/>
          </p:cNvSpPr>
          <p:nvPr>
            <p:ph idx="1"/>
          </p:nvPr>
        </p:nvSpPr>
        <p:spPr>
          <a:xfrm>
            <a:off x="457200" y="1600200"/>
            <a:ext cx="8229600" cy="5257800"/>
          </a:xfrm>
        </p:spPr>
        <p:txBody>
          <a:bodyPr>
            <a:normAutofit fontScale="62500" lnSpcReduction="20000"/>
          </a:bodyPr>
          <a:lstStyle/>
          <a:p>
            <a:pPr marL="0" indent="0">
              <a:buNone/>
            </a:pPr>
            <a:r>
              <a:rPr lang="fr-FR" dirty="0"/>
              <a:t>Nexus IT, est une entreprise créer en 2012 qui opère dans le domaine de la vente de produits informatiques.</a:t>
            </a:r>
          </a:p>
          <a:p>
            <a:pPr marL="0" indent="0">
              <a:buNone/>
            </a:pPr>
            <a:r>
              <a:rPr lang="fr-FR" dirty="0"/>
              <a:t>Elle c’est récemment implantée dans un nouveau local, comporte deux départements : un département commercial et un département informatique. </a:t>
            </a:r>
          </a:p>
          <a:p>
            <a:pPr marL="0" indent="0">
              <a:buNone/>
            </a:pPr>
            <a:r>
              <a:rPr lang="fr-FR" dirty="0"/>
              <a:t>Afin de répondre aux besoins de segmentation, de sécurité, et d’efficacité du réseau, il est nécessaire de concevoir et configurer une infrastructure réseau adaptée. </a:t>
            </a:r>
          </a:p>
          <a:p>
            <a:pPr marL="0" indent="0">
              <a:buNone/>
            </a:pPr>
            <a:r>
              <a:rPr lang="fr-FR" dirty="0"/>
              <a:t>Cela implique la configuration d’un switch pour segmenter le réseau en VLANs et d’un routeur pour interconnecter ces VLANs tout en assurant un accès sécurisé à Internet. </a:t>
            </a:r>
          </a:p>
          <a:p>
            <a:pPr marL="0" indent="0">
              <a:buNone/>
            </a:pPr>
            <a:r>
              <a:rPr lang="fr-FR" dirty="0"/>
              <a:t>Les services réseau essentiels, tels que le DHCP pour l’attribution dynamique des adresses IP et le NAT pour le masquage des adresses internes, doivent être mis en place. </a:t>
            </a:r>
          </a:p>
          <a:p>
            <a:pPr marL="0" indent="0">
              <a:buNone/>
            </a:pPr>
            <a:r>
              <a:rPr lang="fr-FR" dirty="0"/>
              <a:t>De plus, la segmentation via les VLANs permettra une gestion stricte des accès réseau entre les départements, renforçant ainsi la sécurité. Enfin, il est impératif de sauvegarder les configurations des équipements afin d’assurer la fiabilité et la continuité du réseau en cas de panne ou de redémarrage.</a:t>
            </a:r>
          </a:p>
        </p:txBody>
      </p:sp>
    </p:spTree>
    <p:extLst>
      <p:ext uri="{BB962C8B-B14F-4D97-AF65-F5344CB8AC3E}">
        <p14:creationId xmlns:p14="http://schemas.microsoft.com/office/powerpoint/2010/main" val="214347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Plan de la présentation</a:t>
            </a:r>
          </a:p>
        </p:txBody>
      </p:sp>
      <p:sp>
        <p:nvSpPr>
          <p:cNvPr id="3" name="Content Placeholder 2"/>
          <p:cNvSpPr>
            <a:spLocks noGrp="1"/>
          </p:cNvSpPr>
          <p:nvPr>
            <p:ph idx="1"/>
          </p:nvPr>
        </p:nvSpPr>
        <p:spPr/>
        <p:txBody>
          <a:bodyPr>
            <a:normAutofit fontScale="92500" lnSpcReduction="20000"/>
          </a:bodyPr>
          <a:lstStyle/>
          <a:p>
            <a:r>
              <a:t>1. Introduction à la configuration réseau</a:t>
            </a:r>
          </a:p>
          <a:p>
            <a:r>
              <a:t>2. Matériel et logiciels utilisés</a:t>
            </a:r>
          </a:p>
          <a:p>
            <a:r>
              <a:t>3. Configuration des switches</a:t>
            </a:r>
          </a:p>
          <a:p>
            <a:r>
              <a:t>4. Création des VLANs</a:t>
            </a:r>
          </a:p>
          <a:p>
            <a:r>
              <a:t>5. Configuration des interfaces et trunks</a:t>
            </a:r>
          </a:p>
          <a:p>
            <a:r>
              <a:t>6. Sauvegarde des configurations</a:t>
            </a:r>
          </a:p>
          <a:p>
            <a:r>
              <a:t>7. Configuration des routeurs</a:t>
            </a:r>
          </a:p>
          <a:p>
            <a:r>
              <a:t>8. Services DHCP et NAT</a:t>
            </a:r>
          </a:p>
          <a:p>
            <a:r>
              <a:t>9. Conclusion et bilan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7E6413-3CFD-116C-7A3F-DE6E9F14B53F}"/>
              </a:ext>
            </a:extLst>
          </p:cNvPr>
          <p:cNvSpPr>
            <a:spLocks noGrp="1"/>
          </p:cNvSpPr>
          <p:nvPr>
            <p:ph type="title"/>
          </p:nvPr>
        </p:nvSpPr>
        <p:spPr/>
        <p:txBody>
          <a:bodyPr/>
          <a:lstStyle/>
          <a:p>
            <a:r>
              <a:rPr lang="fr-FR" dirty="0"/>
              <a:t>Schéma réseau :</a:t>
            </a:r>
          </a:p>
        </p:txBody>
      </p:sp>
      <p:pic>
        <p:nvPicPr>
          <p:cNvPr id="7" name="Espace réservé du contenu 6">
            <a:extLst>
              <a:ext uri="{FF2B5EF4-FFF2-40B4-BE49-F238E27FC236}">
                <a16:creationId xmlns:a16="http://schemas.microsoft.com/office/drawing/2014/main" id="{D35370C4-C65B-642C-A824-47008EC6AB06}"/>
              </a:ext>
            </a:extLst>
          </p:cNvPr>
          <p:cNvPicPr>
            <a:picLocks noGrp="1" noChangeAspect="1"/>
          </p:cNvPicPr>
          <p:nvPr>
            <p:ph idx="1"/>
          </p:nvPr>
        </p:nvPicPr>
        <p:blipFill>
          <a:blip r:embed="rId2"/>
          <a:stretch>
            <a:fillRect/>
          </a:stretch>
        </p:blipFill>
        <p:spPr>
          <a:xfrm>
            <a:off x="1042495" y="1776915"/>
            <a:ext cx="7059010" cy="4172532"/>
          </a:xfrm>
        </p:spPr>
      </p:pic>
    </p:spTree>
    <p:extLst>
      <p:ext uri="{BB962C8B-B14F-4D97-AF65-F5344CB8AC3E}">
        <p14:creationId xmlns:p14="http://schemas.microsoft.com/office/powerpoint/2010/main" val="2779568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Introduction à la configuration réseau</a:t>
            </a:r>
          </a:p>
        </p:txBody>
      </p:sp>
      <p:sp>
        <p:nvSpPr>
          <p:cNvPr id="3" name="Content Placeholder 2"/>
          <p:cNvSpPr>
            <a:spLocks noGrp="1"/>
          </p:cNvSpPr>
          <p:nvPr>
            <p:ph idx="1"/>
          </p:nvPr>
        </p:nvSpPr>
        <p:spPr/>
        <p:txBody>
          <a:bodyPr>
            <a:normAutofit lnSpcReduction="10000"/>
          </a:bodyPr>
          <a:lstStyle/>
          <a:p>
            <a:pPr marL="0" indent="0">
              <a:buNone/>
            </a:pPr>
            <a:r>
              <a:rPr lang="fr-FR" dirty="0"/>
              <a:t>La configuration réseau est une étape cruciale pour assurer le bon fonctionnement et la sécurité des infrastructures informatiques. Ce document vise à fournir une explication détaillée des étapes nécessaires pour configurer un switch et un routeur, en utilisant des commandes spécifiques. Nous aborderons ensuite la création de VLANs, la configuration des interfaces, ainsi que la mise en place de services DHCP et NAT.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Matériel et logiciels utilisés</a:t>
            </a:r>
          </a:p>
        </p:txBody>
      </p:sp>
      <p:sp>
        <p:nvSpPr>
          <p:cNvPr id="3" name="Content Placeholder 2"/>
          <p:cNvSpPr>
            <a:spLocks noGrp="1"/>
          </p:cNvSpPr>
          <p:nvPr>
            <p:ph idx="1"/>
          </p:nvPr>
        </p:nvSpPr>
        <p:spPr/>
        <p:txBody>
          <a:bodyPr/>
          <a:lstStyle/>
          <a:p>
            <a:r>
              <a:rPr dirty="0"/>
              <a:t>- Switch et </a:t>
            </a:r>
            <a:r>
              <a:rPr dirty="0" err="1"/>
              <a:t>routeur</a:t>
            </a:r>
            <a:r>
              <a:rPr dirty="0"/>
              <a:t> Cisco</a:t>
            </a:r>
          </a:p>
          <a:p>
            <a:r>
              <a:rPr dirty="0"/>
              <a:t>- 2 </a:t>
            </a:r>
            <a:r>
              <a:rPr dirty="0" err="1"/>
              <a:t>câbles</a:t>
            </a:r>
            <a:r>
              <a:rPr dirty="0"/>
              <a:t> RJ45, 1 </a:t>
            </a:r>
            <a:r>
              <a:rPr dirty="0" err="1"/>
              <a:t>câble</a:t>
            </a:r>
            <a:r>
              <a:rPr dirty="0"/>
              <a:t> console</a:t>
            </a:r>
          </a:p>
          <a:p>
            <a:r>
              <a:rPr dirty="0"/>
              <a:t>- Terminal pour interface CLI</a:t>
            </a:r>
          </a:p>
          <a:p>
            <a:r>
              <a:rPr dirty="0"/>
              <a:t>Les concepts </a:t>
            </a:r>
            <a:r>
              <a:rPr dirty="0" err="1"/>
              <a:t>sont</a:t>
            </a:r>
            <a:r>
              <a:rPr dirty="0"/>
              <a:t> </a:t>
            </a:r>
            <a:r>
              <a:rPr dirty="0" err="1"/>
              <a:t>applicables</a:t>
            </a:r>
            <a:r>
              <a:rPr dirty="0"/>
              <a:t> à </a:t>
            </a:r>
            <a:r>
              <a:rPr dirty="0" err="1"/>
              <a:t>d'autres</a:t>
            </a:r>
            <a:r>
              <a:rPr dirty="0"/>
              <a:t> </a:t>
            </a:r>
            <a:r>
              <a:rPr dirty="0" err="1"/>
              <a:t>matériels</a:t>
            </a:r>
            <a:r>
              <a:rPr dirty="0"/>
              <a:t> </a:t>
            </a:r>
            <a:r>
              <a:rPr dirty="0" err="1"/>
              <a:t>similaires</a:t>
            </a: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Configuration des switches</a:t>
            </a:r>
          </a:p>
        </p:txBody>
      </p:sp>
      <p:sp>
        <p:nvSpPr>
          <p:cNvPr id="3" name="Content Placeholder 2"/>
          <p:cNvSpPr>
            <a:spLocks noGrp="1"/>
          </p:cNvSpPr>
          <p:nvPr>
            <p:ph idx="1"/>
          </p:nvPr>
        </p:nvSpPr>
        <p:spPr/>
        <p:txBody>
          <a:bodyPr/>
          <a:lstStyle/>
          <a:p>
            <a:r>
              <a:t>Étapes principales :</a:t>
            </a:r>
          </a:p>
          <a:p>
            <a:r>
              <a:t>- Accès au mode configuration globale</a:t>
            </a:r>
          </a:p>
          <a:p>
            <a:r>
              <a:t>- Création des VLANs (VLAN 2, VLAN 3)</a:t>
            </a:r>
          </a:p>
          <a:p>
            <a:r>
              <a:t>- Assignation des ports aux VLANs</a:t>
            </a:r>
          </a:p>
          <a:p>
            <a:r>
              <a:t>- Configuration des trunks</a:t>
            </a:r>
          </a:p>
          <a:p>
            <a:r>
              <a:t>- Commande pour sauvegarder : wr 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3A4EA0-06FC-360D-A05B-1F0CD824654A}"/>
              </a:ext>
            </a:extLst>
          </p:cNvPr>
          <p:cNvSpPr>
            <a:spLocks noGrp="1"/>
          </p:cNvSpPr>
          <p:nvPr>
            <p:ph type="title"/>
          </p:nvPr>
        </p:nvSpPr>
        <p:spPr/>
        <p:txBody>
          <a:bodyPr>
            <a:normAutofit/>
          </a:bodyPr>
          <a:lstStyle/>
          <a:p>
            <a:r>
              <a:rPr lang="fr-FR" sz="3000" dirty="0"/>
              <a:t>Voici les commandes pour entrer en mode de configuration et créer des VLANs :</a:t>
            </a:r>
          </a:p>
        </p:txBody>
      </p:sp>
      <p:sp>
        <p:nvSpPr>
          <p:cNvPr id="3" name="Espace réservé du contenu 2">
            <a:extLst>
              <a:ext uri="{FF2B5EF4-FFF2-40B4-BE49-F238E27FC236}">
                <a16:creationId xmlns:a16="http://schemas.microsoft.com/office/drawing/2014/main" id="{F9655A51-03A0-09AB-698E-7C1D6BC095F7}"/>
              </a:ext>
            </a:extLst>
          </p:cNvPr>
          <p:cNvSpPr>
            <a:spLocks noGrp="1"/>
          </p:cNvSpPr>
          <p:nvPr>
            <p:ph idx="1"/>
          </p:nvPr>
        </p:nvSpPr>
        <p:spPr>
          <a:xfrm>
            <a:off x="883920" y="1417638"/>
            <a:ext cx="6126480" cy="4708525"/>
          </a:xfrm>
        </p:spPr>
        <p:txBody>
          <a:bodyPr>
            <a:noAutofit/>
          </a:bodyPr>
          <a:lstStyle/>
          <a:p>
            <a:pPr marL="0" indent="0">
              <a:buNone/>
            </a:pPr>
            <a:r>
              <a:rPr lang="fr-FR" sz="2000" dirty="0"/>
              <a:t>en </a:t>
            </a:r>
          </a:p>
          <a:p>
            <a:pPr marL="0" indent="0">
              <a:buNone/>
            </a:pPr>
            <a:r>
              <a:rPr lang="fr-FR" sz="2000" dirty="0"/>
              <a:t>conf t </a:t>
            </a:r>
          </a:p>
          <a:p>
            <a:pPr marL="0" indent="0">
              <a:buNone/>
            </a:pPr>
            <a:r>
              <a:rPr lang="fr-FR" sz="2000" dirty="0"/>
              <a:t>vlan 2 </a:t>
            </a:r>
          </a:p>
          <a:p>
            <a:pPr marL="0" indent="0">
              <a:buNone/>
            </a:pPr>
            <a:r>
              <a:rPr lang="fr-FR" sz="2000" dirty="0"/>
              <a:t>vlan 3 </a:t>
            </a:r>
          </a:p>
          <a:p>
            <a:pPr marL="0" indent="0">
              <a:buNone/>
            </a:pPr>
            <a:r>
              <a:rPr lang="fr-FR" sz="2000" dirty="0" err="1"/>
              <a:t>int</a:t>
            </a:r>
            <a:r>
              <a:rPr lang="fr-FR" sz="2000" dirty="0"/>
              <a:t> g1/0/1 </a:t>
            </a:r>
          </a:p>
          <a:p>
            <a:pPr marL="0" indent="0">
              <a:buNone/>
            </a:pPr>
            <a:r>
              <a:rPr lang="fr-FR" sz="2000" dirty="0" err="1"/>
              <a:t>sw</a:t>
            </a:r>
            <a:r>
              <a:rPr lang="fr-FR" sz="2000" dirty="0"/>
              <a:t> mode acc </a:t>
            </a:r>
          </a:p>
          <a:p>
            <a:pPr marL="0" indent="0">
              <a:buNone/>
            </a:pPr>
            <a:r>
              <a:rPr lang="fr-FR" sz="2000" dirty="0" err="1"/>
              <a:t>sw</a:t>
            </a:r>
            <a:r>
              <a:rPr lang="fr-FR" sz="2000" dirty="0"/>
              <a:t> acc vlan 2</a:t>
            </a:r>
          </a:p>
          <a:p>
            <a:pPr marL="0" indent="0">
              <a:buNone/>
            </a:pPr>
            <a:r>
              <a:rPr lang="fr-FR" sz="2000" dirty="0" err="1"/>
              <a:t>int</a:t>
            </a:r>
            <a:r>
              <a:rPr lang="fr-FR" sz="2000" dirty="0"/>
              <a:t> g1/0/6 </a:t>
            </a:r>
          </a:p>
          <a:p>
            <a:pPr marL="0" indent="0">
              <a:buNone/>
            </a:pPr>
            <a:r>
              <a:rPr lang="fr-FR" sz="2000" dirty="0" err="1"/>
              <a:t>sw</a:t>
            </a:r>
            <a:r>
              <a:rPr lang="fr-FR" sz="2000" dirty="0"/>
              <a:t> mode acc </a:t>
            </a:r>
          </a:p>
          <a:p>
            <a:pPr marL="0" indent="0">
              <a:buNone/>
            </a:pPr>
            <a:r>
              <a:rPr lang="fr-FR" sz="2000" dirty="0" err="1"/>
              <a:t>sw</a:t>
            </a:r>
            <a:r>
              <a:rPr lang="fr-FR" sz="2000" dirty="0"/>
              <a:t> acc vlan 3</a:t>
            </a:r>
          </a:p>
          <a:p>
            <a:pPr marL="0" indent="0">
              <a:buNone/>
            </a:pPr>
            <a:r>
              <a:rPr lang="fr-FR" sz="2000" dirty="0" err="1"/>
              <a:t>int</a:t>
            </a:r>
            <a:r>
              <a:rPr lang="fr-FR" sz="2000" dirty="0"/>
              <a:t> gi1/0/48 </a:t>
            </a:r>
          </a:p>
          <a:p>
            <a:pPr marL="0" indent="0">
              <a:buNone/>
            </a:pPr>
            <a:r>
              <a:rPr lang="fr-FR" sz="2000" dirty="0" err="1"/>
              <a:t>sw</a:t>
            </a:r>
            <a:r>
              <a:rPr lang="fr-FR" sz="2000" dirty="0"/>
              <a:t> mode </a:t>
            </a:r>
            <a:r>
              <a:rPr lang="fr-FR" sz="2000" dirty="0" err="1"/>
              <a:t>trunk</a:t>
            </a:r>
            <a:r>
              <a:rPr lang="fr-FR" sz="2000" dirty="0"/>
              <a:t> </a:t>
            </a:r>
          </a:p>
          <a:p>
            <a:pPr marL="0" indent="0">
              <a:buNone/>
            </a:pPr>
            <a:r>
              <a:rPr lang="fr-FR" sz="2000" dirty="0"/>
              <a:t>end </a:t>
            </a:r>
          </a:p>
          <a:p>
            <a:pPr marL="0" indent="0">
              <a:buNone/>
            </a:pPr>
            <a:r>
              <a:rPr lang="fr-FR" sz="2000" dirty="0" err="1"/>
              <a:t>wr</a:t>
            </a:r>
            <a:r>
              <a:rPr lang="fr-FR" sz="2000" dirty="0"/>
              <a:t> m</a:t>
            </a:r>
          </a:p>
        </p:txBody>
      </p:sp>
    </p:spTree>
    <p:extLst>
      <p:ext uri="{BB962C8B-B14F-4D97-AF65-F5344CB8AC3E}">
        <p14:creationId xmlns:p14="http://schemas.microsoft.com/office/powerpoint/2010/main" val="58139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Création</a:t>
            </a:r>
            <a:r>
              <a:rPr dirty="0"/>
              <a:t> et gestion des VLANs</a:t>
            </a:r>
          </a:p>
        </p:txBody>
      </p:sp>
      <p:sp>
        <p:nvSpPr>
          <p:cNvPr id="3" name="Content Placeholder 2"/>
          <p:cNvSpPr>
            <a:spLocks noGrp="1"/>
          </p:cNvSpPr>
          <p:nvPr>
            <p:ph idx="1"/>
          </p:nvPr>
        </p:nvSpPr>
        <p:spPr/>
        <p:txBody>
          <a:bodyPr>
            <a:normAutofit fontScale="85000" lnSpcReduction="10000"/>
          </a:bodyPr>
          <a:lstStyle/>
          <a:p>
            <a:r>
              <a:rPr dirty="0"/>
              <a:t>Les VLANs </a:t>
            </a:r>
            <a:r>
              <a:rPr dirty="0" err="1"/>
              <a:t>segmentent</a:t>
            </a:r>
            <a:r>
              <a:rPr dirty="0"/>
              <a:t> le réseau </a:t>
            </a:r>
            <a:r>
              <a:rPr dirty="0" err="1"/>
              <a:t>en</a:t>
            </a:r>
            <a:r>
              <a:rPr dirty="0"/>
              <a:t> </a:t>
            </a:r>
            <a:r>
              <a:rPr dirty="0" err="1"/>
              <a:t>plusieurs</a:t>
            </a:r>
            <a:r>
              <a:rPr dirty="0"/>
              <a:t> réseaux </a:t>
            </a:r>
            <a:r>
              <a:rPr dirty="0" err="1"/>
              <a:t>logiques</a:t>
            </a:r>
            <a:r>
              <a:rPr dirty="0"/>
              <a:t> pour </a:t>
            </a:r>
            <a:r>
              <a:rPr dirty="0" err="1"/>
              <a:t>une</a:t>
            </a:r>
            <a:r>
              <a:rPr dirty="0"/>
              <a:t> </a:t>
            </a:r>
            <a:r>
              <a:rPr dirty="0" err="1"/>
              <a:t>meilleure</a:t>
            </a:r>
            <a:r>
              <a:rPr dirty="0"/>
              <a:t> gestion et </a:t>
            </a:r>
            <a:r>
              <a:rPr dirty="0" err="1"/>
              <a:t>sécurité</a:t>
            </a:r>
            <a:r>
              <a:rPr lang="fr-FR" dirty="0"/>
              <a:t> : </a:t>
            </a:r>
          </a:p>
          <a:p>
            <a:endParaRPr dirty="0"/>
          </a:p>
          <a:p>
            <a:pPr marL="0" indent="0">
              <a:buNone/>
            </a:pPr>
            <a:r>
              <a:rPr dirty="0"/>
              <a:t>int g1/0/1</a:t>
            </a:r>
            <a:r>
              <a:rPr lang="fr-FR" dirty="0"/>
              <a:t>			</a:t>
            </a:r>
          </a:p>
          <a:p>
            <a:pPr marL="0" indent="0">
              <a:buNone/>
            </a:pPr>
            <a:r>
              <a:rPr lang="fr-FR" dirty="0" err="1"/>
              <a:t>sw</a:t>
            </a:r>
            <a:r>
              <a:rPr lang="fr-FR" dirty="0"/>
              <a:t> mode acc</a:t>
            </a:r>
          </a:p>
          <a:p>
            <a:pPr marL="0" indent="0">
              <a:buNone/>
            </a:pPr>
            <a:r>
              <a:rPr lang="fr-FR" dirty="0" err="1"/>
              <a:t>sw</a:t>
            </a:r>
            <a:r>
              <a:rPr lang="fr-FR" dirty="0"/>
              <a:t> acc vlan 2</a:t>
            </a:r>
          </a:p>
          <a:p>
            <a:pPr marL="0" indent="0">
              <a:buNone/>
            </a:pPr>
            <a:endParaRPr lang="fr-FR" dirty="0"/>
          </a:p>
          <a:p>
            <a:pPr marL="0" indent="0">
              <a:buNone/>
            </a:pPr>
            <a:r>
              <a:rPr lang="fr-FR" dirty="0" err="1"/>
              <a:t>int</a:t>
            </a:r>
            <a:r>
              <a:rPr lang="fr-FR" dirty="0"/>
              <a:t> range f0/5-10 </a:t>
            </a:r>
          </a:p>
          <a:p>
            <a:pPr marL="0" indent="0">
              <a:buNone/>
            </a:pPr>
            <a:r>
              <a:rPr lang="fr-FR" dirty="0" err="1"/>
              <a:t>sw</a:t>
            </a:r>
            <a:r>
              <a:rPr lang="fr-FR" dirty="0"/>
              <a:t> mode acc </a:t>
            </a:r>
          </a:p>
          <a:p>
            <a:pPr marL="0" indent="0">
              <a:buNone/>
            </a:pPr>
            <a:r>
              <a:rPr lang="fr-FR" dirty="0" err="1"/>
              <a:t>sw</a:t>
            </a:r>
            <a:r>
              <a:rPr lang="fr-FR" dirty="0"/>
              <a:t> acc vlan 3</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874</Words>
  <Application>Microsoft Office PowerPoint</Application>
  <PresentationFormat>Affichage à l'écran (4:3)</PresentationFormat>
  <Paragraphs>126</Paragraphs>
  <Slides>16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Arial</vt:lpstr>
      <vt:lpstr>Calibri</vt:lpstr>
      <vt:lpstr>Office Theme</vt:lpstr>
      <vt:lpstr>Projet Réseau : BTS SIO 2024-2025</vt:lpstr>
      <vt:lpstr>Présentation de l’entreprise et cahiers des charges : </vt:lpstr>
      <vt:lpstr>Plan de la présentation</vt:lpstr>
      <vt:lpstr>Schéma réseau :</vt:lpstr>
      <vt:lpstr>Introduction à la configuration réseau</vt:lpstr>
      <vt:lpstr>Matériel et logiciels utilisés</vt:lpstr>
      <vt:lpstr>Configuration des switches</vt:lpstr>
      <vt:lpstr>Voici les commandes pour entrer en mode de configuration et créer des VLANs :</vt:lpstr>
      <vt:lpstr>Création et gestion des VLANs</vt:lpstr>
      <vt:lpstr>Configuration des trunks</vt:lpstr>
      <vt:lpstr>Configuration des routeurs</vt:lpstr>
      <vt:lpstr>Configuration routeur: </vt:lpstr>
      <vt:lpstr>Services DHCP et NAT</vt:lpstr>
      <vt:lpstr>Code DHCP    /     Code NAT</vt:lpstr>
      <vt:lpstr>Résumer :  </vt:lpstr>
      <vt:lpstr>Bilan :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ibrahim radwan</dc:creator>
  <cp:keywords/>
  <dc:description>generated using python-pptx</dc:description>
  <cp:lastModifiedBy>ibrahim radwan</cp:lastModifiedBy>
  <cp:revision>6</cp:revision>
  <dcterms:created xsi:type="dcterms:W3CDTF">2013-01-27T09:14:16Z</dcterms:created>
  <dcterms:modified xsi:type="dcterms:W3CDTF">2024-12-10T09:13:23Z</dcterms:modified>
  <cp:category/>
</cp:coreProperties>
</file>