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2" r:id="rId6"/>
    <p:sldId id="263" r:id="rId7"/>
    <p:sldId id="265" r:id="rId8"/>
    <p:sldId id="266"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3" d="100"/>
          <a:sy n="63" d="100"/>
        </p:scale>
        <p:origin x="77" y="3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crypt.co/" TargetMode="External"/><Relationship Id="rId2" Type="http://schemas.openxmlformats.org/officeDocument/2006/relationships/hyperlink" Target="https://solana.com/fr" TargetMode="External"/><Relationship Id="rId1" Type="http://schemas.openxmlformats.org/officeDocument/2006/relationships/slideLayout" Target="../slideLayouts/slideLayout4.xml"/><Relationship Id="rId5" Type="http://schemas.openxmlformats.org/officeDocument/2006/relationships/hyperlink" Target="https://messari.io/" TargetMode="External"/><Relationship Id="rId4" Type="http://schemas.openxmlformats.org/officeDocument/2006/relationships/hyperlink" Target="https://cryptoslate.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495"/>
            <a:ext cx="7772400" cy="1470025"/>
          </a:xfrm>
        </p:spPr>
        <p:txBody>
          <a:bodyPr/>
          <a:lstStyle/>
          <a:p>
            <a:r>
              <a:rPr b="1" dirty="0" err="1"/>
              <a:t>Veille</a:t>
            </a:r>
            <a:r>
              <a:rPr b="1" dirty="0"/>
              <a:t> </a:t>
            </a:r>
            <a:r>
              <a:rPr b="1" dirty="0" err="1"/>
              <a:t>Technologique</a:t>
            </a:r>
            <a:r>
              <a:rPr b="1" dirty="0"/>
              <a:t> sur Solana</a:t>
            </a:r>
          </a:p>
        </p:txBody>
      </p:sp>
      <p:sp>
        <p:nvSpPr>
          <p:cNvPr id="3" name="Subtitle 2"/>
          <p:cNvSpPr>
            <a:spLocks noGrp="1"/>
          </p:cNvSpPr>
          <p:nvPr>
            <p:ph type="subTitle" idx="1"/>
          </p:nvPr>
        </p:nvSpPr>
        <p:spPr/>
        <p:txBody>
          <a:bodyPr/>
          <a:lstStyle/>
          <a:p>
            <a:endParaRPr dirty="0"/>
          </a:p>
        </p:txBody>
      </p:sp>
      <p:pic>
        <p:nvPicPr>
          <p:cNvPr id="8" name="Image 7">
            <a:extLst>
              <a:ext uri="{FF2B5EF4-FFF2-40B4-BE49-F238E27FC236}">
                <a16:creationId xmlns:a16="http://schemas.microsoft.com/office/drawing/2014/main" id="{3EFA5989-2608-8A4F-24CA-A74931C24000}"/>
              </a:ext>
            </a:extLst>
          </p:cNvPr>
          <p:cNvPicPr>
            <a:picLocks noChangeAspect="1"/>
          </p:cNvPicPr>
          <p:nvPr/>
        </p:nvPicPr>
        <p:blipFill>
          <a:blip r:embed="rId2"/>
          <a:stretch>
            <a:fillRect/>
          </a:stretch>
        </p:blipFill>
        <p:spPr>
          <a:xfrm>
            <a:off x="1936955" y="2460520"/>
            <a:ext cx="5102942" cy="38272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587" y="274638"/>
            <a:ext cx="8450826" cy="1143000"/>
          </a:xfrm>
        </p:spPr>
        <p:txBody>
          <a:bodyPr>
            <a:normAutofit fontScale="90000"/>
          </a:bodyPr>
          <a:lstStyle/>
          <a:p>
            <a:r>
              <a:rPr u="sng" dirty="0" err="1">
                <a:solidFill>
                  <a:srgbClr val="FF0000"/>
                </a:solidFill>
              </a:rPr>
              <a:t>Qu'est-ce</a:t>
            </a:r>
            <a:r>
              <a:rPr u="sng" dirty="0">
                <a:solidFill>
                  <a:srgbClr val="FF0000"/>
                </a:solidFill>
              </a:rPr>
              <a:t> </a:t>
            </a:r>
            <a:r>
              <a:rPr u="sng" dirty="0" err="1">
                <a:solidFill>
                  <a:srgbClr val="FF0000"/>
                </a:solidFill>
              </a:rPr>
              <a:t>qu'une</a:t>
            </a:r>
            <a:r>
              <a:rPr u="sng" dirty="0">
                <a:solidFill>
                  <a:srgbClr val="FF0000"/>
                </a:solidFill>
              </a:rPr>
              <a:t> </a:t>
            </a:r>
            <a:r>
              <a:rPr u="sng" dirty="0" err="1">
                <a:solidFill>
                  <a:srgbClr val="FF0000"/>
                </a:solidFill>
              </a:rPr>
              <a:t>veille</a:t>
            </a:r>
            <a:r>
              <a:rPr u="sng" dirty="0">
                <a:solidFill>
                  <a:srgbClr val="FF0000"/>
                </a:solidFill>
              </a:rPr>
              <a:t> </a:t>
            </a:r>
            <a:r>
              <a:rPr u="sng" dirty="0" err="1">
                <a:solidFill>
                  <a:srgbClr val="FF0000"/>
                </a:solidFill>
              </a:rPr>
              <a:t>technologique</a:t>
            </a:r>
            <a:r>
              <a:rPr lang="fr-FR" u="sng" dirty="0">
                <a:solidFill>
                  <a:srgbClr val="FF0000"/>
                </a:solidFill>
              </a:rPr>
              <a:t> </a:t>
            </a:r>
            <a:r>
              <a:rPr u="sng" dirty="0">
                <a:solidFill>
                  <a:srgbClr val="FF0000"/>
                </a:solidFill>
              </a:rPr>
              <a:t>?</a:t>
            </a:r>
          </a:p>
        </p:txBody>
      </p:sp>
      <p:sp>
        <p:nvSpPr>
          <p:cNvPr id="3" name="Content Placeholder 2"/>
          <p:cNvSpPr>
            <a:spLocks noGrp="1"/>
          </p:cNvSpPr>
          <p:nvPr>
            <p:ph idx="1"/>
          </p:nvPr>
        </p:nvSpPr>
        <p:spPr/>
        <p:txBody>
          <a:bodyPr>
            <a:normAutofit lnSpcReduction="10000"/>
          </a:bodyPr>
          <a:lstStyle/>
          <a:p>
            <a:r>
              <a:rPr lang="fr-FR" dirty="0"/>
              <a:t>La veille technologique est une activité systématique d'acquisition et d'analyse d'informations sur les techniques et technologies récentes et leur mise à disposition commerciale. Elle peut aussi aider les entreprises à anticiper les évolutions scientifiques, techniques et industrielles, tout en optimisant les coûts et la qualité. Elle est cruciale pour mieux comprendre le marché et ce qui se fais dessus.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err="1">
                <a:solidFill>
                  <a:srgbClr val="FF0000"/>
                </a:solidFill>
              </a:rPr>
              <a:t>Qu'est-ce</a:t>
            </a:r>
            <a:r>
              <a:rPr u="sng" dirty="0">
                <a:solidFill>
                  <a:srgbClr val="FF0000"/>
                </a:solidFill>
              </a:rPr>
              <a:t> que Solana ?</a:t>
            </a:r>
          </a:p>
        </p:txBody>
      </p:sp>
      <p:sp>
        <p:nvSpPr>
          <p:cNvPr id="3" name="Content Placeholder 2"/>
          <p:cNvSpPr>
            <a:spLocks noGrp="1"/>
          </p:cNvSpPr>
          <p:nvPr>
            <p:ph idx="1"/>
          </p:nvPr>
        </p:nvSpPr>
        <p:spPr/>
        <p:txBody>
          <a:bodyPr/>
          <a:lstStyle/>
          <a:p>
            <a:r>
              <a:rPr dirty="0"/>
              <a:t>Solana </a:t>
            </a:r>
            <a:r>
              <a:rPr dirty="0" err="1"/>
              <a:t>est</a:t>
            </a:r>
            <a:r>
              <a:rPr dirty="0"/>
              <a:t> </a:t>
            </a:r>
            <a:r>
              <a:rPr dirty="0" err="1"/>
              <a:t>une</a:t>
            </a:r>
            <a:r>
              <a:rPr dirty="0"/>
              <a:t> blockchain </a:t>
            </a:r>
            <a:r>
              <a:rPr dirty="0" err="1"/>
              <a:t>rapide</a:t>
            </a:r>
            <a:r>
              <a:rPr dirty="0"/>
              <a:t> et </a:t>
            </a:r>
            <a:r>
              <a:rPr dirty="0" err="1"/>
              <a:t>abordable</a:t>
            </a:r>
            <a:r>
              <a:rPr dirty="0"/>
              <a:t>, capable de </a:t>
            </a:r>
            <a:r>
              <a:rPr dirty="0" err="1"/>
              <a:t>gérer</a:t>
            </a:r>
            <a:r>
              <a:rPr dirty="0"/>
              <a:t> 65 000 transactions par </a:t>
            </a:r>
            <a:r>
              <a:rPr dirty="0" err="1"/>
              <a:t>seconde</a:t>
            </a:r>
            <a:r>
              <a:rPr dirty="0"/>
              <a:t> grâce à son </a:t>
            </a:r>
            <a:r>
              <a:rPr dirty="0" err="1"/>
              <a:t>mécanisme</a:t>
            </a:r>
            <a:r>
              <a:rPr dirty="0"/>
              <a:t> Proof-of-History (</a:t>
            </a:r>
            <a:r>
              <a:rPr dirty="0" err="1"/>
              <a:t>PoH</a:t>
            </a:r>
            <a:r>
              <a:rPr dirty="0"/>
              <a:t>). Elle </a:t>
            </a:r>
            <a:r>
              <a:rPr dirty="0" err="1"/>
              <a:t>est</a:t>
            </a:r>
            <a:r>
              <a:rPr dirty="0"/>
              <a:t> </a:t>
            </a:r>
            <a:r>
              <a:rPr dirty="0" err="1"/>
              <a:t>largement</a:t>
            </a:r>
            <a:r>
              <a:rPr dirty="0"/>
              <a:t> </a:t>
            </a:r>
            <a:r>
              <a:rPr dirty="0" err="1"/>
              <a:t>utilisée</a:t>
            </a:r>
            <a:r>
              <a:rPr dirty="0"/>
              <a:t> dans la DeFi, les NFT, et les </a:t>
            </a:r>
            <a:r>
              <a:rPr dirty="0" err="1"/>
              <a:t>paiements</a:t>
            </a:r>
            <a:r>
              <a:rP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a:solidFill>
                  <a:srgbClr val="FF0000"/>
                </a:solidFill>
              </a:rPr>
              <a:t>A quoi sert Solana ?</a:t>
            </a:r>
            <a:endParaRPr u="sng"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fr-FR" dirty="0"/>
              <a:t>Solana est utilisée dans plusieurs domaines tels que les NFT. Elle est l'une des blockchains les plus populaires pour la création et l'échange de NFT, en raison de ses frais minimes, dans les jeux comme dans Star Atlas montrent comment Solana peut offrir des expériences immersives et performantes dans le Web3et son principal but est d’être utiliser dans la finance décentralisée (</a:t>
            </a:r>
            <a:r>
              <a:rPr lang="fr-FR" dirty="0" err="1"/>
              <a:t>DeFi</a:t>
            </a:r>
            <a:r>
              <a:rPr lang="fr-FR"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u="sng" dirty="0">
                <a:solidFill>
                  <a:srgbClr val="FF0000"/>
                </a:solidFill>
              </a:rPr>
              <a:t>Comment rest</a:t>
            </a:r>
            <a:r>
              <a:rPr lang="fr-FR" u="sng" dirty="0">
                <a:solidFill>
                  <a:srgbClr val="FF0000"/>
                </a:solidFill>
              </a:rPr>
              <a:t>é</a:t>
            </a:r>
            <a:r>
              <a:rPr u="sng" dirty="0">
                <a:solidFill>
                  <a:srgbClr val="FF0000"/>
                </a:solidFill>
              </a:rPr>
              <a:t> inform</a:t>
            </a:r>
            <a:r>
              <a:rPr lang="fr-FR" u="sng" dirty="0">
                <a:solidFill>
                  <a:srgbClr val="FF0000"/>
                </a:solidFill>
              </a:rPr>
              <a:t>er</a:t>
            </a:r>
            <a:r>
              <a:rPr u="sng" dirty="0">
                <a:solidFill>
                  <a:srgbClr val="FF0000"/>
                </a:solidFill>
              </a:rPr>
              <a:t> </a:t>
            </a:r>
            <a:r>
              <a:rPr lang="fr-FR" u="sng" dirty="0">
                <a:solidFill>
                  <a:srgbClr val="FF0000"/>
                </a:solidFill>
              </a:rPr>
              <a:t>grâce à la Veille Technologique</a:t>
            </a:r>
            <a:r>
              <a:rPr u="sng" dirty="0">
                <a:solidFill>
                  <a:srgbClr val="FF0000"/>
                </a:solidFill>
              </a:rPr>
              <a:t>?</a:t>
            </a:r>
          </a:p>
        </p:txBody>
      </p:sp>
      <p:sp>
        <p:nvSpPr>
          <p:cNvPr id="3" name="Content Placeholder 2"/>
          <p:cNvSpPr>
            <a:spLocks noGrp="1"/>
          </p:cNvSpPr>
          <p:nvPr>
            <p:ph idx="1"/>
          </p:nvPr>
        </p:nvSpPr>
        <p:spPr>
          <a:xfrm>
            <a:off x="457200" y="1670304"/>
            <a:ext cx="8229600" cy="4983162"/>
          </a:xfrm>
        </p:spPr>
        <p:txBody>
          <a:bodyPr>
            <a:normAutofit fontScale="92500" lnSpcReduction="10000"/>
          </a:bodyPr>
          <a:lstStyle/>
          <a:p>
            <a:r>
              <a:rPr dirty="0"/>
              <a:t> </a:t>
            </a:r>
            <a:r>
              <a:rPr dirty="0" err="1"/>
              <a:t>Comptes</a:t>
            </a:r>
            <a:r>
              <a:rPr dirty="0"/>
              <a:t> </a:t>
            </a:r>
            <a:r>
              <a:rPr lang="fr-FR" dirty="0"/>
              <a:t>X</a:t>
            </a:r>
            <a:r>
              <a:rPr dirty="0"/>
              <a:t> </a:t>
            </a:r>
            <a:r>
              <a:rPr lang="fr-FR" dirty="0"/>
              <a:t>à suivre</a:t>
            </a:r>
            <a:r>
              <a:rPr dirty="0"/>
              <a:t>: </a:t>
            </a:r>
            <a:endParaRPr lang="fr-FR" dirty="0"/>
          </a:p>
          <a:p>
            <a:pPr marL="0" indent="0">
              <a:buNone/>
            </a:pPr>
            <a:r>
              <a:rPr lang="fr-FR" dirty="0"/>
              <a:t>	</a:t>
            </a:r>
            <a:r>
              <a:rPr dirty="0"/>
              <a:t>@Solana</a:t>
            </a:r>
            <a:endParaRPr lang="fr-FR" dirty="0"/>
          </a:p>
          <a:p>
            <a:pPr marL="0" indent="0">
              <a:buNone/>
            </a:pPr>
            <a:r>
              <a:rPr lang="fr-FR" dirty="0"/>
              <a:t>	</a:t>
            </a:r>
            <a:r>
              <a:rPr dirty="0"/>
              <a:t>@SolanaStatus </a:t>
            </a:r>
            <a:endParaRPr lang="fr-FR" dirty="0"/>
          </a:p>
          <a:p>
            <a:pPr marL="0" indent="0">
              <a:buNone/>
            </a:pPr>
            <a:r>
              <a:rPr lang="fr-FR" dirty="0"/>
              <a:t>	</a:t>
            </a:r>
            <a:r>
              <a:rPr dirty="0"/>
              <a:t>@JumpCryptoHQ</a:t>
            </a:r>
            <a:endParaRPr lang="fr-FR" dirty="0"/>
          </a:p>
          <a:p>
            <a:pPr marL="0" indent="0">
              <a:buNone/>
            </a:pPr>
            <a:r>
              <a:rPr lang="fr-FR" dirty="0"/>
              <a:t>	@MagicEden</a:t>
            </a:r>
          </a:p>
          <a:p>
            <a:pPr marL="0" indent="0">
              <a:buNone/>
            </a:pPr>
            <a:r>
              <a:rPr lang="fr-FR" dirty="0"/>
              <a:t>	@SolanaPay</a:t>
            </a:r>
          </a:p>
          <a:p>
            <a:pPr marL="0" indent="0">
              <a:buNone/>
            </a:pPr>
            <a:endParaRPr lang="fr-FR" dirty="0"/>
          </a:p>
          <a:p>
            <a:pPr marL="0" indent="0">
              <a:buNone/>
            </a:pPr>
            <a:r>
              <a:rPr lang="fr-FR" dirty="0"/>
              <a:t>On activera les notifications sur ces comptes pour qu’on puisse recevoir les informations à chaque nouvelle.</a:t>
            </a:r>
          </a:p>
        </p:txBody>
      </p:sp>
      <p:pic>
        <p:nvPicPr>
          <p:cNvPr id="9" name="Image 8">
            <a:extLst>
              <a:ext uri="{FF2B5EF4-FFF2-40B4-BE49-F238E27FC236}">
                <a16:creationId xmlns:a16="http://schemas.microsoft.com/office/drawing/2014/main" id="{B69F99B3-2087-AF08-D893-338C5FB58664}"/>
              </a:ext>
            </a:extLst>
          </p:cNvPr>
          <p:cNvPicPr>
            <a:picLocks noChangeAspect="1"/>
          </p:cNvPicPr>
          <p:nvPr/>
        </p:nvPicPr>
        <p:blipFill>
          <a:blip r:embed="rId2"/>
          <a:stretch>
            <a:fillRect/>
          </a:stretch>
        </p:blipFill>
        <p:spPr>
          <a:xfrm>
            <a:off x="5471160" y="1898904"/>
            <a:ext cx="3060192" cy="30601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9292BA-CECA-058C-0D1A-6082EB73AF57}"/>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2C088E75-C965-A5C8-8D24-6E61DB235744}"/>
              </a:ext>
            </a:extLst>
          </p:cNvPr>
          <p:cNvSpPr>
            <a:spLocks noGrp="1"/>
          </p:cNvSpPr>
          <p:nvPr>
            <p:ph sz="half" idx="1"/>
          </p:nvPr>
        </p:nvSpPr>
        <p:spPr>
          <a:xfrm>
            <a:off x="457200" y="1600200"/>
            <a:ext cx="8229600" cy="4525963"/>
          </a:xfrm>
        </p:spPr>
        <p:txBody>
          <a:bodyPr>
            <a:normAutofit/>
          </a:bodyPr>
          <a:lstStyle/>
          <a:p>
            <a:r>
              <a:rPr lang="fr-FR" dirty="0"/>
              <a:t>Site officiel de </a:t>
            </a:r>
            <a:r>
              <a:rPr lang="fr-FR" dirty="0" err="1"/>
              <a:t>solana</a:t>
            </a:r>
            <a:r>
              <a:rPr lang="fr-FR" dirty="0"/>
              <a:t> </a:t>
            </a:r>
          </a:p>
          <a:p>
            <a:r>
              <a:rPr lang="fr-FR" dirty="0" err="1"/>
              <a:t>Decrypt</a:t>
            </a:r>
            <a:endParaRPr lang="fr-FR" dirty="0"/>
          </a:p>
          <a:p>
            <a:r>
              <a:rPr lang="fr-FR" dirty="0" err="1"/>
              <a:t>CryptoSlate</a:t>
            </a:r>
            <a:endParaRPr lang="fr-FR" dirty="0"/>
          </a:p>
          <a:p>
            <a:r>
              <a:rPr lang="fr-FR" dirty="0" err="1"/>
              <a:t>Messari</a:t>
            </a:r>
            <a:endParaRPr lang="fr-FR" dirty="0"/>
          </a:p>
          <a:p>
            <a:endParaRPr lang="fr-FR" dirty="0"/>
          </a:p>
          <a:p>
            <a:pPr marL="0" indent="0">
              <a:buNone/>
            </a:pPr>
            <a:endParaRPr lang="fr-FR" dirty="0"/>
          </a:p>
          <a:p>
            <a:pPr marL="0" indent="0">
              <a:buNone/>
            </a:pPr>
            <a:r>
              <a:rPr lang="fr-FR" dirty="0"/>
              <a:t>Suivre ces sites nous permettrons de voir les innovations et les nouvelles technologies de la blockchain.</a:t>
            </a:r>
          </a:p>
        </p:txBody>
      </p:sp>
      <p:sp>
        <p:nvSpPr>
          <p:cNvPr id="4" name="Espace réservé du contenu 3">
            <a:extLst>
              <a:ext uri="{FF2B5EF4-FFF2-40B4-BE49-F238E27FC236}">
                <a16:creationId xmlns:a16="http://schemas.microsoft.com/office/drawing/2014/main" id="{723FD0F2-1252-D2EC-B1A0-563E6C0C003C}"/>
              </a:ext>
            </a:extLst>
          </p:cNvPr>
          <p:cNvSpPr>
            <a:spLocks noGrp="1"/>
          </p:cNvSpPr>
          <p:nvPr>
            <p:ph sz="half" idx="2"/>
          </p:nvPr>
        </p:nvSpPr>
        <p:spPr/>
        <p:txBody>
          <a:bodyPr>
            <a:normAutofit/>
          </a:bodyPr>
          <a:lstStyle/>
          <a:p>
            <a:pPr marL="0" indent="0">
              <a:buNone/>
            </a:pPr>
            <a:r>
              <a:rPr lang="fr-FR" dirty="0">
                <a:hlinkClick r:id="rId2"/>
              </a:rPr>
              <a:t>https://solana.com/fr</a:t>
            </a:r>
            <a:endParaRPr lang="fr-FR" dirty="0"/>
          </a:p>
          <a:p>
            <a:pPr marL="0" indent="0">
              <a:buNone/>
            </a:pPr>
            <a:r>
              <a:rPr lang="fr-FR" dirty="0">
                <a:hlinkClick r:id="rId3"/>
              </a:rPr>
              <a:t>https://decrypt.co/</a:t>
            </a:r>
            <a:endParaRPr lang="fr-FR" dirty="0"/>
          </a:p>
          <a:p>
            <a:pPr marL="0" indent="0">
              <a:buNone/>
            </a:pPr>
            <a:r>
              <a:rPr lang="fr-FR" dirty="0">
                <a:hlinkClick r:id="rId4"/>
              </a:rPr>
              <a:t>https://cryptoslate.com/</a:t>
            </a:r>
            <a:endParaRPr lang="fr-FR" dirty="0"/>
          </a:p>
          <a:p>
            <a:pPr marL="0" indent="0">
              <a:buNone/>
            </a:pPr>
            <a:r>
              <a:rPr lang="fr-FR" dirty="0">
                <a:hlinkClick r:id="rId5"/>
              </a:rPr>
              <a:t>https://messari.io/</a:t>
            </a:r>
            <a:endParaRPr lang="fr-FR" dirty="0"/>
          </a:p>
          <a:p>
            <a:pPr marL="0" indent="0">
              <a:buNone/>
            </a:pPr>
            <a:endParaRPr lang="fr-FR" dirty="0"/>
          </a:p>
        </p:txBody>
      </p:sp>
    </p:spTree>
    <p:extLst>
      <p:ext uri="{BB962C8B-B14F-4D97-AF65-F5344CB8AC3E}">
        <p14:creationId xmlns:p14="http://schemas.microsoft.com/office/powerpoint/2010/main" val="337393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435FDB-BBE5-AA53-613B-2A688E05E79F}"/>
              </a:ext>
            </a:extLst>
          </p:cNvPr>
          <p:cNvSpPr>
            <a:spLocks noGrp="1"/>
          </p:cNvSpPr>
          <p:nvPr>
            <p:ph type="title"/>
          </p:nvPr>
        </p:nvSpPr>
        <p:spPr/>
        <p:txBody>
          <a:bodyPr/>
          <a:lstStyle/>
          <a:p>
            <a:r>
              <a:rPr lang="fr-FR" dirty="0"/>
              <a:t>Google </a:t>
            </a:r>
            <a:r>
              <a:rPr lang="fr-FR" dirty="0" err="1"/>
              <a:t>Alerts</a:t>
            </a:r>
            <a:endParaRPr lang="fr-FR" dirty="0"/>
          </a:p>
        </p:txBody>
      </p:sp>
      <p:pic>
        <p:nvPicPr>
          <p:cNvPr id="8" name="Espace réservé pour une image  7">
            <a:extLst>
              <a:ext uri="{FF2B5EF4-FFF2-40B4-BE49-F238E27FC236}">
                <a16:creationId xmlns:a16="http://schemas.microsoft.com/office/drawing/2014/main" id="{3316A0EA-5C36-1FE6-52BB-C9D81CACB279}"/>
              </a:ext>
            </a:extLst>
          </p:cNvPr>
          <p:cNvPicPr>
            <a:picLocks noGrp="1" noChangeAspect="1"/>
          </p:cNvPicPr>
          <p:nvPr>
            <p:ph type="pic" idx="1"/>
          </p:nvPr>
        </p:nvPicPr>
        <p:blipFill>
          <a:blip r:embed="rId2"/>
          <a:srcRect l="25612" r="25612"/>
          <a:stretch>
            <a:fillRect/>
          </a:stretch>
        </p:blipFill>
        <p:spPr/>
      </p:pic>
      <p:sp>
        <p:nvSpPr>
          <p:cNvPr id="4" name="Espace réservé du texte 3">
            <a:extLst>
              <a:ext uri="{FF2B5EF4-FFF2-40B4-BE49-F238E27FC236}">
                <a16:creationId xmlns:a16="http://schemas.microsoft.com/office/drawing/2014/main" id="{CED38F73-2965-713C-9C8A-8319636F971C}"/>
              </a:ext>
            </a:extLst>
          </p:cNvPr>
          <p:cNvSpPr>
            <a:spLocks noGrp="1"/>
          </p:cNvSpPr>
          <p:nvPr>
            <p:ph type="body" sz="half" idx="2"/>
          </p:nvPr>
        </p:nvSpPr>
        <p:spPr/>
        <p:txBody>
          <a:bodyPr/>
          <a:lstStyle/>
          <a:p>
            <a:r>
              <a:rPr lang="fr-FR" dirty="0"/>
              <a:t>Les Google </a:t>
            </a:r>
            <a:r>
              <a:rPr lang="fr-FR" dirty="0" err="1"/>
              <a:t>Alerts</a:t>
            </a:r>
            <a:r>
              <a:rPr lang="fr-FR" dirty="0"/>
              <a:t> permettent de surveiller le web en temps réel pour rester informé sur des sujets spécifiques, suivre des tendances et des nouvelles technologies tout en recevant des alertes par e-mail.</a:t>
            </a:r>
          </a:p>
        </p:txBody>
      </p:sp>
    </p:spTree>
    <p:extLst>
      <p:ext uri="{BB962C8B-B14F-4D97-AF65-F5344CB8AC3E}">
        <p14:creationId xmlns:p14="http://schemas.microsoft.com/office/powerpoint/2010/main" val="1046250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70A2D2-69D0-0F67-3C68-A162F720346E}"/>
              </a:ext>
            </a:extLst>
          </p:cNvPr>
          <p:cNvSpPr>
            <a:spLocks noGrp="1"/>
          </p:cNvSpPr>
          <p:nvPr>
            <p:ph type="title"/>
          </p:nvPr>
        </p:nvSpPr>
        <p:spPr/>
        <p:txBody>
          <a:bodyPr/>
          <a:lstStyle/>
          <a:p>
            <a:r>
              <a:rPr lang="fr-FR" u="sng" dirty="0">
                <a:solidFill>
                  <a:srgbClr val="FF0000"/>
                </a:solidFill>
              </a:rPr>
              <a:t>Bilan: </a:t>
            </a:r>
          </a:p>
        </p:txBody>
      </p:sp>
      <p:sp>
        <p:nvSpPr>
          <p:cNvPr id="3" name="Espace réservé du contenu 2">
            <a:extLst>
              <a:ext uri="{FF2B5EF4-FFF2-40B4-BE49-F238E27FC236}">
                <a16:creationId xmlns:a16="http://schemas.microsoft.com/office/drawing/2014/main" id="{94CB311A-A668-8380-F526-8ACF3347BF5E}"/>
              </a:ext>
            </a:extLst>
          </p:cNvPr>
          <p:cNvSpPr>
            <a:spLocks noGrp="1"/>
          </p:cNvSpPr>
          <p:nvPr>
            <p:ph idx="1"/>
          </p:nvPr>
        </p:nvSpPr>
        <p:spPr/>
        <p:txBody>
          <a:bodyPr>
            <a:normAutofit fontScale="92500" lnSpcReduction="10000"/>
          </a:bodyPr>
          <a:lstStyle/>
          <a:p>
            <a:pPr marL="0" indent="0">
              <a:buNone/>
            </a:pPr>
            <a:r>
              <a:rPr lang="fr-FR" dirty="0"/>
              <a:t>Grace à la veille technologique nous avons pu rester informé sur les innovations de Solana ainsi que leurs perspectives futures. </a:t>
            </a:r>
          </a:p>
          <a:p>
            <a:pPr marL="0" indent="0">
              <a:buNone/>
            </a:pPr>
            <a:r>
              <a:rPr lang="fr-FR" dirty="0"/>
              <a:t>Par exemple en 2024 Solana a développer Solana </a:t>
            </a:r>
            <a:r>
              <a:rPr lang="fr-FR" dirty="0" err="1"/>
              <a:t>Pay</a:t>
            </a:r>
            <a:r>
              <a:rPr lang="fr-FR" dirty="0"/>
              <a:t> qui est une solution de paiement décentralisée offrant des transactions rapides et peu coûteuses, adoptée par des acteurs majeurs comme Visa, pour plus tard elle souhaiterait l’intégration de Solana </a:t>
            </a:r>
            <a:r>
              <a:rPr lang="fr-FR" dirty="0" err="1"/>
              <a:t>Pay</a:t>
            </a:r>
            <a:r>
              <a:rPr lang="fr-FR" dirty="0"/>
              <a:t> dans les paiements institutionnels et les grands secteurs industriels.</a:t>
            </a:r>
          </a:p>
        </p:txBody>
      </p:sp>
    </p:spTree>
    <p:extLst>
      <p:ext uri="{BB962C8B-B14F-4D97-AF65-F5344CB8AC3E}">
        <p14:creationId xmlns:p14="http://schemas.microsoft.com/office/powerpoint/2010/main" val="2688888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TotalTime>
  <Words>396</Words>
  <Application>Microsoft Office PowerPoint</Application>
  <PresentationFormat>Affichage à l'écran (4:3)</PresentationFormat>
  <Paragraphs>32</Paragraphs>
  <Slides>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8</vt:i4>
      </vt:variant>
    </vt:vector>
  </HeadingPairs>
  <TitlesOfParts>
    <vt:vector size="11" baseType="lpstr">
      <vt:lpstr>Arial</vt:lpstr>
      <vt:lpstr>Calibri</vt:lpstr>
      <vt:lpstr>Office Theme</vt:lpstr>
      <vt:lpstr>Veille Technologique sur Solana</vt:lpstr>
      <vt:lpstr>Qu'est-ce qu'une veille technologique ?</vt:lpstr>
      <vt:lpstr>Qu'est-ce que Solana ?</vt:lpstr>
      <vt:lpstr>A quoi sert Solana ?</vt:lpstr>
      <vt:lpstr>Comment resté informer grâce à la Veille Technologique?</vt:lpstr>
      <vt:lpstr>Présentation PowerPoint</vt:lpstr>
      <vt:lpstr>Google Alerts</vt:lpstr>
      <vt:lpstr>Bilan: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ibrahim radwan</cp:lastModifiedBy>
  <cp:revision>3</cp:revision>
  <dcterms:created xsi:type="dcterms:W3CDTF">2013-01-27T09:14:16Z</dcterms:created>
  <dcterms:modified xsi:type="dcterms:W3CDTF">2024-12-11T10:45:08Z</dcterms:modified>
  <cp:category/>
</cp:coreProperties>
</file>