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7" r:id="rId9"/>
    <p:sldId id="264" r:id="rId10"/>
    <p:sldId id="262" r:id="rId11"/>
    <p:sldId id="265" r:id="rId12"/>
    <p:sldId id="266" r:id="rId13"/>
    <p:sldId id="268" r:id="rId14"/>
  </p:sldIdLst>
  <p:sldSz cx="18288000" cy="10287000"/>
  <p:notesSz cx="6858000" cy="9144000"/>
  <p:embeddedFontLst>
    <p:embeddedFont>
      <p:font typeface="Cheddar" panose="020B0604020202020204" charset="0"/>
      <p:regular r:id="rId15"/>
    </p:embeddedFont>
    <p:embeddedFont>
      <p:font typeface="Telegraf" panose="020B0604020202020204" charset="0"/>
      <p:regular r:id="rId16"/>
    </p:embeddedFont>
    <p:embeddedFont>
      <p:font typeface="Telegraf Bold" panose="020B0604020202020204" charset="0"/>
      <p:regular r:id="rId17"/>
    </p:embeddedFont>
    <p:embeddedFont>
      <p:font typeface="Telegraf Medium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22" autoAdjust="0"/>
  </p:normalViewPr>
  <p:slideViewPr>
    <p:cSldViewPr>
      <p:cViewPr varScale="1">
        <p:scale>
          <a:sx n="73" d="100"/>
          <a:sy n="73" d="100"/>
        </p:scale>
        <p:origin x="61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ainingByPackt/Applied-Unsupervised-Learning-with-Python" TargetMode="External"/><Relationship Id="rId2" Type="http://schemas.openxmlformats.org/officeDocument/2006/relationships/hyperlink" Target="https://github.com/aapatel09/handson-unsupervised-learning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ucstaff-my.sharepoint.com/:b:/g/personal/ibrahim_radwan_canberra_edu_au/EfUJv-8D63ZBihVRY2-Z5d8BsPRCJRG6qRmd3uALfQf7Ww?e=Go0QPX" TargetMode="External"/><Relationship Id="rId4" Type="http://schemas.openxmlformats.org/officeDocument/2006/relationships/hyperlink" Target="https://ucstaff-my.sharepoint.com/:b:/g/personal/ibrahim_radwan_canberra_edu_au/ER47ywZk9glPneGP00VVd1EB7t9Nw4rFycJ5UzPUyyCLQw?e=o2tN3U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github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6868527" y="6667500"/>
            <a:ext cx="4550946" cy="1595050"/>
            <a:chOff x="0" y="-95250"/>
            <a:chExt cx="1146356" cy="40178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46356" cy="306533"/>
            </a:xfrm>
            <a:custGeom>
              <a:avLst/>
              <a:gdLst/>
              <a:ahLst/>
              <a:cxnLst/>
              <a:rect l="l" t="t" r="r" b="b"/>
              <a:pathLst>
                <a:path w="1146356" h="306533">
                  <a:moveTo>
                    <a:pt x="86760" y="0"/>
                  </a:moveTo>
                  <a:lnTo>
                    <a:pt x="1059596" y="0"/>
                  </a:lnTo>
                  <a:cubicBezTo>
                    <a:pt x="1107512" y="0"/>
                    <a:pt x="1146356" y="38844"/>
                    <a:pt x="1146356" y="86760"/>
                  </a:cubicBezTo>
                  <a:lnTo>
                    <a:pt x="1146356" y="219774"/>
                  </a:lnTo>
                  <a:cubicBezTo>
                    <a:pt x="1146356" y="267690"/>
                    <a:pt x="1107512" y="306533"/>
                    <a:pt x="1059596" y="306533"/>
                  </a:cubicBezTo>
                  <a:lnTo>
                    <a:pt x="86760" y="306533"/>
                  </a:lnTo>
                  <a:cubicBezTo>
                    <a:pt x="38844" y="306533"/>
                    <a:pt x="0" y="267690"/>
                    <a:pt x="0" y="219774"/>
                  </a:cubicBezTo>
                  <a:lnTo>
                    <a:pt x="0" y="86760"/>
                  </a:lnTo>
                  <a:cubicBezTo>
                    <a:pt x="0" y="38844"/>
                    <a:pt x="38844" y="0"/>
                    <a:pt x="86760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95250"/>
              <a:ext cx="1146356" cy="4017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 b="1" dirty="0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IBRAHIM RADWAN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447800" y="3384592"/>
            <a:ext cx="161544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999"/>
              </a:lnSpc>
            </a:pPr>
            <a:r>
              <a:rPr lang="en-US" sz="9999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UNSUPERVISED MACHINE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879231" y="6501648"/>
            <a:ext cx="14401800" cy="3024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dirty="0">
                <a:latin typeface="Telegraf"/>
                <a:ea typeface="Telegraf"/>
                <a:cs typeface="Telegraf"/>
                <a:sym typeface="Telegraf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Practical Activities:</a:t>
            </a:r>
          </a:p>
          <a:p>
            <a:pPr marL="342900" indent="-3429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elegraf"/>
                <a:ea typeface="Telegraf"/>
                <a:cs typeface="Telegraf"/>
                <a:sym typeface="Telegraf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https://github.com/aapatel09/handson-unsupervised-learning</a:t>
            </a:r>
            <a:endParaRPr lang="en-US" sz="2400" dirty="0">
              <a:latin typeface="Telegraf"/>
              <a:ea typeface="Telegraf"/>
              <a:cs typeface="Telegraf"/>
              <a:sym typeface="Telegraf"/>
            </a:endParaRPr>
          </a:p>
          <a:p>
            <a:pPr marL="342900" indent="-342900" algn="l">
              <a:lnSpc>
                <a:spcPts val="3359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elegraf"/>
              <a:ea typeface="Telegraf"/>
              <a:cs typeface="Telegraf"/>
              <a:sym typeface="Telegraf"/>
            </a:endParaRPr>
          </a:p>
          <a:p>
            <a:pPr marL="342900" indent="-3429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elegraf"/>
                <a:ea typeface="Telegraf"/>
                <a:cs typeface="Telegraf"/>
                <a:sym typeface="Telegraf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https://github.com/TrainingByPackt/Applied-Unsupervised-Learning-with-Python</a:t>
            </a:r>
            <a:endParaRPr lang="en-US" sz="2400" dirty="0">
              <a:latin typeface="Telegraf"/>
              <a:ea typeface="Telegraf"/>
              <a:cs typeface="Telegraf"/>
              <a:sym typeface="Telegraf"/>
            </a:endParaRPr>
          </a:p>
          <a:p>
            <a:pPr algn="l">
              <a:lnSpc>
                <a:spcPts val="3359"/>
              </a:lnSpc>
            </a:pPr>
            <a:endParaRPr lang="en-US" sz="2400" dirty="0">
              <a:solidFill>
                <a:srgbClr val="290606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algn="l">
              <a:lnSpc>
                <a:spcPts val="3359"/>
              </a:lnSpc>
            </a:pPr>
            <a:endParaRPr lang="en-US" sz="2400" dirty="0">
              <a:solidFill>
                <a:srgbClr val="290606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algn="l">
              <a:lnSpc>
                <a:spcPts val="3359"/>
              </a:lnSpc>
            </a:pPr>
            <a:endParaRPr lang="en-US" sz="2400" dirty="0">
              <a:solidFill>
                <a:srgbClr val="290606"/>
              </a:solidFill>
              <a:latin typeface="Telegraf"/>
              <a:ea typeface="Telegraf"/>
              <a:cs typeface="Telegraf"/>
              <a:sym typeface="Telegraf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1019175"/>
            <a:ext cx="8115300" cy="107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RESOURCE PAGE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C2BB5812-C552-E031-C69D-BB76ECC31F00}"/>
              </a:ext>
            </a:extLst>
          </p:cNvPr>
          <p:cNvSpPr txBox="1"/>
          <p:nvPr/>
        </p:nvSpPr>
        <p:spPr>
          <a:xfrm>
            <a:off x="920262" y="2809477"/>
            <a:ext cx="15310338" cy="3460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dirty="0">
                <a:latin typeface="Telegraf"/>
                <a:ea typeface="Telegraf"/>
                <a:cs typeface="Telegraf"/>
                <a:sym typeface="Telegraf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Recommended Books</a:t>
            </a:r>
          </a:p>
          <a:p>
            <a:pPr marL="342900" indent="-3429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elegraf"/>
                <a:sym typeface="Telegraf"/>
              </a:rPr>
              <a:t>Hands On Unsupervised Learning With Python, </a:t>
            </a:r>
            <a:r>
              <a:rPr lang="en-AU" sz="2400" dirty="0">
                <a:latin typeface="Telegraf"/>
              </a:rPr>
              <a:t>Giuseppe Bonaccorso, (</a:t>
            </a:r>
            <a:r>
              <a:rPr lang="en-AU" sz="2400" dirty="0">
                <a:latin typeface="Telegraf"/>
                <a:hlinkClick r:id="rId4"/>
              </a:rPr>
              <a:t>Link to Download</a:t>
            </a:r>
            <a:r>
              <a:rPr lang="en-AU" sz="2400" dirty="0">
                <a:latin typeface="Telegraf"/>
              </a:rPr>
              <a:t>)</a:t>
            </a:r>
            <a:endParaRPr lang="en-US" sz="2400" dirty="0">
              <a:latin typeface="Telegraf"/>
              <a:sym typeface="Telegraf"/>
            </a:endParaRPr>
          </a:p>
          <a:p>
            <a:pPr marL="342900" indent="-342900" algn="l">
              <a:lnSpc>
                <a:spcPts val="3359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elegraf"/>
              <a:ea typeface="Telegraf"/>
              <a:cs typeface="Telegraf"/>
              <a:sym typeface="Telegraf"/>
            </a:endParaRPr>
          </a:p>
          <a:p>
            <a:pPr marL="342900" indent="-3429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elegraf"/>
                <a:ea typeface="Telegraf"/>
                <a:cs typeface="Telegraf"/>
                <a:sym typeface="Telegraf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Applied Unsupervised Learning with Python</a:t>
            </a:r>
            <a:r>
              <a:rPr lang="en-US" sz="2400" dirty="0">
                <a:latin typeface="Telegraf"/>
                <a:ea typeface="Telegraf"/>
                <a:cs typeface="Telegraf"/>
                <a:sym typeface="Telegraf"/>
              </a:rPr>
              <a:t>, Benjamin Johnston, Aaron Jones, and Christopher Kruger (</a:t>
            </a:r>
            <a:r>
              <a:rPr lang="en-US" sz="2400" dirty="0">
                <a:latin typeface="Telegraf"/>
                <a:ea typeface="Telegraf"/>
                <a:cs typeface="Telegraf"/>
                <a:sym typeface="Telegraf"/>
                <a:hlinkClick r:id="rId5"/>
              </a:rPr>
              <a:t>Link to Download</a:t>
            </a:r>
            <a:r>
              <a:rPr lang="en-US" sz="2400" dirty="0">
                <a:latin typeface="Telegraf"/>
                <a:ea typeface="Telegraf"/>
                <a:cs typeface="Telegraf"/>
                <a:sym typeface="Telegraf"/>
              </a:rPr>
              <a:t>)</a:t>
            </a:r>
          </a:p>
          <a:p>
            <a:pPr algn="l">
              <a:lnSpc>
                <a:spcPts val="3359"/>
              </a:lnSpc>
            </a:pPr>
            <a:endParaRPr lang="en-US" sz="2400" dirty="0">
              <a:solidFill>
                <a:srgbClr val="290606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algn="l">
              <a:lnSpc>
                <a:spcPts val="3359"/>
              </a:lnSpc>
            </a:pPr>
            <a:endParaRPr lang="en-US" sz="2400" dirty="0">
              <a:solidFill>
                <a:srgbClr val="290606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algn="l">
              <a:lnSpc>
                <a:spcPts val="3359"/>
              </a:lnSpc>
            </a:pPr>
            <a:endParaRPr lang="en-US" sz="2400" dirty="0">
              <a:solidFill>
                <a:srgbClr val="290606"/>
              </a:solidFill>
              <a:latin typeface="Telegraf"/>
              <a:ea typeface="Telegraf"/>
              <a:cs typeface="Telegraf"/>
              <a:sym typeface="Telegra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028700" y="1019175"/>
            <a:ext cx="8115300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Tools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8304491D-80BD-3D5C-B5C6-F61DBED9120A}"/>
              </a:ext>
            </a:extLst>
          </p:cNvPr>
          <p:cNvSpPr txBox="1"/>
          <p:nvPr/>
        </p:nvSpPr>
        <p:spPr>
          <a:xfrm>
            <a:off x="1219200" y="2628579"/>
            <a:ext cx="12496800" cy="32667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The following tools are required to be installed on your computer, if possible: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VSCode (</a:t>
            </a:r>
            <a:r>
              <a:rPr lang="en-US" sz="2400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  <a:hlinkClick r:id="rId2"/>
              </a:rPr>
              <a:t>https://code.visualstudio.com/download</a:t>
            </a:r>
            <a:r>
              <a:rPr lang="en-US" sz="2400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Python (can be installed as an extension from VSCode)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Jupyter Notebook (can be installed as an extension from VSCode)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Git (</a:t>
            </a:r>
            <a:r>
              <a:rPr lang="en-US" sz="2400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  <a:hlinkClick r:id="rId3"/>
              </a:rPr>
              <a:t>https://git-scm.com/downloads</a:t>
            </a:r>
            <a:r>
              <a:rPr lang="en-US" sz="2400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Create an account on </a:t>
            </a:r>
            <a:r>
              <a:rPr lang="en-US" sz="2400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  <a:hlinkClick r:id="rId4"/>
              </a:rPr>
              <a:t>www.GitHub.com</a:t>
            </a:r>
            <a:r>
              <a:rPr lang="en-US" sz="2400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4239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028700" y="1019175"/>
            <a:ext cx="8115300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Assessment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FA7CC0-9F33-B9F7-A01C-EE2863E48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51102"/>
            <a:ext cx="11139588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solidFill>
                  <a:srgbClr val="290606"/>
                </a:solidFill>
                <a:latin typeface="Telegraf"/>
              </a:rPr>
              <a:t>Type: </a:t>
            </a:r>
            <a:r>
              <a:rPr lang="en-US" altLang="en-US" sz="2400" dirty="0">
                <a:solidFill>
                  <a:srgbClr val="290606"/>
                </a:solidFill>
                <a:latin typeface="Telegraf"/>
              </a:rPr>
              <a:t>Project-based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b="1" dirty="0">
              <a:solidFill>
                <a:srgbClr val="290606"/>
              </a:solidFill>
              <a:latin typeface="Telegra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solidFill>
                  <a:srgbClr val="290606"/>
                </a:solidFill>
                <a:latin typeface="Telegraf"/>
              </a:rPr>
              <a:t>Group Size</a:t>
            </a:r>
            <a:r>
              <a:rPr lang="en-US" altLang="en-US" sz="2400" dirty="0">
                <a:solidFill>
                  <a:srgbClr val="290606"/>
                </a:solidFill>
                <a:latin typeface="Telegraf"/>
              </a:rPr>
              <a:t>: Individual or 3-5 members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b="1" dirty="0">
              <a:solidFill>
                <a:srgbClr val="290606"/>
              </a:solidFill>
              <a:latin typeface="Telegra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solidFill>
                  <a:srgbClr val="290606"/>
                </a:solidFill>
                <a:latin typeface="Telegraf"/>
              </a:rPr>
              <a:t>GitHub Repo</a:t>
            </a:r>
            <a:r>
              <a:rPr lang="en-US" altLang="en-US" sz="2400" dirty="0">
                <a:solidFill>
                  <a:srgbClr val="290606"/>
                </a:solidFill>
                <a:latin typeface="Telegraf"/>
              </a:rPr>
              <a:t>: Upload all code &amp; documentation </a:t>
            </a:r>
            <a:r>
              <a:rPr lang="en-US" altLang="en-US" sz="2400" dirty="0" err="1">
                <a:solidFill>
                  <a:srgbClr val="290606"/>
                </a:solidFill>
                <a:latin typeface="Telegraf"/>
              </a:rPr>
              <a:t>organised</a:t>
            </a:r>
            <a:r>
              <a:rPr lang="en-US" altLang="en-US" sz="2400" dirty="0">
                <a:solidFill>
                  <a:srgbClr val="290606"/>
                </a:solidFill>
                <a:latin typeface="Telegraf"/>
              </a:rPr>
              <a:t> into separate files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dirty="0">
              <a:solidFill>
                <a:srgbClr val="290606"/>
              </a:solidFill>
              <a:latin typeface="Telegra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solidFill>
                  <a:srgbClr val="290606"/>
                </a:solidFill>
                <a:latin typeface="Telegraf"/>
              </a:rPr>
              <a:t>Tasks</a:t>
            </a:r>
            <a:r>
              <a:rPr lang="en-US" altLang="en-US" sz="2400" dirty="0">
                <a:solidFill>
                  <a:srgbClr val="290606"/>
                </a:solidFill>
                <a:latin typeface="Telegraf"/>
              </a:rPr>
              <a:t>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290606"/>
                </a:solidFill>
                <a:latin typeface="Telegraf"/>
              </a:rPr>
              <a:t>Clustering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290606"/>
                </a:solidFill>
                <a:latin typeface="Telegraf"/>
              </a:rPr>
              <a:t>Dimensionality Reduction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290606"/>
                </a:solidFill>
                <a:latin typeface="Telegraf"/>
              </a:rPr>
              <a:t>Association Rules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290606"/>
                </a:solidFill>
                <a:latin typeface="Telegraf"/>
              </a:rPr>
              <a:t>Autoencoders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solidFill>
                <a:srgbClr val="290606"/>
              </a:solidFill>
              <a:latin typeface="Telegra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solidFill>
                  <a:srgbClr val="290606"/>
                </a:solidFill>
                <a:latin typeface="Telegraf"/>
              </a:rPr>
              <a:t>Requirements: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290606"/>
                </a:solidFill>
                <a:latin typeface="Telegraf"/>
              </a:rPr>
              <a:t>Document all steps clearly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290606"/>
                </a:solidFill>
                <a:latin typeface="Telegraf"/>
              </a:rPr>
              <a:t>Explain methods &amp; results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290606"/>
                </a:solidFill>
                <a:latin typeface="Telegraf"/>
              </a:rPr>
              <a:t>Organize everything in GitHub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solidFill>
                <a:srgbClr val="290606"/>
              </a:solidFill>
              <a:latin typeface="Telegraf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290606"/>
                </a:solidFill>
                <a:latin typeface="Telegraf"/>
              </a:rPr>
              <a:t>Evaluation</a:t>
            </a:r>
            <a:r>
              <a:rPr lang="en-US" altLang="en-US" sz="2400" dirty="0">
                <a:solidFill>
                  <a:srgbClr val="290606"/>
                </a:solidFill>
                <a:latin typeface="Telegraf"/>
              </a:rPr>
              <a:t>: Based on correct implementation, clarity, and insights</a:t>
            </a:r>
          </a:p>
        </p:txBody>
      </p:sp>
    </p:spTree>
    <p:extLst>
      <p:ext uri="{BB962C8B-B14F-4D97-AF65-F5344CB8AC3E}">
        <p14:creationId xmlns:p14="http://schemas.microsoft.com/office/powerpoint/2010/main" val="1025959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6096000" y="4533900"/>
            <a:ext cx="4267200" cy="1219200"/>
          </a:xfrm>
          <a:custGeom>
            <a:avLst/>
            <a:gdLst/>
            <a:ahLst/>
            <a:cxnLst/>
            <a:rect l="l" t="t" r="r" b="b"/>
            <a:pathLst>
              <a:path w="1921171" h="211696">
                <a:moveTo>
                  <a:pt x="54129" y="0"/>
                </a:moveTo>
                <a:lnTo>
                  <a:pt x="1867042" y="0"/>
                </a:lnTo>
                <a:cubicBezTo>
                  <a:pt x="1896937" y="0"/>
                  <a:pt x="1921171" y="24234"/>
                  <a:pt x="1921171" y="54129"/>
                </a:cubicBezTo>
                <a:lnTo>
                  <a:pt x="1921171" y="157567"/>
                </a:lnTo>
                <a:cubicBezTo>
                  <a:pt x="1921171" y="171923"/>
                  <a:pt x="1915468" y="185691"/>
                  <a:pt x="1905317" y="195842"/>
                </a:cubicBezTo>
                <a:cubicBezTo>
                  <a:pt x="1895166" y="205993"/>
                  <a:pt x="1881398" y="211696"/>
                  <a:pt x="1867042" y="211696"/>
                </a:cubicBezTo>
                <a:lnTo>
                  <a:pt x="54129" y="211696"/>
                </a:lnTo>
                <a:cubicBezTo>
                  <a:pt x="24234" y="211696"/>
                  <a:pt x="0" y="187462"/>
                  <a:pt x="0" y="157567"/>
                </a:cubicBezTo>
                <a:lnTo>
                  <a:pt x="0" y="54129"/>
                </a:lnTo>
                <a:cubicBezTo>
                  <a:pt x="0" y="24234"/>
                  <a:pt x="24234" y="0"/>
                  <a:pt x="54129" y="0"/>
                </a:cubicBezTo>
                <a:close/>
              </a:path>
            </a:pathLst>
          </a:custGeom>
          <a:solidFill>
            <a:srgbClr val="02B676"/>
          </a:solidFill>
        </p:spPr>
        <p:txBody>
          <a:bodyPr anchor="ctr"/>
          <a:lstStyle/>
          <a:p>
            <a:pPr algn="ctr"/>
            <a:r>
              <a:rPr lang="en-AU" sz="6999" b="1" spc="342" dirty="0">
                <a:solidFill>
                  <a:schemeClr val="bg1"/>
                </a:solidFill>
                <a:latin typeface="+mj-lt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63104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42062" y="2037714"/>
            <a:ext cx="9778338" cy="3990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04519" lvl="1" indent="-302260" algn="l">
              <a:lnSpc>
                <a:spcPts val="4479"/>
              </a:lnSpc>
              <a:buFont typeface="Arial"/>
              <a:buChar char="•"/>
            </a:pPr>
            <a:r>
              <a:rPr lang="en-US" sz="2799" b="1" dirty="0">
                <a:solidFill>
                  <a:srgbClr val="290606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What is Machine Learning?</a:t>
            </a:r>
          </a:p>
          <a:p>
            <a:pPr marL="604519" lvl="1" indent="-302260" algn="l">
              <a:lnSpc>
                <a:spcPts val="4479"/>
              </a:lnSpc>
              <a:buFont typeface="Arial"/>
              <a:buChar char="•"/>
            </a:pPr>
            <a:r>
              <a:rPr lang="en-US" sz="2799" b="1" dirty="0">
                <a:solidFill>
                  <a:srgbClr val="290606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Types of Machine Learning</a:t>
            </a:r>
          </a:p>
          <a:p>
            <a:pPr marL="604519" lvl="1" indent="-302260" algn="l">
              <a:lnSpc>
                <a:spcPts val="4479"/>
              </a:lnSpc>
              <a:buFont typeface="Arial"/>
              <a:buChar char="•"/>
            </a:pPr>
            <a:r>
              <a:rPr lang="en-US" sz="2799" b="1" dirty="0">
                <a:solidFill>
                  <a:srgbClr val="290606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Why Unsupervised Machine Learning?</a:t>
            </a:r>
          </a:p>
          <a:p>
            <a:pPr marL="604519" lvl="1" indent="-302260" algn="l">
              <a:lnSpc>
                <a:spcPts val="4479"/>
              </a:lnSpc>
              <a:buFont typeface="Arial"/>
              <a:buChar char="•"/>
            </a:pPr>
            <a:r>
              <a:rPr lang="en-US" sz="2799" b="1" dirty="0">
                <a:solidFill>
                  <a:srgbClr val="290606"/>
                </a:solidFill>
                <a:latin typeface="Telegraf Medium"/>
                <a:sym typeface="Telegraf"/>
              </a:rPr>
              <a:t>Contents of the Subject</a:t>
            </a:r>
          </a:p>
          <a:p>
            <a:pPr marL="604519" lvl="1" indent="-302260" algn="l">
              <a:lnSpc>
                <a:spcPts val="4479"/>
              </a:lnSpc>
              <a:buFont typeface="Arial"/>
              <a:buChar char="•"/>
            </a:pPr>
            <a:r>
              <a:rPr lang="en-US" sz="2799" b="1" dirty="0">
                <a:solidFill>
                  <a:srgbClr val="290606"/>
                </a:solidFill>
                <a:latin typeface="Telegraf Medium"/>
                <a:sym typeface="Telegraf"/>
              </a:rPr>
              <a:t>Resources</a:t>
            </a:r>
          </a:p>
          <a:p>
            <a:pPr marL="604519" lvl="1" indent="-302260" algn="l">
              <a:lnSpc>
                <a:spcPts val="4479"/>
              </a:lnSpc>
              <a:buFont typeface="Arial"/>
              <a:buChar char="•"/>
            </a:pPr>
            <a:r>
              <a:rPr lang="en-US" sz="2799" b="1" dirty="0">
                <a:solidFill>
                  <a:srgbClr val="290606"/>
                </a:solidFill>
                <a:latin typeface="Telegraf Medium"/>
                <a:sym typeface="Telegraf"/>
              </a:rPr>
              <a:t>Tools </a:t>
            </a:r>
          </a:p>
          <a:p>
            <a:pPr marL="604519" lvl="1" indent="-302260" algn="l">
              <a:lnSpc>
                <a:spcPts val="4479"/>
              </a:lnSpc>
              <a:buFont typeface="Arial"/>
              <a:buChar char="•"/>
            </a:pPr>
            <a:r>
              <a:rPr lang="en-US" sz="2799" b="1" dirty="0">
                <a:solidFill>
                  <a:srgbClr val="290606"/>
                </a:solidFill>
                <a:latin typeface="Telegraf Medium"/>
                <a:sym typeface="Telegraf"/>
              </a:rPr>
              <a:t>Assessments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85800" y="1104900"/>
            <a:ext cx="8304328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en-US" sz="6999" spc="342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OUTLINE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19175"/>
            <a:ext cx="10401300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WHAT IS MACHINE LEARNING?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629401" y="3119618"/>
            <a:ext cx="9448799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200" spc="171" dirty="0">
                <a:solidFill>
                  <a:srgbClr val="290606"/>
                </a:solidFill>
                <a:latin typeface="+mj-lt"/>
                <a:ea typeface="Telegraf"/>
                <a:cs typeface="Telegraf"/>
                <a:sym typeface="Telegraf"/>
              </a:rPr>
              <a:t>Machine learning is a subset of AI that focuses on developing algorithms and models that enable computers to learn from and make predictions or decisions based on data.</a:t>
            </a:r>
          </a:p>
          <a:p>
            <a:pPr marL="457200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endParaRPr lang="en-US" sz="3200" spc="171" dirty="0">
              <a:solidFill>
                <a:srgbClr val="290606"/>
              </a:solidFill>
              <a:latin typeface="+mj-lt"/>
              <a:ea typeface="Telegraf"/>
              <a:cs typeface="Telegraf"/>
              <a:sym typeface="Telegraf"/>
            </a:endParaRPr>
          </a:p>
          <a:p>
            <a:pPr marL="457200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200" spc="171" dirty="0">
                <a:solidFill>
                  <a:srgbClr val="290606"/>
                </a:solidFill>
                <a:latin typeface="+mj-lt"/>
                <a:ea typeface="Telegraf"/>
                <a:cs typeface="Telegraf"/>
                <a:sym typeface="Telegraf"/>
              </a:rPr>
              <a:t>It's a key driver of AI applications, including natural language processing, image recognition, and recommendation systems.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19DD95-8159-B54A-2F77-128442C5D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7470" y="2448093"/>
            <a:ext cx="3707489" cy="65910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24378" y="2814416"/>
            <a:ext cx="3984347" cy="2593758"/>
            <a:chOff x="0" y="0"/>
            <a:chExt cx="1737573" cy="113113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37573" cy="1131138"/>
            </a:xfrm>
            <a:custGeom>
              <a:avLst/>
              <a:gdLst/>
              <a:ahLst/>
              <a:cxnLst/>
              <a:rect l="l" t="t" r="r" b="b"/>
              <a:pathLst>
                <a:path w="1737573" h="1131138">
                  <a:moveTo>
                    <a:pt x="19431" y="0"/>
                  </a:moveTo>
                  <a:lnTo>
                    <a:pt x="1718142" y="0"/>
                  </a:lnTo>
                  <a:cubicBezTo>
                    <a:pt x="1723296" y="0"/>
                    <a:pt x="1728238" y="2047"/>
                    <a:pt x="1731882" y="5691"/>
                  </a:cubicBezTo>
                  <a:cubicBezTo>
                    <a:pt x="1735526" y="9335"/>
                    <a:pt x="1737573" y="14277"/>
                    <a:pt x="1737573" y="19431"/>
                  </a:cubicBezTo>
                  <a:lnTo>
                    <a:pt x="1737573" y="1111707"/>
                  </a:lnTo>
                  <a:cubicBezTo>
                    <a:pt x="1737573" y="1116860"/>
                    <a:pt x="1735526" y="1121802"/>
                    <a:pt x="1731882" y="1125446"/>
                  </a:cubicBezTo>
                  <a:cubicBezTo>
                    <a:pt x="1728238" y="1129090"/>
                    <a:pt x="1723296" y="1131138"/>
                    <a:pt x="1718142" y="1131138"/>
                  </a:cubicBezTo>
                  <a:lnTo>
                    <a:pt x="19431" y="1131138"/>
                  </a:lnTo>
                  <a:cubicBezTo>
                    <a:pt x="8699" y="1131138"/>
                    <a:pt x="0" y="1122438"/>
                    <a:pt x="0" y="1111707"/>
                  </a:cubicBezTo>
                  <a:lnTo>
                    <a:pt x="0" y="19431"/>
                  </a:lnTo>
                  <a:cubicBezTo>
                    <a:pt x="0" y="14277"/>
                    <a:pt x="2047" y="9335"/>
                    <a:pt x="5691" y="5691"/>
                  </a:cubicBezTo>
                  <a:cubicBezTo>
                    <a:pt x="9335" y="2047"/>
                    <a:pt x="14277" y="0"/>
                    <a:pt x="19431" y="0"/>
                  </a:cubicBezTo>
                  <a:close/>
                </a:path>
              </a:pathLst>
            </a:custGeom>
            <a:solidFill>
              <a:srgbClr val="02B676">
                <a:alpha val="69804"/>
              </a:srgbClr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737573" cy="1169238"/>
            </a:xfrm>
            <a:prstGeom prst="rect">
              <a:avLst/>
            </a:prstGeom>
          </p:spPr>
          <p:txBody>
            <a:bodyPr lIns="80497" tIns="80497" rIns="80497" bIns="80497" rtlCol="0" anchor="ctr"/>
            <a:lstStyle/>
            <a:p>
              <a:pPr algn="ctr">
                <a:lnSpc>
                  <a:spcPts val="35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424378" y="6080544"/>
            <a:ext cx="3984347" cy="2593758"/>
            <a:chOff x="0" y="0"/>
            <a:chExt cx="1737573" cy="113113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37573" cy="1131138"/>
            </a:xfrm>
            <a:custGeom>
              <a:avLst/>
              <a:gdLst/>
              <a:ahLst/>
              <a:cxnLst/>
              <a:rect l="l" t="t" r="r" b="b"/>
              <a:pathLst>
                <a:path w="1737573" h="1131138">
                  <a:moveTo>
                    <a:pt x="19431" y="0"/>
                  </a:moveTo>
                  <a:lnTo>
                    <a:pt x="1718142" y="0"/>
                  </a:lnTo>
                  <a:cubicBezTo>
                    <a:pt x="1723296" y="0"/>
                    <a:pt x="1728238" y="2047"/>
                    <a:pt x="1731882" y="5691"/>
                  </a:cubicBezTo>
                  <a:cubicBezTo>
                    <a:pt x="1735526" y="9335"/>
                    <a:pt x="1737573" y="14277"/>
                    <a:pt x="1737573" y="19431"/>
                  </a:cubicBezTo>
                  <a:lnTo>
                    <a:pt x="1737573" y="1111707"/>
                  </a:lnTo>
                  <a:cubicBezTo>
                    <a:pt x="1737573" y="1116860"/>
                    <a:pt x="1735526" y="1121802"/>
                    <a:pt x="1731882" y="1125446"/>
                  </a:cubicBezTo>
                  <a:cubicBezTo>
                    <a:pt x="1728238" y="1129090"/>
                    <a:pt x="1723296" y="1131138"/>
                    <a:pt x="1718142" y="1131138"/>
                  </a:cubicBezTo>
                  <a:lnTo>
                    <a:pt x="19431" y="1131138"/>
                  </a:lnTo>
                  <a:cubicBezTo>
                    <a:pt x="8699" y="1131138"/>
                    <a:pt x="0" y="1122438"/>
                    <a:pt x="0" y="1111707"/>
                  </a:cubicBezTo>
                  <a:lnTo>
                    <a:pt x="0" y="19431"/>
                  </a:lnTo>
                  <a:cubicBezTo>
                    <a:pt x="0" y="14277"/>
                    <a:pt x="2047" y="9335"/>
                    <a:pt x="5691" y="5691"/>
                  </a:cubicBezTo>
                  <a:cubicBezTo>
                    <a:pt x="9335" y="2047"/>
                    <a:pt x="14277" y="0"/>
                    <a:pt x="19431" y="0"/>
                  </a:cubicBezTo>
                  <a:close/>
                </a:path>
              </a:pathLst>
            </a:custGeom>
            <a:solidFill>
              <a:srgbClr val="02B676">
                <a:alpha val="69804"/>
              </a:srgbClr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737573" cy="1169238"/>
            </a:xfrm>
            <a:prstGeom prst="rect">
              <a:avLst/>
            </a:prstGeom>
          </p:spPr>
          <p:txBody>
            <a:bodyPr lIns="80497" tIns="80497" rIns="80497" bIns="80497" rtlCol="0" anchor="ctr"/>
            <a:lstStyle/>
            <a:p>
              <a:pPr algn="ctr">
                <a:lnSpc>
                  <a:spcPts val="35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151827" y="2814416"/>
            <a:ext cx="3984347" cy="2593758"/>
            <a:chOff x="0" y="0"/>
            <a:chExt cx="1737573" cy="113113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737573" cy="1131138"/>
            </a:xfrm>
            <a:custGeom>
              <a:avLst/>
              <a:gdLst/>
              <a:ahLst/>
              <a:cxnLst/>
              <a:rect l="l" t="t" r="r" b="b"/>
              <a:pathLst>
                <a:path w="1737573" h="1131138">
                  <a:moveTo>
                    <a:pt x="19431" y="0"/>
                  </a:moveTo>
                  <a:lnTo>
                    <a:pt x="1718142" y="0"/>
                  </a:lnTo>
                  <a:cubicBezTo>
                    <a:pt x="1723296" y="0"/>
                    <a:pt x="1728238" y="2047"/>
                    <a:pt x="1731882" y="5691"/>
                  </a:cubicBezTo>
                  <a:cubicBezTo>
                    <a:pt x="1735526" y="9335"/>
                    <a:pt x="1737573" y="14277"/>
                    <a:pt x="1737573" y="19431"/>
                  </a:cubicBezTo>
                  <a:lnTo>
                    <a:pt x="1737573" y="1111707"/>
                  </a:lnTo>
                  <a:cubicBezTo>
                    <a:pt x="1737573" y="1116860"/>
                    <a:pt x="1735526" y="1121802"/>
                    <a:pt x="1731882" y="1125446"/>
                  </a:cubicBezTo>
                  <a:cubicBezTo>
                    <a:pt x="1728238" y="1129090"/>
                    <a:pt x="1723296" y="1131138"/>
                    <a:pt x="1718142" y="1131138"/>
                  </a:cubicBezTo>
                  <a:lnTo>
                    <a:pt x="19431" y="1131138"/>
                  </a:lnTo>
                  <a:cubicBezTo>
                    <a:pt x="8699" y="1131138"/>
                    <a:pt x="0" y="1122438"/>
                    <a:pt x="0" y="1111707"/>
                  </a:cubicBezTo>
                  <a:lnTo>
                    <a:pt x="0" y="19431"/>
                  </a:lnTo>
                  <a:cubicBezTo>
                    <a:pt x="0" y="14277"/>
                    <a:pt x="2047" y="9335"/>
                    <a:pt x="5691" y="5691"/>
                  </a:cubicBezTo>
                  <a:cubicBezTo>
                    <a:pt x="9335" y="2047"/>
                    <a:pt x="14277" y="0"/>
                    <a:pt x="19431" y="0"/>
                  </a:cubicBezTo>
                  <a:close/>
                </a:path>
              </a:pathLst>
            </a:custGeom>
            <a:solidFill>
              <a:srgbClr val="02B676">
                <a:alpha val="69804"/>
              </a:srgbClr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737573" cy="1169238"/>
            </a:xfrm>
            <a:prstGeom prst="rect">
              <a:avLst/>
            </a:prstGeom>
          </p:spPr>
          <p:txBody>
            <a:bodyPr lIns="80497" tIns="80497" rIns="80497" bIns="80497" rtlCol="0" anchor="ctr"/>
            <a:lstStyle/>
            <a:p>
              <a:pPr algn="ctr">
                <a:lnSpc>
                  <a:spcPts val="35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51827" y="6080544"/>
            <a:ext cx="3984347" cy="2593758"/>
            <a:chOff x="0" y="0"/>
            <a:chExt cx="1737573" cy="113113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737573" cy="1131138"/>
            </a:xfrm>
            <a:custGeom>
              <a:avLst/>
              <a:gdLst/>
              <a:ahLst/>
              <a:cxnLst/>
              <a:rect l="l" t="t" r="r" b="b"/>
              <a:pathLst>
                <a:path w="1737573" h="1131138">
                  <a:moveTo>
                    <a:pt x="19431" y="0"/>
                  </a:moveTo>
                  <a:lnTo>
                    <a:pt x="1718142" y="0"/>
                  </a:lnTo>
                  <a:cubicBezTo>
                    <a:pt x="1723296" y="0"/>
                    <a:pt x="1728238" y="2047"/>
                    <a:pt x="1731882" y="5691"/>
                  </a:cubicBezTo>
                  <a:cubicBezTo>
                    <a:pt x="1735526" y="9335"/>
                    <a:pt x="1737573" y="14277"/>
                    <a:pt x="1737573" y="19431"/>
                  </a:cubicBezTo>
                  <a:lnTo>
                    <a:pt x="1737573" y="1111707"/>
                  </a:lnTo>
                  <a:cubicBezTo>
                    <a:pt x="1737573" y="1116860"/>
                    <a:pt x="1735526" y="1121802"/>
                    <a:pt x="1731882" y="1125446"/>
                  </a:cubicBezTo>
                  <a:cubicBezTo>
                    <a:pt x="1728238" y="1129090"/>
                    <a:pt x="1723296" y="1131138"/>
                    <a:pt x="1718142" y="1131138"/>
                  </a:cubicBezTo>
                  <a:lnTo>
                    <a:pt x="19431" y="1131138"/>
                  </a:lnTo>
                  <a:cubicBezTo>
                    <a:pt x="8699" y="1131138"/>
                    <a:pt x="0" y="1122438"/>
                    <a:pt x="0" y="1111707"/>
                  </a:cubicBezTo>
                  <a:lnTo>
                    <a:pt x="0" y="19431"/>
                  </a:lnTo>
                  <a:cubicBezTo>
                    <a:pt x="0" y="14277"/>
                    <a:pt x="2047" y="9335"/>
                    <a:pt x="5691" y="5691"/>
                  </a:cubicBezTo>
                  <a:cubicBezTo>
                    <a:pt x="9335" y="2047"/>
                    <a:pt x="14277" y="0"/>
                    <a:pt x="19431" y="0"/>
                  </a:cubicBezTo>
                  <a:close/>
                </a:path>
              </a:pathLst>
            </a:custGeom>
            <a:solidFill>
              <a:srgbClr val="02B676">
                <a:alpha val="69804"/>
              </a:srgbClr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737573" cy="1169238"/>
            </a:xfrm>
            <a:prstGeom prst="rect">
              <a:avLst/>
            </a:prstGeom>
          </p:spPr>
          <p:txBody>
            <a:bodyPr lIns="80497" tIns="80497" rIns="80497" bIns="80497" rtlCol="0" anchor="ctr"/>
            <a:lstStyle/>
            <a:p>
              <a:pPr algn="ctr">
                <a:lnSpc>
                  <a:spcPts val="359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1879275" y="2814416"/>
            <a:ext cx="3984347" cy="2593758"/>
            <a:chOff x="0" y="0"/>
            <a:chExt cx="1737573" cy="113113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737573" cy="1131138"/>
            </a:xfrm>
            <a:custGeom>
              <a:avLst/>
              <a:gdLst/>
              <a:ahLst/>
              <a:cxnLst/>
              <a:rect l="l" t="t" r="r" b="b"/>
              <a:pathLst>
                <a:path w="1737573" h="1131138">
                  <a:moveTo>
                    <a:pt x="19431" y="0"/>
                  </a:moveTo>
                  <a:lnTo>
                    <a:pt x="1718142" y="0"/>
                  </a:lnTo>
                  <a:cubicBezTo>
                    <a:pt x="1723296" y="0"/>
                    <a:pt x="1728238" y="2047"/>
                    <a:pt x="1731882" y="5691"/>
                  </a:cubicBezTo>
                  <a:cubicBezTo>
                    <a:pt x="1735526" y="9335"/>
                    <a:pt x="1737573" y="14277"/>
                    <a:pt x="1737573" y="19431"/>
                  </a:cubicBezTo>
                  <a:lnTo>
                    <a:pt x="1737573" y="1111707"/>
                  </a:lnTo>
                  <a:cubicBezTo>
                    <a:pt x="1737573" y="1116860"/>
                    <a:pt x="1735526" y="1121802"/>
                    <a:pt x="1731882" y="1125446"/>
                  </a:cubicBezTo>
                  <a:cubicBezTo>
                    <a:pt x="1728238" y="1129090"/>
                    <a:pt x="1723296" y="1131138"/>
                    <a:pt x="1718142" y="1131138"/>
                  </a:cubicBezTo>
                  <a:lnTo>
                    <a:pt x="19431" y="1131138"/>
                  </a:lnTo>
                  <a:cubicBezTo>
                    <a:pt x="8699" y="1131138"/>
                    <a:pt x="0" y="1122438"/>
                    <a:pt x="0" y="1111707"/>
                  </a:cubicBezTo>
                  <a:lnTo>
                    <a:pt x="0" y="19431"/>
                  </a:lnTo>
                  <a:cubicBezTo>
                    <a:pt x="0" y="14277"/>
                    <a:pt x="2047" y="9335"/>
                    <a:pt x="5691" y="5691"/>
                  </a:cubicBezTo>
                  <a:cubicBezTo>
                    <a:pt x="9335" y="2047"/>
                    <a:pt x="14277" y="0"/>
                    <a:pt x="19431" y="0"/>
                  </a:cubicBezTo>
                  <a:close/>
                </a:path>
              </a:pathLst>
            </a:custGeom>
            <a:solidFill>
              <a:srgbClr val="02B676">
                <a:alpha val="69804"/>
              </a:srgbClr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737573" cy="1169238"/>
            </a:xfrm>
            <a:prstGeom prst="rect">
              <a:avLst/>
            </a:prstGeom>
          </p:spPr>
          <p:txBody>
            <a:bodyPr lIns="80497" tIns="80497" rIns="80497" bIns="80497" rtlCol="0" anchor="ctr"/>
            <a:lstStyle/>
            <a:p>
              <a:pPr algn="ctr">
                <a:lnSpc>
                  <a:spcPts val="359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879275" y="6080544"/>
            <a:ext cx="3984347" cy="2593758"/>
            <a:chOff x="0" y="0"/>
            <a:chExt cx="1737573" cy="113113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37573" cy="1131138"/>
            </a:xfrm>
            <a:custGeom>
              <a:avLst/>
              <a:gdLst/>
              <a:ahLst/>
              <a:cxnLst/>
              <a:rect l="l" t="t" r="r" b="b"/>
              <a:pathLst>
                <a:path w="1737573" h="1131138">
                  <a:moveTo>
                    <a:pt x="19431" y="0"/>
                  </a:moveTo>
                  <a:lnTo>
                    <a:pt x="1718142" y="0"/>
                  </a:lnTo>
                  <a:cubicBezTo>
                    <a:pt x="1723296" y="0"/>
                    <a:pt x="1728238" y="2047"/>
                    <a:pt x="1731882" y="5691"/>
                  </a:cubicBezTo>
                  <a:cubicBezTo>
                    <a:pt x="1735526" y="9335"/>
                    <a:pt x="1737573" y="14277"/>
                    <a:pt x="1737573" y="19431"/>
                  </a:cubicBezTo>
                  <a:lnTo>
                    <a:pt x="1737573" y="1111707"/>
                  </a:lnTo>
                  <a:cubicBezTo>
                    <a:pt x="1737573" y="1116860"/>
                    <a:pt x="1735526" y="1121802"/>
                    <a:pt x="1731882" y="1125446"/>
                  </a:cubicBezTo>
                  <a:cubicBezTo>
                    <a:pt x="1728238" y="1129090"/>
                    <a:pt x="1723296" y="1131138"/>
                    <a:pt x="1718142" y="1131138"/>
                  </a:cubicBezTo>
                  <a:lnTo>
                    <a:pt x="19431" y="1131138"/>
                  </a:lnTo>
                  <a:cubicBezTo>
                    <a:pt x="8699" y="1131138"/>
                    <a:pt x="0" y="1122438"/>
                    <a:pt x="0" y="1111707"/>
                  </a:cubicBezTo>
                  <a:lnTo>
                    <a:pt x="0" y="19431"/>
                  </a:lnTo>
                  <a:cubicBezTo>
                    <a:pt x="0" y="14277"/>
                    <a:pt x="2047" y="9335"/>
                    <a:pt x="5691" y="5691"/>
                  </a:cubicBezTo>
                  <a:cubicBezTo>
                    <a:pt x="9335" y="2047"/>
                    <a:pt x="14277" y="0"/>
                    <a:pt x="19431" y="0"/>
                  </a:cubicBezTo>
                  <a:close/>
                </a:path>
              </a:pathLst>
            </a:custGeom>
            <a:solidFill>
              <a:srgbClr val="02B676">
                <a:alpha val="69804"/>
              </a:srgbClr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737573" cy="1169238"/>
            </a:xfrm>
            <a:prstGeom prst="rect">
              <a:avLst/>
            </a:prstGeom>
          </p:spPr>
          <p:txBody>
            <a:bodyPr lIns="80497" tIns="80497" rIns="80497" bIns="80497" rtlCol="0" anchor="ctr"/>
            <a:lstStyle/>
            <a:p>
              <a:pPr algn="ctr">
                <a:lnSpc>
                  <a:spcPts val="359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674550" y="2344966"/>
            <a:ext cx="938900" cy="938900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EBE6"/>
            </a:solidFill>
            <a:ln w="38100" cap="sq">
              <a:solidFill>
                <a:srgbClr val="292828"/>
              </a:solidFill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39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8674550" y="5611094"/>
            <a:ext cx="938900" cy="938900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EBE6"/>
            </a:solidFill>
            <a:ln w="38100" cap="sq">
              <a:solidFill>
                <a:srgbClr val="292828"/>
              </a:solidFill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39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3947101" y="2344966"/>
            <a:ext cx="938900" cy="938900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EBE6"/>
            </a:solidFill>
            <a:ln w="38100" cap="sq">
              <a:solidFill>
                <a:srgbClr val="292828"/>
              </a:solidFill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39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3947101" y="5611094"/>
            <a:ext cx="938900" cy="938900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EBE6"/>
            </a:solidFill>
            <a:ln w="38100" cap="sq">
              <a:solidFill>
                <a:srgbClr val="292828"/>
              </a:solidFill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39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3401998" y="2344966"/>
            <a:ext cx="938900" cy="938900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EBE6"/>
            </a:solidFill>
            <a:ln w="38100" cap="sq">
              <a:solidFill>
                <a:srgbClr val="292828"/>
              </a:solidFill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399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3401998" y="5611094"/>
            <a:ext cx="938900" cy="938900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EBE6"/>
            </a:solidFill>
            <a:ln w="38100" cap="sq">
              <a:solidFill>
                <a:srgbClr val="292828"/>
              </a:solidFill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399"/>
                </a:lnSpc>
              </a:pPr>
              <a:endParaRPr/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1028700" y="1019175"/>
            <a:ext cx="12230100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CASE Studies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2647870" y="3521991"/>
            <a:ext cx="3537364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spc="147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HEALTHCARE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2647870" y="4294298"/>
            <a:ext cx="3537364" cy="661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 b="1" spc="117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Predicting Disease Outcomes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2647870" y="7512019"/>
            <a:ext cx="3537364" cy="661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 b="1" spc="117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Predictive Tools Maintenance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7375318" y="4294298"/>
            <a:ext cx="3537364" cy="661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 b="1" spc="117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Algorithmic Securities Trading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7375318" y="7512019"/>
            <a:ext cx="3537364" cy="661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 b="1" spc="117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Autonomous Vehicles (Hybrid)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2102766" y="4294298"/>
            <a:ext cx="3537364" cy="965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 b="1" spc="117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Personalized Recommendations &amp; Cart Management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2102766" y="7512019"/>
            <a:ext cx="3537364" cy="661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 b="1" spc="117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Energy Consumption Optimization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2647870" y="6730969"/>
            <a:ext cx="3537364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spc="147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MANUFACTURING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7375318" y="3521991"/>
            <a:ext cx="3537364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spc="147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FINANCE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7375318" y="6730969"/>
            <a:ext cx="3537364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spc="147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TRANSPORTATION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2102766" y="3521991"/>
            <a:ext cx="3537364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spc="147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RETAIL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2102766" y="6730969"/>
            <a:ext cx="3537364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spc="147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ENERGY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886757" y="3754522"/>
            <a:ext cx="20061513" cy="0"/>
          </a:xfrm>
          <a:prstGeom prst="line">
            <a:avLst/>
          </a:prstGeom>
          <a:ln w="28575" cap="flat">
            <a:solidFill>
              <a:srgbClr val="02B67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3" name="TextBox 3"/>
          <p:cNvSpPr txBox="1"/>
          <p:nvPr/>
        </p:nvSpPr>
        <p:spPr>
          <a:xfrm>
            <a:off x="1388256" y="1515391"/>
            <a:ext cx="9563100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REAL WORLD APPLICATIONS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132188" y="4688641"/>
            <a:ext cx="2197323" cy="718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37"/>
              </a:lnSpc>
            </a:pPr>
            <a:r>
              <a:rPr lang="en-US" sz="4599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2025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992441" y="4688641"/>
            <a:ext cx="2197323" cy="718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37"/>
              </a:lnSpc>
            </a:pPr>
            <a:r>
              <a:rPr lang="en-US" sz="4599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2030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852695" y="4688641"/>
            <a:ext cx="2197323" cy="718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37"/>
              </a:lnSpc>
            </a:pPr>
            <a:r>
              <a:rPr lang="en-US" sz="4599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2035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712948" y="4688641"/>
            <a:ext cx="2197323" cy="718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37"/>
              </a:lnSpc>
            </a:pPr>
            <a:r>
              <a:rPr lang="en-US" sz="4599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2040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977587" y="5539739"/>
            <a:ext cx="2612972" cy="2747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1999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An educational platform uses AI to provide </a:t>
            </a:r>
            <a:r>
              <a:rPr lang="en-US" sz="1999" dirty="0" err="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personalised</a:t>
            </a:r>
            <a:r>
              <a:rPr lang="en-US" sz="1999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learning experiences for students as well as assessments suited to learning.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837841" y="5539739"/>
            <a:ext cx="2472572" cy="3528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1999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A smart grid system utilized AI to optimize energy consumption in urban areas. The system adjusted energy distribution to reduce waste and costs.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698094" y="5539739"/>
            <a:ext cx="2472572" cy="3137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1999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By using natural language processing, the chatbot understood and responded to customer queries, reducing response times.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117334" y="5539739"/>
            <a:ext cx="2695236" cy="3546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1999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Radiologists and healthcare professionals employed deep learning algorithms to </a:t>
            </a:r>
            <a:r>
              <a:rPr lang="ar-EG" sz="1999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analyse</a:t>
            </a:r>
            <a:r>
              <a:rPr lang="en-US" sz="1999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medical images such as X-rays, MRIs, and CT scans.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383189" y="3662017"/>
            <a:ext cx="7294445" cy="803783"/>
            <a:chOff x="0" y="0"/>
            <a:chExt cx="1921171" cy="2116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21171" cy="211696"/>
            </a:xfrm>
            <a:custGeom>
              <a:avLst/>
              <a:gdLst/>
              <a:ahLst/>
              <a:cxnLst/>
              <a:rect l="l" t="t" r="r" b="b"/>
              <a:pathLst>
                <a:path w="1921171" h="211696">
                  <a:moveTo>
                    <a:pt x="54129" y="0"/>
                  </a:moveTo>
                  <a:lnTo>
                    <a:pt x="1867042" y="0"/>
                  </a:lnTo>
                  <a:cubicBezTo>
                    <a:pt x="1896937" y="0"/>
                    <a:pt x="1921171" y="24234"/>
                    <a:pt x="1921171" y="54129"/>
                  </a:cubicBezTo>
                  <a:lnTo>
                    <a:pt x="1921171" y="157567"/>
                  </a:lnTo>
                  <a:cubicBezTo>
                    <a:pt x="1921171" y="171923"/>
                    <a:pt x="1915468" y="185691"/>
                    <a:pt x="1905317" y="195842"/>
                  </a:cubicBezTo>
                  <a:cubicBezTo>
                    <a:pt x="1895166" y="205993"/>
                    <a:pt x="1881398" y="211696"/>
                    <a:pt x="1867042" y="211696"/>
                  </a:cubicBezTo>
                  <a:lnTo>
                    <a:pt x="54129" y="211696"/>
                  </a:lnTo>
                  <a:cubicBezTo>
                    <a:pt x="24234" y="211696"/>
                    <a:pt x="0" y="187462"/>
                    <a:pt x="0" y="157567"/>
                  </a:cubicBezTo>
                  <a:lnTo>
                    <a:pt x="0" y="54129"/>
                  </a:lnTo>
                  <a:cubicBezTo>
                    <a:pt x="0" y="24234"/>
                    <a:pt x="24234" y="0"/>
                    <a:pt x="54129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04775"/>
              <a:ext cx="1921171" cy="316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 b="1" dirty="0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Supervised Learning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83188" y="5839858"/>
            <a:ext cx="7294445" cy="803783"/>
            <a:chOff x="0" y="0"/>
            <a:chExt cx="1921171" cy="21169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21171" cy="211696"/>
            </a:xfrm>
            <a:custGeom>
              <a:avLst/>
              <a:gdLst/>
              <a:ahLst/>
              <a:cxnLst/>
              <a:rect l="l" t="t" r="r" b="b"/>
              <a:pathLst>
                <a:path w="1921171" h="211696">
                  <a:moveTo>
                    <a:pt x="54129" y="0"/>
                  </a:moveTo>
                  <a:lnTo>
                    <a:pt x="1867042" y="0"/>
                  </a:lnTo>
                  <a:cubicBezTo>
                    <a:pt x="1896937" y="0"/>
                    <a:pt x="1921171" y="24234"/>
                    <a:pt x="1921171" y="54129"/>
                  </a:cubicBezTo>
                  <a:lnTo>
                    <a:pt x="1921171" y="157567"/>
                  </a:lnTo>
                  <a:cubicBezTo>
                    <a:pt x="1921171" y="171923"/>
                    <a:pt x="1915468" y="185691"/>
                    <a:pt x="1905317" y="195842"/>
                  </a:cubicBezTo>
                  <a:cubicBezTo>
                    <a:pt x="1895166" y="205993"/>
                    <a:pt x="1881398" y="211696"/>
                    <a:pt x="1867042" y="211696"/>
                  </a:cubicBezTo>
                  <a:lnTo>
                    <a:pt x="54129" y="211696"/>
                  </a:lnTo>
                  <a:cubicBezTo>
                    <a:pt x="24234" y="211696"/>
                    <a:pt x="0" y="187462"/>
                    <a:pt x="0" y="157567"/>
                  </a:cubicBezTo>
                  <a:lnTo>
                    <a:pt x="0" y="54129"/>
                  </a:lnTo>
                  <a:cubicBezTo>
                    <a:pt x="0" y="24234"/>
                    <a:pt x="24234" y="0"/>
                    <a:pt x="54129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04775"/>
              <a:ext cx="1921171" cy="316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 b="1" dirty="0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Unsupervised Learning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83187" y="7886700"/>
            <a:ext cx="7294445" cy="803783"/>
            <a:chOff x="0" y="0"/>
            <a:chExt cx="1921171" cy="21169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21171" cy="211696"/>
            </a:xfrm>
            <a:custGeom>
              <a:avLst/>
              <a:gdLst/>
              <a:ahLst/>
              <a:cxnLst/>
              <a:rect l="l" t="t" r="r" b="b"/>
              <a:pathLst>
                <a:path w="1921171" h="211696">
                  <a:moveTo>
                    <a:pt x="54129" y="0"/>
                  </a:moveTo>
                  <a:lnTo>
                    <a:pt x="1867042" y="0"/>
                  </a:lnTo>
                  <a:cubicBezTo>
                    <a:pt x="1896937" y="0"/>
                    <a:pt x="1921171" y="24234"/>
                    <a:pt x="1921171" y="54129"/>
                  </a:cubicBezTo>
                  <a:lnTo>
                    <a:pt x="1921171" y="157567"/>
                  </a:lnTo>
                  <a:cubicBezTo>
                    <a:pt x="1921171" y="171923"/>
                    <a:pt x="1915468" y="185691"/>
                    <a:pt x="1905317" y="195842"/>
                  </a:cubicBezTo>
                  <a:cubicBezTo>
                    <a:pt x="1895166" y="205993"/>
                    <a:pt x="1881398" y="211696"/>
                    <a:pt x="1867042" y="211696"/>
                  </a:cubicBezTo>
                  <a:lnTo>
                    <a:pt x="54129" y="211696"/>
                  </a:lnTo>
                  <a:cubicBezTo>
                    <a:pt x="24234" y="211696"/>
                    <a:pt x="0" y="187462"/>
                    <a:pt x="0" y="157567"/>
                  </a:cubicBezTo>
                  <a:lnTo>
                    <a:pt x="0" y="54129"/>
                  </a:lnTo>
                  <a:cubicBezTo>
                    <a:pt x="0" y="24234"/>
                    <a:pt x="24234" y="0"/>
                    <a:pt x="54129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04775"/>
              <a:ext cx="1921171" cy="316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 b="1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Reinforcement Learning</a:t>
              </a:r>
            </a:p>
          </p:txBody>
        </p:sp>
      </p:grpSp>
      <p:sp>
        <p:nvSpPr>
          <p:cNvPr id="12" name="TextBox 2">
            <a:extLst>
              <a:ext uri="{FF2B5EF4-FFF2-40B4-BE49-F238E27FC236}">
                <a16:creationId xmlns:a16="http://schemas.microsoft.com/office/drawing/2014/main" id="{CFB45462-8684-4236-0D7B-CD9BADE7FF46}"/>
              </a:ext>
            </a:extLst>
          </p:cNvPr>
          <p:cNvSpPr txBox="1"/>
          <p:nvPr/>
        </p:nvSpPr>
        <p:spPr>
          <a:xfrm>
            <a:off x="1028700" y="1019175"/>
            <a:ext cx="10401300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Types of machine learning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43F7E9-85E8-F7B4-E9D7-FDA3DDF8FD41}"/>
              </a:ext>
            </a:extLst>
          </p:cNvPr>
          <p:cNvSpPr txBox="1"/>
          <p:nvPr/>
        </p:nvSpPr>
        <p:spPr>
          <a:xfrm>
            <a:off x="8839200" y="5676900"/>
            <a:ext cx="9144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161616"/>
                </a:solidFill>
                <a:highlight>
                  <a:srgbClr val="FFFFFF"/>
                </a:highlight>
                <a:latin typeface="+mj-lt"/>
              </a:rPr>
              <a:t>The machine “discovers” the inherent structure of </a:t>
            </a:r>
            <a:r>
              <a:rPr lang="en-AU" sz="2400" b="1" dirty="0">
                <a:solidFill>
                  <a:srgbClr val="161616"/>
                </a:solidFill>
                <a:highlight>
                  <a:srgbClr val="FFFFFF"/>
                </a:highlight>
                <a:latin typeface="+mj-lt"/>
              </a:rPr>
              <a:t>unlabelled</a:t>
            </a:r>
            <a:r>
              <a:rPr lang="en-AU" sz="2400" dirty="0">
                <a:solidFill>
                  <a:srgbClr val="161616"/>
                </a:solidFill>
                <a:highlight>
                  <a:srgbClr val="FFFFFF"/>
                </a:highlight>
                <a:latin typeface="+mj-lt"/>
              </a:rPr>
              <a:t> data {(Input Data)}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161616"/>
                </a:solidFill>
                <a:highlight>
                  <a:srgbClr val="FFFFFF"/>
                </a:highlight>
                <a:latin typeface="+mj-lt"/>
              </a:rPr>
              <a:t>It requires some human intervention for validating output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161616"/>
                </a:solidFill>
                <a:highlight>
                  <a:srgbClr val="FFFFFF"/>
                </a:highlight>
                <a:latin typeface="+mj-lt"/>
              </a:rPr>
              <a:t>For example, discovering online shoppers’ habits, etc.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0BE4B0-08ED-B92A-EA22-163A830EADEB}"/>
              </a:ext>
            </a:extLst>
          </p:cNvPr>
          <p:cNvSpPr txBox="1"/>
          <p:nvPr/>
        </p:nvSpPr>
        <p:spPr>
          <a:xfrm>
            <a:off x="8839200" y="3502540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+mj-lt"/>
              </a:rPr>
              <a:t>The machine “learns” from the training data set {(Input Data, Labels)}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+mj-lt"/>
              </a:rPr>
              <a:t>It requires upfront human intervention to </a:t>
            </a:r>
            <a:r>
              <a:rPr lang="en-AU" sz="2400" b="1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+mj-lt"/>
              </a:rPr>
              <a:t>label</a:t>
            </a:r>
            <a:r>
              <a:rPr lang="en-AU" sz="2400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+mj-lt"/>
              </a:rPr>
              <a:t> the data appropriately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161616"/>
                </a:solidFill>
                <a:highlight>
                  <a:srgbClr val="FFFFFF"/>
                </a:highlight>
                <a:latin typeface="+mj-lt"/>
              </a:rPr>
              <a:t>For example, weather condition prediction, object detection, etc.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6B5CF8-1B35-60FC-56CC-104E6BAB375B}"/>
              </a:ext>
            </a:extLst>
          </p:cNvPr>
          <p:cNvSpPr txBox="1"/>
          <p:nvPr/>
        </p:nvSpPr>
        <p:spPr>
          <a:xfrm>
            <a:off x="8839200" y="7767153"/>
            <a:ext cx="9144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161616"/>
                </a:solidFill>
                <a:highlight>
                  <a:srgbClr val="FFFFFF"/>
                </a:highlight>
                <a:latin typeface="+mj-lt"/>
              </a:rPr>
              <a:t>RL involves learning through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161616"/>
                </a:solidFill>
                <a:highlight>
                  <a:srgbClr val="FFFFFF"/>
                </a:highlight>
                <a:latin typeface="+mj-lt"/>
              </a:rPr>
              <a:t>In RL, an agent learns to achieve a goal in an uncertain, potentially complex environment by </a:t>
            </a:r>
            <a:r>
              <a:rPr lang="en-AU" sz="2400" b="1" dirty="0">
                <a:solidFill>
                  <a:srgbClr val="161616"/>
                </a:solidFill>
                <a:highlight>
                  <a:srgbClr val="FFFFFF"/>
                </a:highlight>
                <a:latin typeface="+mj-lt"/>
              </a:rPr>
              <a:t>performing actions and receiving feedback</a:t>
            </a:r>
            <a:r>
              <a:rPr lang="en-AU" sz="2400" dirty="0">
                <a:solidFill>
                  <a:srgbClr val="161616"/>
                </a:solidFill>
                <a:highlight>
                  <a:srgbClr val="FFFFFF"/>
                </a:highlight>
                <a:latin typeface="+mj-lt"/>
              </a:rPr>
              <a:t> through rewards or penalties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161616"/>
                </a:solidFill>
                <a:highlight>
                  <a:srgbClr val="FFFFFF"/>
                </a:highlight>
                <a:latin typeface="+mj-lt"/>
              </a:rPr>
              <a:t>RL mimics the try-and-error learning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161616"/>
                </a:solidFill>
                <a:highlight>
                  <a:srgbClr val="FFFFFF"/>
                </a:highlight>
                <a:latin typeface="+mj-lt"/>
              </a:rPr>
              <a:t>For example, chess game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19175"/>
            <a:ext cx="14058900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Why Unsupervised Machine Learning?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855C1-3B6B-2571-30DF-C1103BC5C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7470" y="2448093"/>
            <a:ext cx="3707489" cy="62006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67E3E8-9840-8350-B7A5-1B481A87CD46}"/>
              </a:ext>
            </a:extLst>
          </p:cNvPr>
          <p:cNvSpPr txBox="1"/>
          <p:nvPr/>
        </p:nvSpPr>
        <p:spPr>
          <a:xfrm>
            <a:off x="5791200" y="3086100"/>
            <a:ext cx="10439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AU" sz="2400" b="1" dirty="0"/>
              <a:t>Unsupervised learning</a:t>
            </a:r>
            <a:r>
              <a:rPr lang="en-AU" sz="2400" dirty="0"/>
              <a:t> is where we have only input data {(</a:t>
            </a:r>
            <a:r>
              <a:rPr lang="en-AU" sz="2400" b="1" dirty="0"/>
              <a:t>x</a:t>
            </a:r>
            <a:r>
              <a:rPr lang="en-AU" sz="2400" dirty="0"/>
              <a:t>)}, and correspond output variable {(</a:t>
            </a:r>
            <a:r>
              <a:rPr lang="en-AU" sz="2400" b="1" dirty="0"/>
              <a:t>y</a:t>
            </a:r>
            <a:r>
              <a:rPr lang="en-AU" sz="2400" dirty="0"/>
              <a:t>)}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AU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AU" sz="2400" dirty="0"/>
              <a:t>The goal is to model the underlying structure or distribution of the data to learn more about the data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AU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AU" sz="2400" dirty="0"/>
              <a:t>It is unsupervised, as there is no correct answer to guide the learning process of how to discover the structure of the data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AU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AU" sz="2400" dirty="0"/>
              <a:t>Unsupervised learning techniques can be further grouped into: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AU" sz="2400" i="1" dirty="0"/>
              <a:t>Clustering</a:t>
            </a:r>
            <a:r>
              <a:rPr lang="en-AU" sz="2400" dirty="0"/>
              <a:t>: it is where we try to discover the inherent grouping in the data, such as grouping customers based on shopping habits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AU" sz="2400" i="1" dirty="0"/>
              <a:t>Association</a:t>
            </a:r>
            <a:r>
              <a:rPr lang="en-AU" sz="2400" dirty="0"/>
              <a:t>: It is where the focus is on building mining rules to describe data structures, such as people that buy X products tend to buy Y products</a:t>
            </a:r>
          </a:p>
        </p:txBody>
      </p:sp>
    </p:spTree>
    <p:extLst>
      <p:ext uri="{BB962C8B-B14F-4D97-AF65-F5344CB8AC3E}">
        <p14:creationId xmlns:p14="http://schemas.microsoft.com/office/powerpoint/2010/main" val="4202172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19175"/>
            <a:ext cx="14058900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Why Unsupervised Machine Learning?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855C1-3B6B-2571-30DF-C1103BC5C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7470" y="2448093"/>
            <a:ext cx="3707489" cy="6200607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FF85647-2218-1E5A-B457-7E1822B87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930" y="2324100"/>
            <a:ext cx="11133870" cy="7848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Scenario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Imagine arriving on Earth with no cooking knowledge, given 100 days, a stove, and a fridge full of food, but without instructions on cooking.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Exploration Process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Over time, random trial and error may lead you to discover how to use the kitchen tools and eventually make an edible meal.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Challenges of Random Exploration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lack of structured information leads to noisy, irrelevant data and a long, inefficient learning process.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Role of Unsupervised Learning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By reviewing data from the 100 days, unsupervised learning (e.g., clustering) can identify patterns on the days, where you successfully made meals.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Potential Insight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Clustering can help recognise what worked on certain days, allowing you to learn from those patterns.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Limitations of Clustering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Unsupervised learning may still group irrelevant or unhelpful data together, making it not a perfect solution.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Benefit of Using Unsupervised Learning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Despite limitations, it helps identify useful patterns in otherwise chaotic data, making the process more efficient. </a:t>
            </a:r>
          </a:p>
        </p:txBody>
      </p:sp>
    </p:spTree>
    <p:extLst>
      <p:ext uri="{BB962C8B-B14F-4D97-AF65-F5344CB8AC3E}">
        <p14:creationId xmlns:p14="http://schemas.microsoft.com/office/powerpoint/2010/main" val="274061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57527" y="1019175"/>
            <a:ext cx="14772946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en-US" sz="6999" spc="342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Contents of the unit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257800" y="3390900"/>
            <a:ext cx="7294445" cy="803783"/>
            <a:chOff x="0" y="0"/>
            <a:chExt cx="1921171" cy="2116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21171" cy="211696"/>
            </a:xfrm>
            <a:custGeom>
              <a:avLst/>
              <a:gdLst/>
              <a:ahLst/>
              <a:cxnLst/>
              <a:rect l="l" t="t" r="r" b="b"/>
              <a:pathLst>
                <a:path w="1921171" h="211696">
                  <a:moveTo>
                    <a:pt x="54129" y="0"/>
                  </a:moveTo>
                  <a:lnTo>
                    <a:pt x="1867042" y="0"/>
                  </a:lnTo>
                  <a:cubicBezTo>
                    <a:pt x="1896937" y="0"/>
                    <a:pt x="1921171" y="24234"/>
                    <a:pt x="1921171" y="54129"/>
                  </a:cubicBezTo>
                  <a:lnTo>
                    <a:pt x="1921171" y="157567"/>
                  </a:lnTo>
                  <a:cubicBezTo>
                    <a:pt x="1921171" y="171923"/>
                    <a:pt x="1915468" y="185691"/>
                    <a:pt x="1905317" y="195842"/>
                  </a:cubicBezTo>
                  <a:cubicBezTo>
                    <a:pt x="1895166" y="205993"/>
                    <a:pt x="1881398" y="211696"/>
                    <a:pt x="1867042" y="211696"/>
                  </a:cubicBezTo>
                  <a:lnTo>
                    <a:pt x="54129" y="211696"/>
                  </a:lnTo>
                  <a:cubicBezTo>
                    <a:pt x="24234" y="211696"/>
                    <a:pt x="0" y="187462"/>
                    <a:pt x="0" y="157567"/>
                  </a:cubicBezTo>
                  <a:lnTo>
                    <a:pt x="0" y="54129"/>
                  </a:lnTo>
                  <a:cubicBezTo>
                    <a:pt x="0" y="24234"/>
                    <a:pt x="24234" y="0"/>
                    <a:pt x="54129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04775"/>
              <a:ext cx="1921171" cy="316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 b="1" dirty="0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Clustering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257799" y="4673904"/>
            <a:ext cx="7294445" cy="803783"/>
            <a:chOff x="0" y="0"/>
            <a:chExt cx="1921171" cy="21169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21171" cy="211696"/>
            </a:xfrm>
            <a:custGeom>
              <a:avLst/>
              <a:gdLst/>
              <a:ahLst/>
              <a:cxnLst/>
              <a:rect l="l" t="t" r="r" b="b"/>
              <a:pathLst>
                <a:path w="1921171" h="211696">
                  <a:moveTo>
                    <a:pt x="54129" y="0"/>
                  </a:moveTo>
                  <a:lnTo>
                    <a:pt x="1867042" y="0"/>
                  </a:lnTo>
                  <a:cubicBezTo>
                    <a:pt x="1896937" y="0"/>
                    <a:pt x="1921171" y="24234"/>
                    <a:pt x="1921171" y="54129"/>
                  </a:cubicBezTo>
                  <a:lnTo>
                    <a:pt x="1921171" y="157567"/>
                  </a:lnTo>
                  <a:cubicBezTo>
                    <a:pt x="1921171" y="171923"/>
                    <a:pt x="1915468" y="185691"/>
                    <a:pt x="1905317" y="195842"/>
                  </a:cubicBezTo>
                  <a:cubicBezTo>
                    <a:pt x="1895166" y="205993"/>
                    <a:pt x="1881398" y="211696"/>
                    <a:pt x="1867042" y="211696"/>
                  </a:cubicBezTo>
                  <a:lnTo>
                    <a:pt x="54129" y="211696"/>
                  </a:lnTo>
                  <a:cubicBezTo>
                    <a:pt x="24234" y="211696"/>
                    <a:pt x="0" y="187462"/>
                    <a:pt x="0" y="157567"/>
                  </a:cubicBezTo>
                  <a:lnTo>
                    <a:pt x="0" y="54129"/>
                  </a:lnTo>
                  <a:cubicBezTo>
                    <a:pt x="0" y="24234"/>
                    <a:pt x="24234" y="0"/>
                    <a:pt x="54129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04775"/>
              <a:ext cx="1921171" cy="316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 b="1" dirty="0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Dimensionality Reduction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257798" y="5956908"/>
            <a:ext cx="7294445" cy="1201600"/>
            <a:chOff x="0" y="-104775"/>
            <a:chExt cx="1921171" cy="31647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21171" cy="211696"/>
            </a:xfrm>
            <a:custGeom>
              <a:avLst/>
              <a:gdLst/>
              <a:ahLst/>
              <a:cxnLst/>
              <a:rect l="l" t="t" r="r" b="b"/>
              <a:pathLst>
                <a:path w="1921171" h="211696">
                  <a:moveTo>
                    <a:pt x="54129" y="0"/>
                  </a:moveTo>
                  <a:lnTo>
                    <a:pt x="1867042" y="0"/>
                  </a:lnTo>
                  <a:cubicBezTo>
                    <a:pt x="1896937" y="0"/>
                    <a:pt x="1921171" y="24234"/>
                    <a:pt x="1921171" y="54129"/>
                  </a:cubicBezTo>
                  <a:lnTo>
                    <a:pt x="1921171" y="157567"/>
                  </a:lnTo>
                  <a:cubicBezTo>
                    <a:pt x="1921171" y="171923"/>
                    <a:pt x="1915468" y="185691"/>
                    <a:pt x="1905317" y="195842"/>
                  </a:cubicBezTo>
                  <a:cubicBezTo>
                    <a:pt x="1895166" y="205993"/>
                    <a:pt x="1881398" y="211696"/>
                    <a:pt x="1867042" y="211696"/>
                  </a:cubicBezTo>
                  <a:lnTo>
                    <a:pt x="54129" y="211696"/>
                  </a:lnTo>
                  <a:cubicBezTo>
                    <a:pt x="24234" y="211696"/>
                    <a:pt x="0" y="187462"/>
                    <a:pt x="0" y="157567"/>
                  </a:cubicBezTo>
                  <a:lnTo>
                    <a:pt x="0" y="54129"/>
                  </a:lnTo>
                  <a:cubicBezTo>
                    <a:pt x="0" y="24234"/>
                    <a:pt x="24234" y="0"/>
                    <a:pt x="54129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04775"/>
              <a:ext cx="1921171" cy="316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 b="1" dirty="0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Association Rules</a:t>
              </a:r>
            </a:p>
          </p:txBody>
        </p:sp>
      </p:grpSp>
      <p:grpSp>
        <p:nvGrpSpPr>
          <p:cNvPr id="14" name="Group 6">
            <a:extLst>
              <a:ext uri="{FF2B5EF4-FFF2-40B4-BE49-F238E27FC236}">
                <a16:creationId xmlns:a16="http://schemas.microsoft.com/office/drawing/2014/main" id="{FD03BA17-DF01-082C-55EE-04609661D234}"/>
              </a:ext>
            </a:extLst>
          </p:cNvPr>
          <p:cNvGrpSpPr/>
          <p:nvPr/>
        </p:nvGrpSpPr>
        <p:grpSpPr>
          <a:xfrm>
            <a:off x="5228490" y="7637729"/>
            <a:ext cx="7294445" cy="803783"/>
            <a:chOff x="0" y="0"/>
            <a:chExt cx="1921171" cy="211696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73FBB6FA-2732-1AE3-F0DF-0C0A63EE62BA}"/>
                </a:ext>
              </a:extLst>
            </p:cNvPr>
            <p:cNvSpPr/>
            <p:nvPr/>
          </p:nvSpPr>
          <p:spPr>
            <a:xfrm>
              <a:off x="0" y="0"/>
              <a:ext cx="1921171" cy="211696"/>
            </a:xfrm>
            <a:custGeom>
              <a:avLst/>
              <a:gdLst/>
              <a:ahLst/>
              <a:cxnLst/>
              <a:rect l="l" t="t" r="r" b="b"/>
              <a:pathLst>
                <a:path w="1921171" h="211696">
                  <a:moveTo>
                    <a:pt x="54129" y="0"/>
                  </a:moveTo>
                  <a:lnTo>
                    <a:pt x="1867042" y="0"/>
                  </a:lnTo>
                  <a:cubicBezTo>
                    <a:pt x="1896937" y="0"/>
                    <a:pt x="1921171" y="24234"/>
                    <a:pt x="1921171" y="54129"/>
                  </a:cubicBezTo>
                  <a:lnTo>
                    <a:pt x="1921171" y="157567"/>
                  </a:lnTo>
                  <a:cubicBezTo>
                    <a:pt x="1921171" y="171923"/>
                    <a:pt x="1915468" y="185691"/>
                    <a:pt x="1905317" y="195842"/>
                  </a:cubicBezTo>
                  <a:cubicBezTo>
                    <a:pt x="1895166" y="205993"/>
                    <a:pt x="1881398" y="211696"/>
                    <a:pt x="1867042" y="211696"/>
                  </a:cubicBezTo>
                  <a:lnTo>
                    <a:pt x="54129" y="211696"/>
                  </a:lnTo>
                  <a:cubicBezTo>
                    <a:pt x="24234" y="211696"/>
                    <a:pt x="0" y="187462"/>
                    <a:pt x="0" y="157567"/>
                  </a:cubicBezTo>
                  <a:lnTo>
                    <a:pt x="0" y="54129"/>
                  </a:lnTo>
                  <a:cubicBezTo>
                    <a:pt x="0" y="24234"/>
                    <a:pt x="24234" y="0"/>
                    <a:pt x="54129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16" name="TextBox 8">
              <a:extLst>
                <a:ext uri="{FF2B5EF4-FFF2-40B4-BE49-F238E27FC236}">
                  <a16:creationId xmlns:a16="http://schemas.microsoft.com/office/drawing/2014/main" id="{DB3CDB0E-2372-5A19-B7E1-7DE27E803B8F}"/>
                </a:ext>
              </a:extLst>
            </p:cNvPr>
            <p:cNvSpPr txBox="1"/>
            <p:nvPr/>
          </p:nvSpPr>
          <p:spPr>
            <a:xfrm>
              <a:off x="0" y="-104775"/>
              <a:ext cx="1921171" cy="316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 b="1" dirty="0" err="1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AutoEncoder</a:t>
              </a:r>
              <a:endParaRPr lang="en-US" sz="3000" b="1" dirty="0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9044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3122</TotalTime>
  <Words>850</Words>
  <Application>Microsoft Office PowerPoint</Application>
  <PresentationFormat>Custom</PresentationFormat>
  <Paragraphs>117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Telegraf Medium</vt:lpstr>
      <vt:lpstr>Cheddar</vt:lpstr>
      <vt:lpstr>Wingdings</vt:lpstr>
      <vt:lpstr>Telegraf</vt:lpstr>
      <vt:lpstr>Telegraf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Machine learning</dc:title>
  <cp:lastModifiedBy>Ibrahim.Radwan</cp:lastModifiedBy>
  <cp:revision>34</cp:revision>
  <dcterms:created xsi:type="dcterms:W3CDTF">2006-08-16T00:00:00Z</dcterms:created>
  <dcterms:modified xsi:type="dcterms:W3CDTF">2024-09-10T05:18:16Z</dcterms:modified>
  <dc:identifier>DAGQCIR1LLE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f6fef03-d487-4433-8e43-6b81c0a1b7be_Enabled">
    <vt:lpwstr>true</vt:lpwstr>
  </property>
  <property fmtid="{D5CDD505-2E9C-101B-9397-08002B2CF9AE}" pid="3" name="MSIP_Label_bf6fef03-d487-4433-8e43-6b81c0a1b7be_SetDate">
    <vt:lpwstr>2024-09-07T12:00:23Z</vt:lpwstr>
  </property>
  <property fmtid="{D5CDD505-2E9C-101B-9397-08002B2CF9AE}" pid="4" name="MSIP_Label_bf6fef03-d487-4433-8e43-6b81c0a1b7be_Method">
    <vt:lpwstr>Standard</vt:lpwstr>
  </property>
  <property fmtid="{D5CDD505-2E9C-101B-9397-08002B2CF9AE}" pid="5" name="MSIP_Label_bf6fef03-d487-4433-8e43-6b81c0a1b7be_Name">
    <vt:lpwstr>Unclassified</vt:lpwstr>
  </property>
  <property fmtid="{D5CDD505-2E9C-101B-9397-08002B2CF9AE}" pid="6" name="MSIP_Label_bf6fef03-d487-4433-8e43-6b81c0a1b7be_SiteId">
    <vt:lpwstr>1daf5147-a543-4707-a2fb-2acf0b2a3936</vt:lpwstr>
  </property>
  <property fmtid="{D5CDD505-2E9C-101B-9397-08002B2CF9AE}" pid="7" name="MSIP_Label_bf6fef03-d487-4433-8e43-6b81c0a1b7be_ActionId">
    <vt:lpwstr>c5662254-d501-4ccc-a3b1-7b1ad0431f9c</vt:lpwstr>
  </property>
  <property fmtid="{D5CDD505-2E9C-101B-9397-08002B2CF9AE}" pid="8" name="MSIP_Label_bf6fef03-d487-4433-8e43-6b81c0a1b7be_ContentBits">
    <vt:lpwstr>0</vt:lpwstr>
  </property>
</Properties>
</file>