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6" r:id="rId6"/>
    <p:sldId id="267" r:id="rId7"/>
    <p:sldId id="260" r:id="rId8"/>
    <p:sldId id="268" r:id="rId9"/>
    <p:sldId id="269" r:id="rId10"/>
    <p:sldId id="270" r:id="rId11"/>
    <p:sldId id="271" r:id="rId12"/>
    <p:sldId id="274" r:id="rId13"/>
    <p:sldId id="275" r:id="rId14"/>
    <p:sldId id="276" r:id="rId15"/>
    <p:sldId id="264" r:id="rId16"/>
    <p:sldId id="265" r:id="rId17"/>
  </p:sldIdLst>
  <p:sldSz cx="9144000" cy="5143500" type="screen16x9"/>
  <p:notesSz cx="6858000" cy="9144000"/>
  <p:embeddedFontLst>
    <p:embeddedFont>
      <p:font typeface="Gill Sans MT" panose="020B0502020104020203" pitchFamily="34" charset="0"/>
      <p:regular r:id="rId19"/>
      <p:bold r:id="rId20"/>
      <p:italic r:id="rId21"/>
      <p:boldItalic r:id="rId22"/>
    </p:embeddedFont>
    <p:embeddedFont>
      <p:font typeface="Montserrat" panose="000005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446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601cdab4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601cdab4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c4033f8d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0c4033f8d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c4033f8d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c4033f8d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0c4033f8d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0c4033f8d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2bf8da8b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c2bf8da8b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c2bf8da8be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c2bf8da8be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/>
        </p:nvSpPr>
        <p:spPr>
          <a:xfrm>
            <a:off x="8100" y="4438814"/>
            <a:ext cx="2384700" cy="879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b="1" dirty="0">
                <a:solidFill>
                  <a:schemeClr val="dk1"/>
                </a:solidFill>
                <a:latin typeface="Gill Sans MT" panose="020B0502020104020203" pitchFamily="34" charset="0"/>
                <a:ea typeface="Montserrat"/>
                <a:cs typeface="Montserrat"/>
                <a:sym typeface="Montserrat"/>
              </a:rPr>
              <a:t>Mankour Ibrahim</a:t>
            </a:r>
            <a:br>
              <a:rPr lang="fr" sz="1500" b="1" dirty="0">
                <a:solidFill>
                  <a:schemeClr val="dk1"/>
                </a:solidFill>
                <a:latin typeface="Gill Sans MT" panose="020B0502020104020203" pitchFamily="34" charset="0"/>
                <a:ea typeface="Montserrat"/>
                <a:cs typeface="Montserrat"/>
                <a:sym typeface="Montserrat"/>
              </a:rPr>
            </a:br>
            <a:endParaRPr sz="1500" b="1" dirty="0">
              <a:solidFill>
                <a:schemeClr val="dk1"/>
              </a:solidFill>
              <a:latin typeface="Gill Sans MT" panose="020B0502020104020203" pitchFamily="34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54" name="Google Shape;54;p13"/>
          <p:cNvSpPr txBox="1"/>
          <p:nvPr/>
        </p:nvSpPr>
        <p:spPr>
          <a:xfrm>
            <a:off x="2392800" y="1537500"/>
            <a:ext cx="4222200" cy="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PRÉSENTATION</a:t>
            </a:r>
            <a:br>
              <a:rPr lang="fr" sz="3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fr" sz="3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fr" sz="31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Menu Maker by Qwenta</a:t>
            </a:r>
            <a:endParaRPr sz="31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69575" y="0"/>
            <a:ext cx="674425" cy="3405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55;p13">
            <a:extLst>
              <a:ext uri="{FF2B5EF4-FFF2-40B4-BE49-F238E27FC236}">
                <a16:creationId xmlns:a16="http://schemas.microsoft.com/office/drawing/2014/main" id="{47F9F7B2-1F23-BC21-027D-222AE04F2A61}"/>
              </a:ext>
            </a:extLst>
          </p:cNvPr>
          <p:cNvSpPr txBox="1"/>
          <p:nvPr/>
        </p:nvSpPr>
        <p:spPr>
          <a:xfrm>
            <a:off x="4230300" y="4438813"/>
            <a:ext cx="2384700" cy="879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b="1" dirty="0">
                <a:solidFill>
                  <a:schemeClr val="dk1"/>
                </a:solidFill>
                <a:latin typeface="Gill Sans MT" panose="020B0502020104020203" pitchFamily="34" charset="0"/>
                <a:ea typeface="Montserrat"/>
                <a:cs typeface="Montserrat"/>
                <a:sym typeface="Montserrat"/>
              </a:rPr>
              <a:t>10-2024</a:t>
            </a:r>
            <a:endParaRPr sz="1500" b="1" dirty="0">
              <a:solidFill>
                <a:schemeClr val="dk1"/>
              </a:solidFill>
              <a:latin typeface="Gill Sans MT" panose="020B0502020104020203" pitchFamily="34" charset="0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F084EE-7881-995D-E4B9-815F9DD3F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b="1" dirty="0">
                <a:latin typeface="Gill Sans MT" panose="020B0502020104020203" pitchFamily="34" charset="0"/>
              </a:rPr>
              <a:t>Avantages du tableau pour le suivi et la coordination</a:t>
            </a:r>
            <a:br>
              <a:rPr lang="fr-FR" b="1" dirty="0">
                <a:latin typeface="Gill Sans MT" panose="020B0502020104020203" pitchFamily="34" charset="0"/>
              </a:rPr>
            </a:br>
            <a:endParaRPr lang="fr-FR" dirty="0">
              <a:latin typeface="Gill Sans MT" panose="020B0502020104020203" pitchFamily="34" charset="0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3584F3-D89B-7B51-86A1-93EFC863BB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fr-FR" dirty="0">
                <a:solidFill>
                  <a:schemeClr val="tx1"/>
                </a:solidFill>
                <a:latin typeface="Gill Sans MT" panose="020B0502020104020203" pitchFamily="34" charset="0"/>
              </a:rPr>
              <a:t>Un tableau visuel (Kanban ou Scrum </a:t>
            </a:r>
            <a:r>
              <a:rPr lang="fr-FR" dirty="0" err="1">
                <a:solidFill>
                  <a:schemeClr val="tx1"/>
                </a:solidFill>
                <a:latin typeface="Gill Sans MT" panose="020B0502020104020203" pitchFamily="34" charset="0"/>
              </a:rPr>
              <a:t>Board</a:t>
            </a:r>
            <a:r>
              <a:rPr lang="fr-FR" dirty="0">
                <a:solidFill>
                  <a:schemeClr val="tx1"/>
                </a:solidFill>
                <a:latin typeface="Gill Sans MT" panose="020B0502020104020203" pitchFamily="34" charset="0"/>
              </a:rPr>
              <a:t>) facilite le suivi des tâches avec des colonnes comme </a:t>
            </a:r>
            <a:r>
              <a:rPr lang="fr-FR" i="1" dirty="0">
                <a:solidFill>
                  <a:schemeClr val="tx1"/>
                </a:solidFill>
                <a:latin typeface="Gill Sans MT" panose="020B0502020104020203" pitchFamily="34" charset="0"/>
              </a:rPr>
              <a:t>À faire, En cours,</a:t>
            </a:r>
            <a:r>
              <a:rPr lang="fr-FR" dirty="0">
                <a:solidFill>
                  <a:schemeClr val="tx1"/>
                </a:solidFill>
                <a:latin typeface="Gill Sans MT" panose="020B0502020104020203" pitchFamily="34" charset="0"/>
              </a:rPr>
              <a:t> et </a:t>
            </a:r>
            <a:r>
              <a:rPr lang="fr-FR" i="1" dirty="0">
                <a:solidFill>
                  <a:schemeClr val="tx1"/>
                </a:solidFill>
                <a:latin typeface="Gill Sans MT" panose="020B0502020104020203" pitchFamily="34" charset="0"/>
              </a:rPr>
              <a:t>Terminé</a:t>
            </a:r>
            <a:r>
              <a:rPr lang="fr-FR" dirty="0">
                <a:solidFill>
                  <a:schemeClr val="tx1"/>
                </a:solidFill>
                <a:latin typeface="Gill Sans MT" panose="020B0502020104020203" pitchFamily="34" charset="0"/>
              </a:rPr>
              <a:t>. Il permet :</a:t>
            </a:r>
          </a:p>
          <a:p>
            <a:pPr marL="114300" indent="0">
              <a:buNone/>
            </a:pPr>
            <a:endParaRPr lang="fr-FR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tx1"/>
                </a:solidFill>
                <a:latin typeface="Gill Sans MT" panose="020B0502020104020203" pitchFamily="34" charset="0"/>
              </a:rPr>
              <a:t>Visibilité en temps réel</a:t>
            </a:r>
            <a:r>
              <a:rPr lang="fr-FR" dirty="0">
                <a:solidFill>
                  <a:schemeClr val="tx1"/>
                </a:solidFill>
                <a:latin typeface="Gill Sans MT" panose="020B0502020104020203" pitchFamily="34" charset="0"/>
              </a:rPr>
              <a:t> de l’avancement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tx1"/>
                </a:solidFill>
                <a:latin typeface="Gill Sans MT" panose="020B0502020104020203" pitchFamily="34" charset="0"/>
              </a:rPr>
              <a:t>Priorisation des tâches</a:t>
            </a:r>
            <a:endParaRPr lang="fr-FR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tx1"/>
                </a:solidFill>
                <a:latin typeface="Gill Sans MT" panose="020B0502020104020203" pitchFamily="34" charset="0"/>
              </a:rPr>
              <a:t>Meilleure coordination</a:t>
            </a:r>
            <a:r>
              <a:rPr lang="fr-FR" dirty="0">
                <a:solidFill>
                  <a:schemeClr val="tx1"/>
                </a:solidFill>
                <a:latin typeface="Gill Sans MT" panose="020B0502020104020203" pitchFamily="34" charset="0"/>
              </a:rPr>
              <a:t> entre les membres de l’équipe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tx1"/>
                </a:solidFill>
                <a:latin typeface="Gill Sans MT" panose="020B0502020104020203" pitchFamily="34" charset="0"/>
              </a:rPr>
              <a:t>Répartition équilibrée</a:t>
            </a:r>
            <a:r>
              <a:rPr lang="fr-FR" dirty="0">
                <a:solidFill>
                  <a:schemeClr val="tx1"/>
                </a:solidFill>
                <a:latin typeface="Gill Sans MT" panose="020B0502020104020203" pitchFamily="34" charset="0"/>
              </a:rPr>
              <a:t> du travail</a:t>
            </a:r>
          </a:p>
          <a:p>
            <a:pPr marL="114300" indent="0">
              <a:buNone/>
            </a:pPr>
            <a:endParaRPr lang="fr-FR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114300" indent="0">
              <a:buNone/>
            </a:pPr>
            <a:r>
              <a:rPr lang="fr-FR" dirty="0">
                <a:solidFill>
                  <a:schemeClr val="tx1"/>
                </a:solidFill>
                <a:latin typeface="Gill Sans MT" panose="020B0502020104020203" pitchFamily="34" charset="0"/>
              </a:rPr>
              <a:t>Cet outil améliore la transparence et aide à identifier les obstacles rapidement.</a:t>
            </a:r>
          </a:p>
          <a:p>
            <a:endParaRPr lang="fr-FR" dirty="0"/>
          </a:p>
        </p:txBody>
      </p:sp>
      <p:pic>
        <p:nvPicPr>
          <p:cNvPr id="4" name="Google Shape;87;p17">
            <a:extLst>
              <a:ext uri="{FF2B5EF4-FFF2-40B4-BE49-F238E27FC236}">
                <a16:creationId xmlns:a16="http://schemas.microsoft.com/office/drawing/2014/main" id="{14D8044F-6FD9-EB76-C021-4D08A89F418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4575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87;p17">
            <a:extLst>
              <a:ext uri="{FF2B5EF4-FFF2-40B4-BE49-F238E27FC236}">
                <a16:creationId xmlns:a16="http://schemas.microsoft.com/office/drawing/2014/main" id="{0FB41A7A-D207-87C4-1AE2-C47ECC23A2B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1F78FAB0-8F08-C803-429A-3115F8BAC29D}"/>
              </a:ext>
            </a:extLst>
          </p:cNvPr>
          <p:cNvSpPr txBox="1">
            <a:spLocks/>
          </p:cNvSpPr>
          <p:nvPr/>
        </p:nvSpPr>
        <p:spPr>
          <a:xfrm>
            <a:off x="706148" y="44298"/>
            <a:ext cx="7072976" cy="5727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b="1" dirty="0">
                <a:solidFill>
                  <a:schemeClr val="tx1"/>
                </a:solidFill>
                <a:latin typeface="Gill Sans MT" panose="020B0502020104020203" pitchFamily="34" charset="0"/>
              </a:rPr>
              <a:t>5.Spécifications techniques</a:t>
            </a:r>
          </a:p>
        </p:txBody>
      </p:sp>
      <p:sp>
        <p:nvSpPr>
          <p:cNvPr id="19" name="Espace réservé du texte 2">
            <a:extLst>
              <a:ext uri="{FF2B5EF4-FFF2-40B4-BE49-F238E27FC236}">
                <a16:creationId xmlns:a16="http://schemas.microsoft.com/office/drawing/2014/main" id="{3C43A3C0-B994-657C-DE9D-E46CCAC85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3236" y="793657"/>
            <a:ext cx="8520600" cy="3959878"/>
          </a:xfrm>
        </p:spPr>
        <p:txBody>
          <a:bodyPr>
            <a:normAutofit fontScale="925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I. Choix Technologiques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React</a:t>
            </a:r>
            <a:r>
              <a:rPr kumimoji="0" lang="fr-FR" altLang="fr-F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-Modal :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Besoin :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Ajouter une catégorie de menu via une modale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Solution :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Utilisation de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React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-Modal pour la création de modales simples et accessibles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Justification :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Cohérent avec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React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, largement utilisée et performante.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Auth.js :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Besoin :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Processus de connexion sécurisé et intégré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Solution :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Auth.js pour l'authentification basée sur JWT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Justification :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Intégration facile avec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OAuth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(Google, Facebook), compatible avec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React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MongoDB (NoSQL) :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Besoin :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Base de données évolutive pour les menus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Solution :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MongoDB pour un stockage flexible et scalable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Justification :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S'intègre avec Node.js, gère des données semi-structurées comme les menus.</a:t>
            </a:r>
            <a:b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</a:br>
            <a:r>
              <a:rPr kumimoji="0" lang="fr-FR" altLang="fr-F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II. Intégration avec le </a:t>
            </a:r>
            <a:r>
              <a:rPr kumimoji="0" lang="fr-FR" altLang="fr-FR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Back-End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Node.js :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Adapté pour les APIs temps réel et l'intégration de services externes.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APIs :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Auth.js, MongoDB, Instagram, Deliveroo,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React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-PDF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Gère l'authentification, le stockage des menus, le partage, et la génération de PDF.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637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D6592E7-F770-CDA3-6EA8-8F9840301AB8}"/>
              </a:ext>
            </a:extLst>
          </p:cNvPr>
          <p:cNvSpPr txBox="1"/>
          <p:nvPr/>
        </p:nvSpPr>
        <p:spPr>
          <a:xfrm>
            <a:off x="425004" y="478869"/>
            <a:ext cx="8828467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latin typeface="Montserrat" panose="00000500000000000000" pitchFamily="2" charset="0"/>
              </a:rPr>
              <a:t>Domaine, Accessibilité et Sécurité</a:t>
            </a:r>
          </a:p>
          <a:p>
            <a:endParaRPr lang="fr-FR" b="1" dirty="0">
              <a:latin typeface="Montserrat" panose="00000500000000000000" pitchFamily="2" charset="0"/>
            </a:endParaRPr>
          </a:p>
          <a:p>
            <a:r>
              <a:rPr lang="fr-FR" b="1" dirty="0">
                <a:latin typeface="Montserrat" panose="00000500000000000000" pitchFamily="2" charset="0"/>
              </a:rPr>
              <a:t>III. Domaine et Hébergement</a:t>
            </a:r>
            <a:endParaRPr lang="fr-FR" dirty="0">
              <a:latin typeface="Montserrat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i="1" dirty="0">
                <a:latin typeface="Montserrat" panose="00000500000000000000" pitchFamily="2" charset="0"/>
              </a:rPr>
              <a:t>Nom de Domaine :</a:t>
            </a:r>
            <a:r>
              <a:rPr lang="fr-FR" dirty="0">
                <a:latin typeface="Montserrat" panose="00000500000000000000" pitchFamily="2" charset="0"/>
              </a:rPr>
              <a:t> Qwenta.fr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i="1" dirty="0">
                <a:latin typeface="Montserrat" panose="00000500000000000000" pitchFamily="2" charset="0"/>
              </a:rPr>
              <a:t>Hébergement :</a:t>
            </a:r>
            <a:r>
              <a:rPr lang="fr-FR" dirty="0">
                <a:latin typeface="Montserrat" panose="00000500000000000000" pitchFamily="2" charset="0"/>
              </a:rPr>
              <a:t> </a:t>
            </a:r>
            <a:r>
              <a:rPr lang="fr-FR" dirty="0" err="1">
                <a:latin typeface="Montserrat" panose="00000500000000000000" pitchFamily="2" charset="0"/>
              </a:rPr>
              <a:t>OVHcloud</a:t>
            </a:r>
            <a:r>
              <a:rPr lang="fr-FR" dirty="0">
                <a:latin typeface="Montserrat" panose="00000500000000000000" pitchFamily="2" charset="0"/>
              </a:rPr>
              <a:t> pour l’hébergement de domaine et d’e-mails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i="1" dirty="0">
                <a:latin typeface="Montserrat" panose="00000500000000000000" pitchFamily="2" charset="0"/>
              </a:rPr>
              <a:t>E-mails :</a:t>
            </a:r>
            <a:r>
              <a:rPr lang="fr-FR" dirty="0">
                <a:latin typeface="Montserrat" panose="00000500000000000000" pitchFamily="2" charset="0"/>
              </a:rPr>
              <a:t> Exemple : contact@qwenta.fr</a:t>
            </a:r>
          </a:p>
          <a:p>
            <a:r>
              <a:rPr lang="fr-FR" b="1" dirty="0">
                <a:latin typeface="Montserrat" panose="00000500000000000000" pitchFamily="2" charset="0"/>
              </a:rPr>
              <a:t>IV. Accessibilité</a:t>
            </a:r>
          </a:p>
          <a:p>
            <a:endParaRPr lang="fr-FR" dirty="0">
              <a:latin typeface="Montserrat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>
                <a:latin typeface="Montserrat" panose="00000500000000000000" pitchFamily="2" charset="0"/>
              </a:rPr>
              <a:t>Navigateurs Compatibles :</a:t>
            </a:r>
            <a:r>
              <a:rPr lang="fr-FR" dirty="0">
                <a:latin typeface="Montserrat" panose="00000500000000000000" pitchFamily="2" charset="0"/>
              </a:rPr>
              <a:t> Chrome, Firefox, Safari, Edge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latin typeface="Montserrat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>
                <a:latin typeface="Montserrat" panose="00000500000000000000" pitchFamily="2" charset="0"/>
              </a:rPr>
              <a:t>Appareils Compatibles :</a:t>
            </a:r>
            <a:r>
              <a:rPr lang="fr-FR" dirty="0">
                <a:latin typeface="Montserrat" panose="00000500000000000000" pitchFamily="2" charset="0"/>
              </a:rPr>
              <a:t> Ordinateur, tablette, smartphone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i="1" dirty="0">
                <a:latin typeface="Montserrat" panose="00000500000000000000" pitchFamily="2" charset="0"/>
              </a:rPr>
              <a:t>Responsive</a:t>
            </a:r>
            <a:r>
              <a:rPr lang="fr-FR" dirty="0">
                <a:latin typeface="Montserrat" panose="00000500000000000000" pitchFamily="2" charset="0"/>
              </a:rPr>
              <a:t> pour une expérience utilisateur continue sur tous les appareils.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latin typeface="Montserrat" panose="00000500000000000000" pitchFamily="2" charset="0"/>
            </a:endParaRPr>
          </a:p>
          <a:p>
            <a:r>
              <a:rPr lang="fr-FR" b="1" dirty="0">
                <a:latin typeface="Montserrat" panose="00000500000000000000" pitchFamily="2" charset="0"/>
              </a:rPr>
              <a:t>V. Recommandations Sécurité</a:t>
            </a:r>
            <a:endParaRPr lang="fr-FR" dirty="0">
              <a:latin typeface="Montserrat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Montserrat" panose="00000500000000000000" pitchFamily="2" charset="0"/>
              </a:rPr>
              <a:t>HTTPS, certificats SSL, vérification par e-mail pour l'authentification.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latin typeface="Montserrat" panose="00000500000000000000" pitchFamily="2" charset="0"/>
            </a:endParaRPr>
          </a:p>
          <a:p>
            <a:r>
              <a:rPr lang="fr-FR" b="1" dirty="0">
                <a:latin typeface="Montserrat" panose="00000500000000000000" pitchFamily="2" charset="0"/>
              </a:rPr>
              <a:t>VI. Maintenance &amp; Mises à jour</a:t>
            </a:r>
            <a:endParaRPr lang="fr-FR" dirty="0">
              <a:latin typeface="Montserrat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>
                <a:latin typeface="Montserrat" panose="00000500000000000000" pitchFamily="2" charset="0"/>
              </a:rPr>
              <a:t>Contrat de Maintenance :</a:t>
            </a:r>
            <a:r>
              <a:rPr lang="fr-FR" dirty="0">
                <a:latin typeface="Montserrat" panose="00000500000000000000" pitchFamily="2" charset="0"/>
              </a:rPr>
              <a:t> Options de 6 mois à 1 an, incluant mises à jour de sécurité, support technique, et optimisation des performances.</a:t>
            </a:r>
          </a:p>
        </p:txBody>
      </p:sp>
    </p:spTree>
    <p:extLst>
      <p:ext uri="{BB962C8B-B14F-4D97-AF65-F5344CB8AC3E}">
        <p14:creationId xmlns:p14="http://schemas.microsoft.com/office/powerpoint/2010/main" val="3766050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1483E7-998C-F6A0-71A5-6B5C2F786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413" y="75495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fr" sz="2800" b="1" dirty="0">
                <a:latin typeface="Gill Sans MT" panose="020B0502020104020203" pitchFamily="34" charset="0"/>
                <a:ea typeface="Montserrat"/>
                <a:cs typeface="Montserrat"/>
                <a:sym typeface="Montserrat"/>
              </a:rPr>
              <a:t>6.Veille Technologique</a:t>
            </a:r>
            <a:endParaRPr lang="fr-FR" b="1" dirty="0">
              <a:latin typeface="Gill Sans MT" panose="020B0502020104020203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A457F64-0F50-9158-C2DE-9BBDD4ED138E}"/>
              </a:ext>
            </a:extLst>
          </p:cNvPr>
          <p:cNvSpPr txBox="1"/>
          <p:nvPr/>
        </p:nvSpPr>
        <p:spPr>
          <a:xfrm>
            <a:off x="0" y="936470"/>
            <a:ext cx="260153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b="1" i="1" dirty="0">
                <a:latin typeface="Gill Sans MT" panose="020B0502020104020203" pitchFamily="34" charset="0"/>
                <a:ea typeface="Montserrat"/>
                <a:cs typeface="Montserrat"/>
                <a:sym typeface="Montserrat"/>
              </a:rPr>
              <a:t>Méthode de Classification des Sources d'Information avec </a:t>
            </a:r>
            <a:r>
              <a:rPr lang="fr-FR" sz="1600" b="1" i="1" dirty="0" err="1">
                <a:latin typeface="Gill Sans MT" panose="020B0502020104020203" pitchFamily="34" charset="0"/>
                <a:ea typeface="Montserrat"/>
                <a:cs typeface="Montserrat"/>
                <a:sym typeface="Montserrat"/>
              </a:rPr>
              <a:t>Feedly</a:t>
            </a:r>
            <a:r>
              <a:rPr lang="fr-FR" sz="1600" b="1" i="1" dirty="0">
                <a:latin typeface="Gill Sans MT" panose="020B0502020104020203" pitchFamily="34" charset="0"/>
                <a:ea typeface="Montserrat"/>
                <a:cs typeface="Montserrat"/>
                <a:sym typeface="Montserrat"/>
              </a:rPr>
              <a:t> :</a:t>
            </a:r>
          </a:p>
          <a:p>
            <a:pPr algn="ctr"/>
            <a:endParaRPr lang="fr-FR" sz="1600" dirty="0">
              <a:latin typeface="Gill Sans MT" panose="020B0502020104020203" pitchFamily="34" charset="0"/>
              <a:ea typeface="Montserrat"/>
              <a:cs typeface="Montserrat"/>
              <a:sym typeface="Montserrat"/>
            </a:endParaRPr>
          </a:p>
          <a:p>
            <a:pPr algn="ctr"/>
            <a:endParaRPr lang="fr-FR" sz="1600" dirty="0">
              <a:latin typeface="Gill Sans MT" panose="020B0502020104020203" pitchFamily="34" charset="0"/>
              <a:ea typeface="Montserrat"/>
              <a:cs typeface="Montserrat"/>
              <a:sym typeface="Montserrat"/>
            </a:endParaRPr>
          </a:p>
          <a:p>
            <a:pPr algn="ctr"/>
            <a:r>
              <a:rPr lang="fr-FR" sz="1600" dirty="0" err="1">
                <a:latin typeface="Gill Sans MT" panose="020B0502020104020203" pitchFamily="34" charset="0"/>
                <a:ea typeface="Montserrat"/>
                <a:cs typeface="Montserrat"/>
                <a:sym typeface="Montserrat"/>
              </a:rPr>
              <a:t>Feedly</a:t>
            </a:r>
            <a:r>
              <a:rPr lang="fr-FR" sz="1600" dirty="0">
                <a:latin typeface="Gill Sans MT" panose="020B0502020104020203" pitchFamily="34" charset="0"/>
                <a:ea typeface="Montserrat"/>
                <a:cs typeface="Montserrat"/>
                <a:sym typeface="Montserrat"/>
              </a:rPr>
              <a:t> est un outil puissant pour organiser et classifier les sources d'information. Voici comment il peut être utilisé pour structurer la veille selon deux axes :</a:t>
            </a:r>
            <a:endParaRPr lang="fr-FR" sz="1600" dirty="0">
              <a:latin typeface="Gill Sans MT" panose="020B0502020104020203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AE8F99F-B43A-87F3-83A3-19EAE1A98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638" y="182118"/>
            <a:ext cx="6394361" cy="477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679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5DD768-A621-05DB-D59E-8AC4F41DF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b="1" dirty="0">
                <a:latin typeface="Gill Sans MT" panose="020B0502020104020203" pitchFamily="34" charset="0"/>
              </a:rPr>
              <a:t>Spécifications clés : </a:t>
            </a:r>
            <a:endParaRPr lang="fr-FR" dirty="0">
              <a:latin typeface="Gill Sans MT" panose="020B0502020104020203" pitchFamily="34" charset="0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904630-72C2-A0CE-7C9A-09DAAEB632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fr-FR" sz="1400" b="1" dirty="0">
                <a:solidFill>
                  <a:schemeClr val="tx1"/>
                </a:solidFill>
                <a:latin typeface="Montserrat" panose="00000500000000000000" pitchFamily="2" charset="0"/>
              </a:rPr>
              <a:t>Intégration de la Connexion Sécurisée</a:t>
            </a:r>
          </a:p>
          <a:p>
            <a:pPr marL="114300" indent="0">
              <a:buNone/>
            </a:pPr>
            <a:r>
              <a:rPr lang="fr-FR" sz="1200" b="1" dirty="0">
                <a:solidFill>
                  <a:schemeClr val="tx1"/>
                </a:solidFill>
                <a:latin typeface="Montserrat" panose="00000500000000000000" pitchFamily="2" charset="0"/>
              </a:rPr>
              <a:t>Technologie</a:t>
            </a:r>
            <a:r>
              <a:rPr lang="fr-FR" sz="1400" dirty="0">
                <a:solidFill>
                  <a:schemeClr val="tx1"/>
                </a:solidFill>
                <a:latin typeface="Montserrat" panose="00000500000000000000" pitchFamily="2" charset="0"/>
              </a:rPr>
              <a:t> : Auth.js </a:t>
            </a:r>
          </a:p>
          <a:p>
            <a:pPr marL="114300" indent="0">
              <a:buNone/>
            </a:pPr>
            <a:r>
              <a:rPr lang="fr-FR" sz="1200" b="1" dirty="0">
                <a:solidFill>
                  <a:schemeClr val="tx1"/>
                </a:solidFill>
                <a:latin typeface="Montserrat" panose="00000500000000000000" pitchFamily="2" charset="0"/>
              </a:rPr>
              <a:t>Intégration</a:t>
            </a:r>
            <a:r>
              <a:rPr lang="fr-FR" sz="1400" dirty="0">
                <a:solidFill>
                  <a:schemeClr val="tx1"/>
                </a:solidFill>
                <a:latin typeface="Montserrat" panose="00000500000000000000" pitchFamily="2" charset="0"/>
              </a:rPr>
              <a:t> : </a:t>
            </a:r>
            <a:r>
              <a:rPr lang="fr-FR" sz="1400" dirty="0" err="1">
                <a:solidFill>
                  <a:schemeClr val="tx1"/>
                </a:solidFill>
                <a:latin typeface="Montserrat" panose="00000500000000000000" pitchFamily="2" charset="0"/>
              </a:rPr>
              <a:t>OAuth</a:t>
            </a:r>
            <a:r>
              <a:rPr lang="fr-FR" sz="1400" dirty="0">
                <a:solidFill>
                  <a:schemeClr val="tx1"/>
                </a:solidFill>
                <a:latin typeface="Montserrat" panose="00000500000000000000" pitchFamily="2" charset="0"/>
              </a:rPr>
              <a:t>, JWT</a:t>
            </a:r>
          </a:p>
          <a:p>
            <a:pPr marL="114300" indent="0">
              <a:buNone/>
            </a:pPr>
            <a:r>
              <a:rPr lang="fr-FR" sz="1200" b="1" dirty="0">
                <a:solidFill>
                  <a:schemeClr val="tx1"/>
                </a:solidFill>
                <a:latin typeface="Montserrat" panose="00000500000000000000" pitchFamily="2" charset="0"/>
              </a:rPr>
              <a:t>Pourquoi</a:t>
            </a:r>
            <a:r>
              <a:rPr lang="fr-FR" sz="1400" dirty="0">
                <a:solidFill>
                  <a:schemeClr val="tx1"/>
                </a:solidFill>
                <a:latin typeface="Montserrat" panose="00000500000000000000" pitchFamily="2" charset="0"/>
              </a:rPr>
              <a:t> : Authentification robuste, accès utilisateur sécurisé, solution évolutive.</a:t>
            </a:r>
          </a:p>
          <a:p>
            <a:pPr marL="114300" indent="0">
              <a:buNone/>
            </a:pPr>
            <a:endParaRPr lang="fr-FR" sz="1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marL="114300" indent="0">
              <a:buNone/>
            </a:pPr>
            <a:endParaRPr lang="fr-FR" sz="1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marL="114300" indent="0">
              <a:buNone/>
            </a:pPr>
            <a:r>
              <a:rPr lang="fr-FR" sz="1400" b="1" dirty="0">
                <a:solidFill>
                  <a:schemeClr val="tx1"/>
                </a:solidFill>
                <a:latin typeface="Montserrat" panose="00000500000000000000" pitchFamily="2" charset="0"/>
              </a:rPr>
              <a:t>Gestion &amp; Partage de Menus</a:t>
            </a:r>
          </a:p>
          <a:p>
            <a:pPr marL="114300" indent="0">
              <a:buNone/>
            </a:pPr>
            <a:r>
              <a:rPr lang="fr-FR" sz="1200" b="1" dirty="0">
                <a:solidFill>
                  <a:schemeClr val="tx1"/>
                </a:solidFill>
                <a:latin typeface="Montserrat" panose="00000500000000000000" pitchFamily="2" charset="0"/>
              </a:rPr>
              <a:t>Technologie</a:t>
            </a:r>
            <a:r>
              <a:rPr lang="fr-FR" sz="1400" dirty="0">
                <a:solidFill>
                  <a:schemeClr val="tx1"/>
                </a:solidFill>
                <a:latin typeface="Montserrat" panose="00000500000000000000" pitchFamily="2" charset="0"/>
              </a:rPr>
              <a:t> : MongoDB, Deliveroo API, Instagram API</a:t>
            </a:r>
          </a:p>
          <a:p>
            <a:pPr marL="114300" indent="0">
              <a:buNone/>
            </a:pPr>
            <a:r>
              <a:rPr lang="fr-FR" sz="1200" b="1" dirty="0">
                <a:solidFill>
                  <a:schemeClr val="tx1"/>
                </a:solidFill>
                <a:latin typeface="Montserrat" panose="00000500000000000000" pitchFamily="2" charset="0"/>
              </a:rPr>
              <a:t>Intégration</a:t>
            </a:r>
            <a:r>
              <a:rPr lang="fr-FR" sz="1400" dirty="0">
                <a:solidFill>
                  <a:schemeClr val="tx1"/>
                </a:solidFill>
                <a:latin typeface="Montserrat" panose="00000500000000000000" pitchFamily="2" charset="0"/>
              </a:rPr>
              <a:t> : Stockage, gestion et partage des menus</a:t>
            </a:r>
          </a:p>
          <a:p>
            <a:pPr marL="114300" indent="0">
              <a:buNone/>
            </a:pPr>
            <a:r>
              <a:rPr lang="fr-FR" sz="1200" b="1" dirty="0">
                <a:solidFill>
                  <a:schemeClr val="tx1"/>
                </a:solidFill>
                <a:latin typeface="Montserrat" panose="00000500000000000000" pitchFamily="2" charset="0"/>
              </a:rPr>
              <a:t>Pourquoi</a:t>
            </a:r>
            <a:r>
              <a:rPr lang="fr-FR" sz="1400" dirty="0">
                <a:solidFill>
                  <a:schemeClr val="tx1"/>
                </a:solidFill>
                <a:latin typeface="Montserrat" panose="00000500000000000000" pitchFamily="2" charset="0"/>
              </a:rPr>
              <a:t> : Scalabilité, intégration avec des plateformes externes (Instagram, Deliveroo).</a:t>
            </a:r>
          </a:p>
        </p:txBody>
      </p:sp>
    </p:spTree>
    <p:extLst>
      <p:ext uri="{BB962C8B-B14F-4D97-AF65-F5344CB8AC3E}">
        <p14:creationId xmlns:p14="http://schemas.microsoft.com/office/powerpoint/2010/main" val="1222288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000" b="1" dirty="0">
                <a:solidFill>
                  <a:schemeClr val="tx1"/>
                </a:solidFill>
                <a:latin typeface="Gill Sans MT" panose="020B0502020104020203" pitchFamily="34" charset="0"/>
                <a:ea typeface="Montserrat"/>
                <a:cs typeface="Montserrat"/>
                <a:sym typeface="Montserrat"/>
              </a:rPr>
              <a:t>7. Conclusion</a:t>
            </a:r>
            <a:endParaRPr sz="2000" b="1" dirty="0">
              <a:solidFill>
                <a:schemeClr val="tx1"/>
              </a:solidFill>
              <a:latin typeface="Gill Sans MT" panose="020B0502020104020203" pitchFamily="34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434775" y="1085525"/>
            <a:ext cx="8320500" cy="2708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tx1"/>
                </a:solidFill>
                <a:latin typeface="Gill Sans MT" panose="020B0502020104020203" pitchFamily="34" charset="0"/>
              </a:rPr>
              <a:t>En conclusion, la présentation a mis en lumière les étapes clés du développement du projet </a:t>
            </a:r>
            <a:r>
              <a:rPr lang="fr-FR" sz="1600" b="1" dirty="0">
                <a:solidFill>
                  <a:schemeClr val="tx1"/>
                </a:solidFill>
                <a:latin typeface="Gill Sans MT" panose="020B0502020104020203" pitchFamily="34" charset="0"/>
              </a:rPr>
              <a:t>Menu Maker</a:t>
            </a:r>
            <a:r>
              <a:rPr lang="fr-FR" sz="1600" dirty="0">
                <a:solidFill>
                  <a:schemeClr val="tx1"/>
                </a:solidFill>
                <a:latin typeface="Gill Sans MT" panose="020B0502020104020203" pitchFamily="34" charset="0"/>
              </a:rPr>
              <a:t>, en soulignant l’importance de la </a:t>
            </a:r>
            <a:r>
              <a:rPr lang="fr-FR" sz="1600" b="1" dirty="0">
                <a:solidFill>
                  <a:schemeClr val="tx1"/>
                </a:solidFill>
                <a:latin typeface="Gill Sans MT" panose="020B0502020104020203" pitchFamily="34" charset="0"/>
              </a:rPr>
              <a:t>méthodologie Agile et Scrum</a:t>
            </a:r>
            <a:r>
              <a:rPr lang="fr-FR" sz="1600" dirty="0">
                <a:solidFill>
                  <a:schemeClr val="tx1"/>
                </a:solidFill>
                <a:latin typeface="Gill Sans MT" panose="020B0502020104020203" pitchFamily="34" charset="0"/>
              </a:rPr>
              <a:t> pour structurer et accélérer le travail en équipe. L’utilisation du </a:t>
            </a:r>
            <a:r>
              <a:rPr lang="fr-FR" sz="1600" b="1" dirty="0">
                <a:solidFill>
                  <a:schemeClr val="tx1"/>
                </a:solidFill>
                <a:latin typeface="Gill Sans MT" panose="020B0502020104020203" pitchFamily="34" charset="0"/>
              </a:rPr>
              <a:t>tableau Kanban</a:t>
            </a:r>
            <a:r>
              <a:rPr lang="fr-FR" sz="1600" dirty="0">
                <a:solidFill>
                  <a:schemeClr val="tx1"/>
                </a:solidFill>
                <a:latin typeface="Gill Sans MT" panose="020B0502020104020203" pitchFamily="34" charset="0"/>
              </a:rPr>
              <a:t> a été cruciale pour assurer un suivi efficace du projet, tandis que les choix techniques, notamment l'intégration de </a:t>
            </a:r>
            <a:r>
              <a:rPr lang="fr-FR" sz="1600" b="1" dirty="0">
                <a:solidFill>
                  <a:schemeClr val="tx1"/>
                </a:solidFill>
                <a:latin typeface="Gill Sans MT" panose="020B0502020104020203" pitchFamily="34" charset="0"/>
              </a:rPr>
              <a:t>Auth.js</a:t>
            </a:r>
            <a:r>
              <a:rPr lang="fr-FR" sz="1600" dirty="0">
                <a:solidFill>
                  <a:schemeClr val="tx1"/>
                </a:solidFill>
                <a:latin typeface="Gill Sans MT" panose="020B0502020104020203" pitchFamily="34" charset="0"/>
              </a:rPr>
              <a:t>, ont été déterminants pour la réussite du produit. </a:t>
            </a: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tx1"/>
                </a:solidFill>
                <a:latin typeface="Gill Sans MT" panose="020B0502020104020203" pitchFamily="34" charset="0"/>
              </a:rPr>
              <a:t>De plus, la </a:t>
            </a:r>
            <a:r>
              <a:rPr lang="fr-FR" sz="1600" b="1" dirty="0">
                <a:solidFill>
                  <a:schemeClr val="tx1"/>
                </a:solidFill>
                <a:latin typeface="Gill Sans MT" panose="020B0502020104020203" pitchFamily="34" charset="0"/>
              </a:rPr>
              <a:t>veille technologique</a:t>
            </a:r>
            <a:r>
              <a:rPr lang="fr-FR" sz="1600" dirty="0">
                <a:solidFill>
                  <a:schemeClr val="tx1"/>
                </a:solidFill>
                <a:latin typeface="Gill Sans MT" panose="020B0502020104020203" pitchFamily="34" charset="0"/>
              </a:rPr>
              <a:t> à travers des outils comme </a:t>
            </a:r>
            <a:r>
              <a:rPr lang="fr-FR" sz="1600" dirty="0" err="1">
                <a:solidFill>
                  <a:schemeClr val="tx1"/>
                </a:solidFill>
                <a:latin typeface="Gill Sans MT" panose="020B0502020104020203" pitchFamily="34" charset="0"/>
              </a:rPr>
              <a:t>Feedly</a:t>
            </a:r>
            <a:r>
              <a:rPr lang="fr-FR" sz="1600" dirty="0">
                <a:solidFill>
                  <a:schemeClr val="tx1"/>
                </a:solidFill>
                <a:latin typeface="Gill Sans MT" panose="020B0502020104020203" pitchFamily="34" charset="0"/>
              </a:rPr>
              <a:t> a permis de rester à jour sur les meilleures pratiques en développement web, </a:t>
            </a:r>
            <a:r>
              <a:rPr lang="fr-FR" sz="1600" dirty="0" err="1">
                <a:solidFill>
                  <a:schemeClr val="tx1"/>
                </a:solidFill>
                <a:latin typeface="Gill Sans MT" panose="020B0502020104020203" pitchFamily="34" charset="0"/>
              </a:rPr>
              <a:t>Reacy</a:t>
            </a:r>
            <a:r>
              <a:rPr lang="fr-FR" sz="1600" dirty="0">
                <a:solidFill>
                  <a:schemeClr val="tx1"/>
                </a:solidFill>
                <a:latin typeface="Gill Sans MT" panose="020B0502020104020203" pitchFamily="34" charset="0"/>
              </a:rPr>
              <a:t> et </a:t>
            </a:r>
            <a:r>
              <a:rPr lang="fr-FR" sz="1600" dirty="0" err="1">
                <a:solidFill>
                  <a:schemeClr val="tx1"/>
                </a:solidFill>
                <a:latin typeface="Gill Sans MT" panose="020B0502020104020203" pitchFamily="34" charset="0"/>
              </a:rPr>
              <a:t>NodeJS</a:t>
            </a:r>
            <a:r>
              <a:rPr lang="fr-FR" sz="1600" dirty="0">
                <a:solidFill>
                  <a:schemeClr val="tx1"/>
                </a:solidFill>
                <a:latin typeface="Gill Sans MT" panose="020B0502020104020203" pitchFamily="34" charset="0"/>
              </a:rPr>
              <a:t>. En combinant ces approches, nous sommes convaincus de pouvoir livrer un produit de haute qualité, parfaitement aligné sur les besoins du client.</a:t>
            </a:r>
            <a:endParaRPr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/>
        </p:nvSpPr>
        <p:spPr>
          <a:xfrm>
            <a:off x="2347081" y="1520493"/>
            <a:ext cx="4222200" cy="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 b="1" dirty="0">
                <a:solidFill>
                  <a:schemeClr val="dk1"/>
                </a:solidFill>
                <a:latin typeface="Gill Sans MT" panose="020B0502020104020203" pitchFamily="34" charset="0"/>
                <a:ea typeface="Montserrat"/>
                <a:cs typeface="Montserrat"/>
                <a:sym typeface="Montserrat"/>
              </a:rPr>
              <a:t>8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 b="1" dirty="0">
                <a:solidFill>
                  <a:schemeClr val="dk1"/>
                </a:solidFill>
                <a:latin typeface="Gill Sans MT" panose="020B0502020104020203" pitchFamily="34" charset="0"/>
                <a:ea typeface="Montserrat"/>
                <a:cs typeface="Montserrat"/>
                <a:sym typeface="Montserrat"/>
              </a:rPr>
              <a:t>QUESTIONS ?</a:t>
            </a:r>
            <a:endParaRPr sz="3500" b="1" dirty="0">
              <a:solidFill>
                <a:schemeClr val="dk1"/>
              </a:solidFill>
              <a:latin typeface="Gill Sans MT" panose="020B0502020104020203" pitchFamily="34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115175" y="118275"/>
            <a:ext cx="23847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>
                <a:latin typeface="Montserrat"/>
                <a:ea typeface="Montserrat"/>
                <a:cs typeface="Montserrat"/>
                <a:sym typeface="Montserrat"/>
              </a:rPr>
              <a:t>Sommaire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2864400" y="1122204"/>
            <a:ext cx="326208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dirty="0">
                <a:solidFill>
                  <a:srgbClr val="0D0D0D"/>
                </a:solidFill>
                <a:latin typeface="Gill Sans MT" panose="020B0502020104020203" pitchFamily="34" charset="0"/>
                <a:ea typeface="Montserrat"/>
                <a:cs typeface="Montserrat"/>
                <a:sym typeface="Montserrat"/>
              </a:rPr>
              <a:t>Contexte du projet</a:t>
            </a:r>
            <a:endParaRPr dirty="0">
              <a:solidFill>
                <a:srgbClr val="0D0D0D"/>
              </a:solidFill>
              <a:latin typeface="Gill Sans MT" panose="020B0502020104020203" pitchFamily="34" charset="0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dirty="0">
                <a:solidFill>
                  <a:srgbClr val="0D0D0D"/>
                </a:solidFill>
                <a:latin typeface="Gill Sans MT" panose="020B0502020104020203" pitchFamily="34" charset="0"/>
                <a:ea typeface="Montserrat"/>
                <a:cs typeface="Montserrat"/>
                <a:sym typeface="Montserrat"/>
              </a:rPr>
              <a:t>Aperçu de la maquette</a:t>
            </a:r>
            <a:endParaRPr dirty="0">
              <a:solidFill>
                <a:srgbClr val="0D0D0D"/>
              </a:solidFill>
              <a:latin typeface="Gill Sans MT" panose="020B0502020104020203" pitchFamily="34" charset="0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dirty="0">
                <a:solidFill>
                  <a:srgbClr val="0D0D0D"/>
                </a:solidFill>
                <a:latin typeface="Gill Sans MT" panose="020B0502020104020203" pitchFamily="34" charset="0"/>
                <a:ea typeface="Montserrat"/>
                <a:cs typeface="Montserrat"/>
                <a:sym typeface="Montserrat"/>
              </a:rPr>
              <a:t>Méthodologie utilisée</a:t>
            </a:r>
            <a:endParaRPr dirty="0">
              <a:solidFill>
                <a:srgbClr val="0D0D0D"/>
              </a:solidFill>
              <a:latin typeface="Gill Sans MT" panose="020B0502020104020203" pitchFamily="34" charset="0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dirty="0">
                <a:solidFill>
                  <a:srgbClr val="0D0D0D"/>
                </a:solidFill>
                <a:latin typeface="Gill Sans MT" panose="020B0502020104020203" pitchFamily="34" charset="0"/>
                <a:ea typeface="Montserrat"/>
                <a:cs typeface="Montserrat"/>
                <a:sym typeface="Montserrat"/>
              </a:rPr>
              <a:t>Tableau Kanban</a:t>
            </a:r>
            <a:endParaRPr dirty="0">
              <a:solidFill>
                <a:srgbClr val="0D0D0D"/>
              </a:solidFill>
              <a:latin typeface="Gill Sans MT" panose="020B0502020104020203" pitchFamily="34" charset="0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dirty="0">
                <a:solidFill>
                  <a:srgbClr val="0D0D0D"/>
                </a:solidFill>
                <a:latin typeface="Gill Sans MT" panose="020B0502020104020203" pitchFamily="34" charset="0"/>
                <a:ea typeface="Montserrat"/>
                <a:cs typeface="Montserrat"/>
                <a:sym typeface="Montserrat"/>
              </a:rPr>
              <a:t>Spécifications techniques</a:t>
            </a:r>
            <a:endParaRPr dirty="0">
              <a:solidFill>
                <a:srgbClr val="0D0D0D"/>
              </a:solidFill>
              <a:latin typeface="Gill Sans MT" panose="020B0502020104020203" pitchFamily="34" charset="0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dirty="0">
                <a:solidFill>
                  <a:srgbClr val="0D0D0D"/>
                </a:solidFill>
                <a:latin typeface="Gill Sans MT" panose="020B0502020104020203" pitchFamily="34" charset="0"/>
                <a:ea typeface="Montserrat"/>
                <a:cs typeface="Montserrat"/>
                <a:sym typeface="Montserrat"/>
              </a:rPr>
              <a:t>Veille technologique</a:t>
            </a:r>
            <a:endParaRPr dirty="0">
              <a:solidFill>
                <a:srgbClr val="0D0D0D"/>
              </a:solidFill>
              <a:latin typeface="Gill Sans MT" panose="020B0502020104020203" pitchFamily="34" charset="0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dirty="0">
                <a:solidFill>
                  <a:srgbClr val="0D0D0D"/>
                </a:solidFill>
                <a:latin typeface="Gill Sans MT" panose="020B0502020104020203" pitchFamily="34" charset="0"/>
                <a:ea typeface="Montserrat"/>
                <a:cs typeface="Montserrat"/>
                <a:sym typeface="Montserrat"/>
              </a:rPr>
              <a:t>Conclusion </a:t>
            </a:r>
            <a:endParaRPr dirty="0">
              <a:solidFill>
                <a:srgbClr val="0D0D0D"/>
              </a:solidFill>
              <a:latin typeface="Gill Sans MT" panose="020B0502020104020203" pitchFamily="34" charset="0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dirty="0">
                <a:solidFill>
                  <a:srgbClr val="0D0D0D"/>
                </a:solidFill>
                <a:latin typeface="Gill Sans MT" panose="020B0502020104020203" pitchFamily="34" charset="0"/>
                <a:ea typeface="Montserrat"/>
                <a:cs typeface="Montserrat"/>
                <a:sym typeface="Montserrat"/>
              </a:rPr>
              <a:t>Questions</a:t>
            </a:r>
            <a:endParaRPr dirty="0">
              <a:solidFill>
                <a:srgbClr val="0D0D0D"/>
              </a:solidFill>
              <a:latin typeface="Gill Sans MT" panose="020B0502020104020203" pitchFamily="34" charset="0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000" b="1" dirty="0">
                <a:latin typeface="Gill Sans MT" panose="020B0502020104020203" pitchFamily="34" charset="0"/>
                <a:ea typeface="Montserrat"/>
                <a:cs typeface="Montserrat"/>
                <a:sym typeface="Montserrat"/>
              </a:rPr>
              <a:t>1.Contexte du Projet</a:t>
            </a:r>
            <a:endParaRPr sz="3400" b="1" dirty="0">
              <a:latin typeface="Gill Sans MT" panose="020B0502020104020203" pitchFamily="34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4375" y="-4"/>
            <a:ext cx="674425" cy="34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7;p16">
            <a:extLst>
              <a:ext uri="{FF2B5EF4-FFF2-40B4-BE49-F238E27FC236}">
                <a16:creationId xmlns:a16="http://schemas.microsoft.com/office/drawing/2014/main" id="{0B80F038-1932-16FA-FCC3-CE29EE95F8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861060"/>
            <a:ext cx="8520600" cy="37078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latin typeface="Montserrat"/>
                <a:ea typeface="Montserrat"/>
                <a:cs typeface="Montserrat"/>
                <a:sym typeface="Montserrat"/>
              </a:rPr>
              <a:t>Objectif principal : Permettre aux restaurateurs de concevoir et imprimer facilement leurs menus, tout en offrant une interface intuitive et des fonctionnalités personnalisables.</a:t>
            </a:r>
          </a:p>
          <a:p>
            <a:pPr marL="45720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-FR" b="1" dirty="0">
                <a:solidFill>
                  <a:schemeClr val="tx1"/>
                </a:solidFill>
                <a:latin typeface="Gill Sans MT" panose="020B0502020104020203" pitchFamily="34" charset="0"/>
              </a:rPr>
              <a:t>Fonctionnalités principales</a:t>
            </a:r>
            <a:endParaRPr lang="fr-FR" b="1" dirty="0">
              <a:solidFill>
                <a:schemeClr val="tx1"/>
              </a:solidFill>
              <a:latin typeface="Gill Sans MT" panose="020B0502020104020203" pitchFamily="34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DAD2A-9B3F-C570-713C-81F296E06650}"/>
              </a:ext>
            </a:extLst>
          </p:cNvPr>
          <p:cNvSpPr/>
          <p:nvPr/>
        </p:nvSpPr>
        <p:spPr>
          <a:xfrm>
            <a:off x="129180" y="2865119"/>
            <a:ext cx="2095860" cy="1703755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n>
                  <a:solidFill>
                    <a:schemeClr val="bg2"/>
                  </a:solidFill>
                </a:ln>
                <a:latin typeface="Gill Sans MT" panose="020B0502020104020203" pitchFamily="34" charset="0"/>
              </a:rPr>
              <a:t>Création de menus personnalisés</a:t>
            </a:r>
            <a:endParaRPr lang="fr-FR" dirty="0">
              <a:ln>
                <a:solidFill>
                  <a:schemeClr val="bg2"/>
                </a:solidFill>
              </a:ln>
              <a:latin typeface="Gill Sans MT" panose="020B0502020104020203" pitchFamily="34" charset="0"/>
            </a:endParaRPr>
          </a:p>
          <a:p>
            <a:pPr algn="ctr"/>
            <a:endParaRPr lang="fr-FR" dirty="0">
              <a:ln>
                <a:solidFill>
                  <a:schemeClr val="bg2"/>
                </a:solidFill>
              </a:ln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606B45-19E5-B5C6-179F-5D0FB43487B7}"/>
              </a:ext>
            </a:extLst>
          </p:cNvPr>
          <p:cNvSpPr/>
          <p:nvPr/>
        </p:nvSpPr>
        <p:spPr>
          <a:xfrm>
            <a:off x="2350590" y="2865119"/>
            <a:ext cx="2095860" cy="17037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dirty="0">
                <a:ln>
                  <a:solidFill>
                    <a:schemeClr val="bg2"/>
                  </a:solidFill>
                </a:ln>
                <a:latin typeface="Gill Sans MT" panose="020B0502020104020203" pitchFamily="34" charset="0"/>
              </a:rPr>
              <a:t>Aperçu en temps réel</a:t>
            </a:r>
            <a:endParaRPr lang="fr-FR" dirty="0">
              <a:ln>
                <a:solidFill>
                  <a:schemeClr val="bg2"/>
                </a:solidFill>
              </a:ln>
              <a:latin typeface="Gill Sans MT" panose="020B0502020104020203" pitchFamily="34" charset="0"/>
            </a:endParaRPr>
          </a:p>
          <a:p>
            <a:pPr algn="ctr"/>
            <a:endParaRPr lang="fr-FR" dirty="0">
              <a:ln>
                <a:solidFill>
                  <a:schemeClr val="bg2"/>
                </a:solidFill>
              </a:ln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32FEA0-27D2-2BDF-9605-5C13DDB89CA2}"/>
              </a:ext>
            </a:extLst>
          </p:cNvPr>
          <p:cNvSpPr/>
          <p:nvPr/>
        </p:nvSpPr>
        <p:spPr>
          <a:xfrm>
            <a:off x="4604655" y="2865119"/>
            <a:ext cx="2095860" cy="17037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Gill Sans MT" panose="020B0502020104020203" pitchFamily="34" charset="0"/>
              </a:rPr>
              <a:t>Sauvegarde et gestion des menus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15CF90-9230-3D31-33DE-563BE6347D5E}"/>
              </a:ext>
            </a:extLst>
          </p:cNvPr>
          <p:cNvSpPr/>
          <p:nvPr/>
        </p:nvSpPr>
        <p:spPr>
          <a:xfrm>
            <a:off x="6858720" y="2865120"/>
            <a:ext cx="2095860" cy="17037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latin typeface="Gill Sans MT" panose="020B0502020104020203" pitchFamily="34" charset="0"/>
              </a:rPr>
              <a:t>Options d'exportation et impression</a:t>
            </a:r>
          </a:p>
        </p:txBody>
      </p:sp>
      <p:sp>
        <p:nvSpPr>
          <p:cNvPr id="9" name="Flèche : bas 8">
            <a:extLst>
              <a:ext uri="{FF2B5EF4-FFF2-40B4-BE49-F238E27FC236}">
                <a16:creationId xmlns:a16="http://schemas.microsoft.com/office/drawing/2014/main" id="{16ACFD30-0326-90C8-7BD5-D5F1B65D8A68}"/>
              </a:ext>
            </a:extLst>
          </p:cNvPr>
          <p:cNvSpPr/>
          <p:nvPr/>
        </p:nvSpPr>
        <p:spPr>
          <a:xfrm>
            <a:off x="4225290" y="2352390"/>
            <a:ext cx="693420" cy="43872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06900" y="17027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fr" sz="2020" b="1" dirty="0">
                <a:latin typeface="Gill Sans MT" panose="020B0502020104020203" pitchFamily="34" charset="0"/>
                <a:ea typeface="Montserrat"/>
                <a:cs typeface="Montserrat"/>
                <a:sym typeface="Montserrat"/>
              </a:rPr>
              <a:t>2.Aperçu de la maquette</a:t>
            </a:r>
            <a:endParaRPr sz="2020" b="1" dirty="0">
              <a:latin typeface="Gill Sans MT" panose="020B0502020104020203" pitchFamily="34" charset="0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endParaRPr sz="182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9101C29-7DCD-78F8-FD81-D77B866200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807721"/>
            <a:ext cx="9144000" cy="221742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2EF466F-6DE6-FDA6-F919-239FCCFE0F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025141"/>
            <a:ext cx="9144000" cy="211835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3ED2B7-CD38-2402-5017-D596FE035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880" y="26503"/>
            <a:ext cx="8520600" cy="572700"/>
          </a:xfrm>
        </p:spPr>
        <p:txBody>
          <a:bodyPr>
            <a:normAutofit/>
          </a:bodyPr>
          <a:lstStyle/>
          <a:p>
            <a:pPr algn="ctr"/>
            <a:r>
              <a:rPr lang="fr-FR" sz="1800" b="1" dirty="0">
                <a:latin typeface="Gill Sans MT" panose="020B0502020104020203" pitchFamily="34" charset="0"/>
              </a:rPr>
              <a:t>Quelques fonctionnalités clés :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FD4268-823B-CB27-4D62-6EFE231DE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120" y="4544297"/>
            <a:ext cx="2058120" cy="468085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fr-FR" dirty="0"/>
              <a:t>Personnalisation</a:t>
            </a:r>
            <a:endParaRPr lang="fr-FR" dirty="0">
              <a:latin typeface="Gill Sans MT" panose="020B0502020104020203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C98C00D-8319-DDDC-BABC-2D4D75EAF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755" y="538243"/>
            <a:ext cx="4309365" cy="386733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E162A51-58F3-94F4-6893-D527FFCB5C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1603" y="1664089"/>
            <a:ext cx="1881633" cy="2130672"/>
          </a:xfrm>
          <a:prstGeom prst="rect">
            <a:avLst/>
          </a:prstGeom>
        </p:spPr>
      </p:pic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CC2E7793-7E43-1DFB-68C1-642301BC623A}"/>
              </a:ext>
            </a:extLst>
          </p:cNvPr>
          <p:cNvSpPr txBox="1">
            <a:spLocks/>
          </p:cNvSpPr>
          <p:nvPr/>
        </p:nvSpPr>
        <p:spPr>
          <a:xfrm>
            <a:off x="5874300" y="4544297"/>
            <a:ext cx="2058120" cy="4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fr-FR" dirty="0">
                <a:latin typeface="Gill Sans MT" panose="020B0502020104020203" pitchFamily="34" charset="0"/>
              </a:rPr>
              <a:t>Création simplifié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3FD6DBA-134A-5B35-9159-4C0A67442E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880" y="503356"/>
            <a:ext cx="3764606" cy="4061812"/>
          </a:xfrm>
          <a:prstGeom prst="rect">
            <a:avLst/>
          </a:prstGeom>
        </p:spPr>
      </p:pic>
      <p:pic>
        <p:nvPicPr>
          <p:cNvPr id="4" name="Google Shape;87;p17">
            <a:extLst>
              <a:ext uri="{FF2B5EF4-FFF2-40B4-BE49-F238E27FC236}">
                <a16:creationId xmlns:a16="http://schemas.microsoft.com/office/drawing/2014/main" id="{17C665AC-B5BA-33B8-E951-F7F1074F5E1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9917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4258A93-A270-B49A-E4B3-5DDB03009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30" y="647310"/>
            <a:ext cx="4130398" cy="4496190"/>
          </a:xfrm>
          <a:prstGeom prst="rect">
            <a:avLst/>
          </a:prstGeom>
        </p:spPr>
      </p:pic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8AE89DD5-E801-04DA-586A-6AC38E993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88758" y="179225"/>
            <a:ext cx="2385780" cy="468085"/>
          </a:xfrm>
        </p:spPr>
        <p:txBody>
          <a:bodyPr>
            <a:normAutofit fontScale="85000" lnSpcReduction="10000"/>
          </a:bodyPr>
          <a:lstStyle/>
          <a:p>
            <a:pPr marL="114300" indent="0">
              <a:buNone/>
            </a:pPr>
            <a:r>
              <a:rPr lang="fr-FR" b="1" dirty="0">
                <a:solidFill>
                  <a:schemeClr val="tx1"/>
                </a:solidFill>
                <a:latin typeface="Gill Sans MT" panose="020B0502020104020203" pitchFamily="34" charset="0"/>
              </a:rPr>
              <a:t>Diffusion et impression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43490AC-905B-5AF5-CEEA-AFD44040B1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2374" y="1424617"/>
            <a:ext cx="3383573" cy="2941575"/>
          </a:xfrm>
          <a:prstGeom prst="rect">
            <a:avLst/>
          </a:prstGeom>
        </p:spPr>
      </p:pic>
      <p:pic>
        <p:nvPicPr>
          <p:cNvPr id="2" name="Google Shape;87;p17">
            <a:extLst>
              <a:ext uri="{FF2B5EF4-FFF2-40B4-BE49-F238E27FC236}">
                <a16:creationId xmlns:a16="http://schemas.microsoft.com/office/drawing/2014/main" id="{4829929F-6F91-3F09-114B-78877CF0AF7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6750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400" b="1" dirty="0">
                <a:latin typeface="Montserrat"/>
                <a:ea typeface="Montserrat"/>
                <a:cs typeface="Montserrat"/>
                <a:sym typeface="Montserrat"/>
              </a:rPr>
              <a:t>3.Méthodologie </a:t>
            </a:r>
            <a:r>
              <a:rPr lang="fr" sz="2400" b="1" dirty="0">
                <a:latin typeface="Gill Sans MT" panose="020B0502020104020203" pitchFamily="34" charset="0"/>
                <a:ea typeface="Montserrat"/>
                <a:cs typeface="Montserrat"/>
                <a:sym typeface="Montserrat"/>
              </a:rPr>
              <a:t>utilisée</a:t>
            </a:r>
            <a:endParaRPr sz="3200" b="1" dirty="0">
              <a:latin typeface="Gill Sans MT" panose="020B0502020104020203" pitchFamily="34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9619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 algn="ctr">
              <a:buNone/>
            </a:pPr>
            <a:endParaRPr lang="fr-FR" sz="3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114300" indent="0" algn="ctr">
              <a:buNone/>
            </a:pPr>
            <a:endParaRPr lang="fr-FR" sz="3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114300" indent="0" algn="ctr">
              <a:buNone/>
            </a:pPr>
            <a:r>
              <a:rPr lang="fr-FR" sz="2800" dirty="0">
                <a:solidFill>
                  <a:schemeClr val="tx1"/>
                </a:solidFill>
                <a:latin typeface="Gill Sans MT" panose="020B0502020104020203" pitchFamily="34" charset="0"/>
              </a:rPr>
              <a:t>Agile et Scrum </a:t>
            </a:r>
          </a:p>
          <a:p>
            <a:endParaRPr lang="fr-FR" sz="1400" dirty="0">
              <a:latin typeface="Gill Sans MT" panose="020B05020201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EE6364-B376-167B-729E-944FE51C2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794335"/>
            <a:ext cx="8520600" cy="3416400"/>
          </a:xfrm>
        </p:spPr>
        <p:txBody>
          <a:bodyPr/>
          <a:lstStyle/>
          <a:p>
            <a:pPr marL="114300" indent="0">
              <a:buNone/>
            </a:pPr>
            <a:r>
              <a:rPr lang="fr-FR" sz="1600" b="1" dirty="0">
                <a:solidFill>
                  <a:schemeClr val="tx1"/>
                </a:solidFill>
                <a:latin typeface="Gill Sans MT" panose="020B0502020104020203" pitchFamily="34" charset="0"/>
              </a:rPr>
              <a:t>Durée et Objectifs des Sprints</a:t>
            </a:r>
          </a:p>
          <a:p>
            <a:pPr marL="114300" indent="0">
              <a:buNone/>
            </a:pPr>
            <a:r>
              <a:rPr lang="fr-FR" sz="1600" dirty="0">
                <a:solidFill>
                  <a:schemeClr val="tx1"/>
                </a:solidFill>
                <a:latin typeface="Gill Sans MT" panose="020B0502020104020203" pitchFamily="34" charset="0"/>
              </a:rPr>
              <a:t>	Pour le projet Menu Maker, une durée idéale de sprint serait de 2 semaines. Cela permet de livrer des fonctionnalités rapidement et de recevoir des retours fréquents. Chaque sprint comprend trois étapes principales :</a:t>
            </a:r>
          </a:p>
          <a:p>
            <a:pPr marL="114300" indent="0">
              <a:buNone/>
            </a:pPr>
            <a:endParaRPr lang="fr-FR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114300" indent="0">
              <a:buNone/>
            </a:pPr>
            <a:r>
              <a:rPr lang="fr-FR" sz="1600" b="1" dirty="0">
                <a:solidFill>
                  <a:schemeClr val="tx1"/>
                </a:solidFill>
                <a:latin typeface="Gill Sans MT" panose="020B0502020104020203" pitchFamily="34" charset="0"/>
              </a:rPr>
              <a:t>Planification</a:t>
            </a:r>
            <a:r>
              <a:rPr lang="fr-FR" sz="1600" dirty="0">
                <a:solidFill>
                  <a:schemeClr val="tx1"/>
                </a:solidFill>
                <a:latin typeface="Gill Sans MT" panose="020B0502020104020203" pitchFamily="34" charset="0"/>
              </a:rPr>
              <a:t> : Sélection des tâches prioritaires.</a:t>
            </a:r>
          </a:p>
          <a:p>
            <a:pPr marL="114300" indent="0">
              <a:buNone/>
            </a:pPr>
            <a:endParaRPr lang="fr-FR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114300" indent="0">
              <a:buNone/>
            </a:pPr>
            <a:r>
              <a:rPr lang="fr-FR" sz="1600" b="1" dirty="0">
                <a:solidFill>
                  <a:schemeClr val="tx1"/>
                </a:solidFill>
                <a:latin typeface="Gill Sans MT" panose="020B0502020104020203" pitchFamily="34" charset="0"/>
              </a:rPr>
              <a:t>Livrable</a:t>
            </a:r>
            <a:r>
              <a:rPr lang="fr-FR" sz="1600" dirty="0">
                <a:solidFill>
                  <a:schemeClr val="tx1"/>
                </a:solidFill>
                <a:latin typeface="Gill Sans MT" panose="020B0502020104020203" pitchFamily="34" charset="0"/>
              </a:rPr>
              <a:t> : Livraison d'une version du produit à chaque fin de sprint.</a:t>
            </a:r>
          </a:p>
          <a:p>
            <a:pPr marL="114300" indent="0">
              <a:buNone/>
            </a:pPr>
            <a:endParaRPr lang="fr-FR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114300" indent="0">
              <a:buNone/>
            </a:pPr>
            <a:r>
              <a:rPr lang="fr-FR" sz="1600" b="1" dirty="0">
                <a:solidFill>
                  <a:schemeClr val="tx1"/>
                </a:solidFill>
                <a:latin typeface="Gill Sans MT" panose="020B0502020104020203" pitchFamily="34" charset="0"/>
              </a:rPr>
              <a:t>Rétrospective</a:t>
            </a:r>
            <a:r>
              <a:rPr lang="fr-FR" sz="1600" dirty="0">
                <a:solidFill>
                  <a:schemeClr val="tx1"/>
                </a:solidFill>
                <a:latin typeface="Gill Sans MT" panose="020B0502020104020203" pitchFamily="34" charset="0"/>
              </a:rPr>
              <a:t> : Analyse des réussites et points à améliorer pour le sprint suivant.</a:t>
            </a:r>
          </a:p>
          <a:p>
            <a:endParaRPr lang="fr-FR" dirty="0"/>
          </a:p>
        </p:txBody>
      </p:sp>
      <p:pic>
        <p:nvPicPr>
          <p:cNvPr id="2" name="Google Shape;87;p17">
            <a:extLst>
              <a:ext uri="{FF2B5EF4-FFF2-40B4-BE49-F238E27FC236}">
                <a16:creationId xmlns:a16="http://schemas.microsoft.com/office/drawing/2014/main" id="{B49C1EC2-9A44-7EF2-9EEC-DF092E39A4C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948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D252FC-D950-FFB6-5E1F-51AE05EAF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Gill Sans MT" panose="020B0502020104020203" pitchFamily="34" charset="0"/>
              </a:rPr>
              <a:t>4.Suivi du projet avec kanban </a:t>
            </a:r>
          </a:p>
        </p:txBody>
      </p:sp>
      <p:pic>
        <p:nvPicPr>
          <p:cNvPr id="4" name="Google Shape;87;p17">
            <a:extLst>
              <a:ext uri="{FF2B5EF4-FFF2-40B4-BE49-F238E27FC236}">
                <a16:creationId xmlns:a16="http://schemas.microsoft.com/office/drawing/2014/main" id="{599BE0C4-69E3-D057-1F5C-0C5F520EDD2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820D53F-3289-CC55-3B21-EC2F55C246E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669" t="16739" r="1277" b="6786"/>
          <a:stretch/>
        </p:blipFill>
        <p:spPr>
          <a:xfrm>
            <a:off x="311700" y="1004952"/>
            <a:ext cx="8157874" cy="393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04800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789</Words>
  <Application>Microsoft Office PowerPoint</Application>
  <PresentationFormat>Affichage à l'écran (16:9)</PresentationFormat>
  <Paragraphs>105</Paragraphs>
  <Slides>16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Gill Sans MT</vt:lpstr>
      <vt:lpstr>Montserrat</vt:lpstr>
      <vt:lpstr>Simple Light</vt:lpstr>
      <vt:lpstr>Présentation PowerPoint</vt:lpstr>
      <vt:lpstr>Sommaire</vt:lpstr>
      <vt:lpstr>1.Contexte du Projet</vt:lpstr>
      <vt:lpstr>2.Aperçu de la maquette </vt:lpstr>
      <vt:lpstr>Quelques fonctionnalités clés : </vt:lpstr>
      <vt:lpstr>Présentation PowerPoint</vt:lpstr>
      <vt:lpstr>3.Méthodologie utilisée</vt:lpstr>
      <vt:lpstr>Présentation PowerPoint</vt:lpstr>
      <vt:lpstr>4.Suivi du projet avec kanban </vt:lpstr>
      <vt:lpstr>Avantages du tableau pour le suivi et la coordination </vt:lpstr>
      <vt:lpstr>Présentation PowerPoint</vt:lpstr>
      <vt:lpstr>Présentation PowerPoint</vt:lpstr>
      <vt:lpstr>6.Veille Technologique</vt:lpstr>
      <vt:lpstr>Spécifications clés : </vt:lpstr>
      <vt:lpstr>7. Conclusion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Ibrahim Mankour</dc:creator>
  <cp:lastModifiedBy>Ibrahim Mankour</cp:lastModifiedBy>
  <cp:revision>9</cp:revision>
  <dcterms:modified xsi:type="dcterms:W3CDTF">2024-10-22T19:24:53Z</dcterms:modified>
</cp:coreProperties>
</file>