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1"/>
  </p:notesMasterIdLst>
  <p:sldIdLst>
    <p:sldId id="256" r:id="rId2"/>
    <p:sldId id="282" r:id="rId3"/>
    <p:sldId id="269" r:id="rId4"/>
    <p:sldId id="263" r:id="rId5"/>
    <p:sldId id="270" r:id="rId6"/>
    <p:sldId id="271" r:id="rId7"/>
    <p:sldId id="286" r:id="rId8"/>
    <p:sldId id="284" r:id="rId9"/>
    <p:sldId id="285" r:id="rId10"/>
    <p:sldId id="264" r:id="rId11"/>
    <p:sldId id="266" r:id="rId12"/>
    <p:sldId id="274" r:id="rId13"/>
    <p:sldId id="283" r:id="rId14"/>
    <p:sldId id="278" r:id="rId15"/>
    <p:sldId id="280" r:id="rId16"/>
    <p:sldId id="272" r:id="rId17"/>
    <p:sldId id="261" r:id="rId18"/>
    <p:sldId id="262"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9F920-FB89-4486-9A1E-5F25586C7CB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51CD561A-21E0-4E38-B32B-A766F85B8C10}">
      <dgm:prSet phldrT="[Text]" custT="1"/>
      <dgm:spPr/>
      <dgm:t>
        <a:bodyPr/>
        <a:lstStyle/>
        <a:p>
          <a:r>
            <a:rPr lang="en-IN" sz="1000" dirty="0"/>
            <a:t>PREPARING THE DATASET</a:t>
          </a:r>
        </a:p>
      </dgm:t>
    </dgm:pt>
    <dgm:pt modelId="{3C1A551F-2855-4E90-955C-E9D8F4504DAF}" type="parTrans" cxnId="{C807A06F-DE0C-484A-A754-22578D1CDB6E}">
      <dgm:prSet/>
      <dgm:spPr/>
      <dgm:t>
        <a:bodyPr/>
        <a:lstStyle/>
        <a:p>
          <a:endParaRPr lang="en-IN"/>
        </a:p>
      </dgm:t>
    </dgm:pt>
    <dgm:pt modelId="{AB6B812E-4074-4223-A1C1-CE2660F89958}" type="sibTrans" cxnId="{C807A06F-DE0C-484A-A754-22578D1CDB6E}">
      <dgm:prSet/>
      <dgm:spPr/>
      <dgm:t>
        <a:bodyPr/>
        <a:lstStyle/>
        <a:p>
          <a:endParaRPr lang="en-IN"/>
        </a:p>
      </dgm:t>
    </dgm:pt>
    <dgm:pt modelId="{218F6560-83D1-480D-8956-0278956B4C3A}">
      <dgm:prSet phldrT="[Text]" custT="1"/>
      <dgm:spPr/>
      <dgm:t>
        <a:bodyPr/>
        <a:lstStyle/>
        <a:p>
          <a:r>
            <a:rPr lang="en-IN" sz="1000" dirty="0"/>
            <a:t>PREPROCES--SING THE DATASET</a:t>
          </a:r>
        </a:p>
      </dgm:t>
    </dgm:pt>
    <dgm:pt modelId="{87F0B7C0-07F0-44F1-B707-E785A581A0E7}" type="parTrans" cxnId="{DEEFD384-E7A6-4427-A803-39D758864A98}">
      <dgm:prSet/>
      <dgm:spPr/>
      <dgm:t>
        <a:bodyPr/>
        <a:lstStyle/>
        <a:p>
          <a:endParaRPr lang="en-IN"/>
        </a:p>
      </dgm:t>
    </dgm:pt>
    <dgm:pt modelId="{22BAE0FE-A04E-43FE-98C2-09E06A34820C}" type="sibTrans" cxnId="{DEEFD384-E7A6-4427-A803-39D758864A98}">
      <dgm:prSet/>
      <dgm:spPr/>
      <dgm:t>
        <a:bodyPr/>
        <a:lstStyle/>
        <a:p>
          <a:endParaRPr lang="en-IN"/>
        </a:p>
      </dgm:t>
    </dgm:pt>
    <dgm:pt modelId="{53E78325-F561-4222-9072-7770C94713E1}">
      <dgm:prSet phldrT="[Text]" custT="1"/>
      <dgm:spPr/>
      <dgm:t>
        <a:bodyPr/>
        <a:lstStyle/>
        <a:p>
          <a:r>
            <a:rPr lang="en-IN" sz="1000" dirty="0"/>
            <a:t>SPLITTING THE DATASET</a:t>
          </a:r>
        </a:p>
      </dgm:t>
    </dgm:pt>
    <dgm:pt modelId="{3FB86469-A8A0-4528-95C1-A2F17FFBBD03}" type="parTrans" cxnId="{238D4BB3-8B19-4C9B-8E5A-1550752CAFC5}">
      <dgm:prSet/>
      <dgm:spPr/>
      <dgm:t>
        <a:bodyPr/>
        <a:lstStyle/>
        <a:p>
          <a:endParaRPr lang="en-IN"/>
        </a:p>
      </dgm:t>
    </dgm:pt>
    <dgm:pt modelId="{035775B0-0F7B-4231-AAC9-F6C9806D208F}" type="sibTrans" cxnId="{238D4BB3-8B19-4C9B-8E5A-1550752CAFC5}">
      <dgm:prSet/>
      <dgm:spPr/>
      <dgm:t>
        <a:bodyPr/>
        <a:lstStyle/>
        <a:p>
          <a:endParaRPr lang="en-IN"/>
        </a:p>
      </dgm:t>
    </dgm:pt>
    <dgm:pt modelId="{F1E1172C-8A2C-4BCC-87CE-0FFF6D648B6C}">
      <dgm:prSet custT="1"/>
      <dgm:spPr/>
      <dgm:t>
        <a:bodyPr/>
        <a:lstStyle/>
        <a:p>
          <a:r>
            <a:rPr lang="en-IN" sz="1000" dirty="0"/>
            <a:t>TRAINING THE MODEL</a:t>
          </a:r>
        </a:p>
      </dgm:t>
    </dgm:pt>
    <dgm:pt modelId="{44BA95A8-5367-4DF6-83B0-2AF18A9E4E1F}" type="parTrans" cxnId="{C6732916-DBD3-494A-AAA6-5B48219BA1CF}">
      <dgm:prSet/>
      <dgm:spPr/>
      <dgm:t>
        <a:bodyPr/>
        <a:lstStyle/>
        <a:p>
          <a:endParaRPr lang="en-IN"/>
        </a:p>
      </dgm:t>
    </dgm:pt>
    <dgm:pt modelId="{CA9AA22A-74A6-4486-AC74-30BD761B0BF4}" type="sibTrans" cxnId="{C6732916-DBD3-494A-AAA6-5B48219BA1CF}">
      <dgm:prSet/>
      <dgm:spPr/>
      <dgm:t>
        <a:bodyPr/>
        <a:lstStyle/>
        <a:p>
          <a:endParaRPr lang="en-IN"/>
        </a:p>
      </dgm:t>
    </dgm:pt>
    <dgm:pt modelId="{E9B0C8D2-77E0-4FB1-92D8-DB9F268FD91C}">
      <dgm:prSet custT="1"/>
      <dgm:spPr/>
      <dgm:t>
        <a:bodyPr/>
        <a:lstStyle/>
        <a:p>
          <a:r>
            <a:rPr lang="en-IN" sz="900" dirty="0"/>
            <a:t>EVALUATING THE TEST SET</a:t>
          </a:r>
        </a:p>
      </dgm:t>
    </dgm:pt>
    <dgm:pt modelId="{966F1D1A-C981-4946-964D-85F9DB3F5199}" type="parTrans" cxnId="{F7881BCE-5F08-408C-A1E9-0B26066984C7}">
      <dgm:prSet/>
      <dgm:spPr/>
      <dgm:t>
        <a:bodyPr/>
        <a:lstStyle/>
        <a:p>
          <a:endParaRPr lang="en-IN"/>
        </a:p>
      </dgm:t>
    </dgm:pt>
    <dgm:pt modelId="{5AE3A113-F348-4462-8D5E-78224B0306CA}" type="sibTrans" cxnId="{F7881BCE-5F08-408C-A1E9-0B26066984C7}">
      <dgm:prSet/>
      <dgm:spPr/>
      <dgm:t>
        <a:bodyPr/>
        <a:lstStyle/>
        <a:p>
          <a:endParaRPr lang="en-IN"/>
        </a:p>
      </dgm:t>
    </dgm:pt>
    <dgm:pt modelId="{61BB5381-2E2E-4FBB-9615-BEBD50F01337}">
      <dgm:prSet custT="1"/>
      <dgm:spPr/>
      <dgm:t>
        <a:bodyPr/>
        <a:lstStyle/>
        <a:p>
          <a:r>
            <a:rPr lang="en-IN" sz="1000" dirty="0"/>
            <a:t>PLOTTING THE DATASET TO GRAPH</a:t>
          </a:r>
        </a:p>
      </dgm:t>
    </dgm:pt>
    <dgm:pt modelId="{CAE4DB16-4CCC-4253-9EE8-B80C3263102D}" type="parTrans" cxnId="{9023239D-CBBE-4BF1-BF1A-8589D408D0A6}">
      <dgm:prSet/>
      <dgm:spPr/>
      <dgm:t>
        <a:bodyPr/>
        <a:lstStyle/>
        <a:p>
          <a:endParaRPr lang="en-IN"/>
        </a:p>
      </dgm:t>
    </dgm:pt>
    <dgm:pt modelId="{C6B5AEBB-6085-4C50-A1E3-E99B3B6BE1A7}" type="sibTrans" cxnId="{9023239D-CBBE-4BF1-BF1A-8589D408D0A6}">
      <dgm:prSet/>
      <dgm:spPr/>
      <dgm:t>
        <a:bodyPr/>
        <a:lstStyle/>
        <a:p>
          <a:endParaRPr lang="en-IN"/>
        </a:p>
      </dgm:t>
    </dgm:pt>
    <dgm:pt modelId="{7FA34A79-3F36-4E24-A4CB-0F89B3843483}" type="pres">
      <dgm:prSet presAssocID="{FDE9F920-FB89-4486-9A1E-5F25586C7CB9}" presName="rootnode" presStyleCnt="0">
        <dgm:presLayoutVars>
          <dgm:chMax/>
          <dgm:chPref/>
          <dgm:dir/>
          <dgm:animLvl val="lvl"/>
        </dgm:presLayoutVars>
      </dgm:prSet>
      <dgm:spPr/>
    </dgm:pt>
    <dgm:pt modelId="{2A791E37-8BDC-4E7B-863B-6AEBFBFAC291}" type="pres">
      <dgm:prSet presAssocID="{51CD561A-21E0-4E38-B32B-A766F85B8C10}" presName="composite" presStyleCnt="0"/>
      <dgm:spPr/>
    </dgm:pt>
    <dgm:pt modelId="{BD5059FE-381C-4096-8FB9-F06254636725}" type="pres">
      <dgm:prSet presAssocID="{51CD561A-21E0-4E38-B32B-A766F85B8C10}" presName="bentUpArrow1" presStyleLbl="alignImgPlace1" presStyleIdx="0" presStyleCnt="5"/>
      <dgm:spPr/>
    </dgm:pt>
    <dgm:pt modelId="{86EBC429-478D-4352-985B-9191273974E1}" type="pres">
      <dgm:prSet presAssocID="{51CD561A-21E0-4E38-B32B-A766F85B8C10}" presName="ParentText" presStyleLbl="node1" presStyleIdx="0" presStyleCnt="6">
        <dgm:presLayoutVars>
          <dgm:chMax val="1"/>
          <dgm:chPref val="1"/>
          <dgm:bulletEnabled val="1"/>
        </dgm:presLayoutVars>
      </dgm:prSet>
      <dgm:spPr/>
    </dgm:pt>
    <dgm:pt modelId="{64EF5357-73AC-4522-9FB4-A4BA8E709356}" type="pres">
      <dgm:prSet presAssocID="{51CD561A-21E0-4E38-B32B-A766F85B8C10}" presName="ChildText" presStyleLbl="revTx" presStyleIdx="0" presStyleCnt="5">
        <dgm:presLayoutVars>
          <dgm:chMax val="0"/>
          <dgm:chPref val="0"/>
          <dgm:bulletEnabled val="1"/>
        </dgm:presLayoutVars>
      </dgm:prSet>
      <dgm:spPr/>
    </dgm:pt>
    <dgm:pt modelId="{C94A5910-F9F3-4817-A22E-7E771DF73B5C}" type="pres">
      <dgm:prSet presAssocID="{AB6B812E-4074-4223-A1C1-CE2660F89958}" presName="sibTrans" presStyleCnt="0"/>
      <dgm:spPr/>
    </dgm:pt>
    <dgm:pt modelId="{6E9FE823-D0C6-4606-B867-0256D3C2E08E}" type="pres">
      <dgm:prSet presAssocID="{218F6560-83D1-480D-8956-0278956B4C3A}" presName="composite" presStyleCnt="0"/>
      <dgm:spPr/>
    </dgm:pt>
    <dgm:pt modelId="{32F0968B-531D-47D2-866C-379E869ADC6B}" type="pres">
      <dgm:prSet presAssocID="{218F6560-83D1-480D-8956-0278956B4C3A}" presName="bentUpArrow1" presStyleLbl="alignImgPlace1" presStyleIdx="1" presStyleCnt="5"/>
      <dgm:spPr/>
    </dgm:pt>
    <dgm:pt modelId="{F42F8127-4901-46F9-873E-F7D3EB3C99A8}" type="pres">
      <dgm:prSet presAssocID="{218F6560-83D1-480D-8956-0278956B4C3A}" presName="ParentText" presStyleLbl="node1" presStyleIdx="1" presStyleCnt="6">
        <dgm:presLayoutVars>
          <dgm:chMax val="1"/>
          <dgm:chPref val="1"/>
          <dgm:bulletEnabled val="1"/>
        </dgm:presLayoutVars>
      </dgm:prSet>
      <dgm:spPr/>
    </dgm:pt>
    <dgm:pt modelId="{328F7F7D-8973-4B8C-9E47-2F1DE8DF8A1D}" type="pres">
      <dgm:prSet presAssocID="{218F6560-83D1-480D-8956-0278956B4C3A}" presName="ChildText" presStyleLbl="revTx" presStyleIdx="1" presStyleCnt="5">
        <dgm:presLayoutVars>
          <dgm:chMax val="0"/>
          <dgm:chPref val="0"/>
          <dgm:bulletEnabled val="1"/>
        </dgm:presLayoutVars>
      </dgm:prSet>
      <dgm:spPr/>
    </dgm:pt>
    <dgm:pt modelId="{450D93BF-F55F-43CF-B85F-30BDB67F6641}" type="pres">
      <dgm:prSet presAssocID="{22BAE0FE-A04E-43FE-98C2-09E06A34820C}" presName="sibTrans" presStyleCnt="0"/>
      <dgm:spPr/>
    </dgm:pt>
    <dgm:pt modelId="{3E3A5C75-8513-4895-A323-641D09207E39}" type="pres">
      <dgm:prSet presAssocID="{53E78325-F561-4222-9072-7770C94713E1}" presName="composite" presStyleCnt="0"/>
      <dgm:spPr/>
    </dgm:pt>
    <dgm:pt modelId="{3D628A3A-D609-4EAA-88CC-ACAAD308BEB9}" type="pres">
      <dgm:prSet presAssocID="{53E78325-F561-4222-9072-7770C94713E1}" presName="bentUpArrow1" presStyleLbl="alignImgPlace1" presStyleIdx="2" presStyleCnt="5"/>
      <dgm:spPr/>
    </dgm:pt>
    <dgm:pt modelId="{2D2AEEFF-3E8D-47B6-BF34-B9800EC5BF56}" type="pres">
      <dgm:prSet presAssocID="{53E78325-F561-4222-9072-7770C94713E1}" presName="ParentText" presStyleLbl="node1" presStyleIdx="2" presStyleCnt="6" custScaleX="98872" custScaleY="87713">
        <dgm:presLayoutVars>
          <dgm:chMax val="1"/>
          <dgm:chPref val="1"/>
          <dgm:bulletEnabled val="1"/>
        </dgm:presLayoutVars>
      </dgm:prSet>
      <dgm:spPr/>
    </dgm:pt>
    <dgm:pt modelId="{C46A51DC-64CE-4C9B-B5B4-2370A77D8503}" type="pres">
      <dgm:prSet presAssocID="{53E78325-F561-4222-9072-7770C94713E1}" presName="ChildText" presStyleLbl="revTx" presStyleIdx="2" presStyleCnt="5">
        <dgm:presLayoutVars>
          <dgm:chMax val="0"/>
          <dgm:chPref val="0"/>
          <dgm:bulletEnabled val="1"/>
        </dgm:presLayoutVars>
      </dgm:prSet>
      <dgm:spPr/>
    </dgm:pt>
    <dgm:pt modelId="{D87A9CA1-EA2F-4569-AF67-4C86A214C32B}" type="pres">
      <dgm:prSet presAssocID="{035775B0-0F7B-4231-AAC9-F6C9806D208F}" presName="sibTrans" presStyleCnt="0"/>
      <dgm:spPr/>
    </dgm:pt>
    <dgm:pt modelId="{FCACD1EA-693D-4F1E-82E4-C094CE0F9735}" type="pres">
      <dgm:prSet presAssocID="{F1E1172C-8A2C-4BCC-87CE-0FFF6D648B6C}" presName="composite" presStyleCnt="0"/>
      <dgm:spPr/>
    </dgm:pt>
    <dgm:pt modelId="{9C7FF85D-9BAB-45F3-9807-431E42E2FB1E}" type="pres">
      <dgm:prSet presAssocID="{F1E1172C-8A2C-4BCC-87CE-0FFF6D648B6C}" presName="bentUpArrow1" presStyleLbl="alignImgPlace1" presStyleIdx="3" presStyleCnt="5"/>
      <dgm:spPr/>
    </dgm:pt>
    <dgm:pt modelId="{7A7B9821-E8EF-41BC-B430-6B591FDCEF8F}" type="pres">
      <dgm:prSet presAssocID="{F1E1172C-8A2C-4BCC-87CE-0FFF6D648B6C}" presName="ParentText" presStyleLbl="node1" presStyleIdx="3" presStyleCnt="6">
        <dgm:presLayoutVars>
          <dgm:chMax val="1"/>
          <dgm:chPref val="1"/>
          <dgm:bulletEnabled val="1"/>
        </dgm:presLayoutVars>
      </dgm:prSet>
      <dgm:spPr/>
    </dgm:pt>
    <dgm:pt modelId="{A835C363-BA34-4B8F-BA76-8E1094D3540E}" type="pres">
      <dgm:prSet presAssocID="{F1E1172C-8A2C-4BCC-87CE-0FFF6D648B6C}" presName="ChildText" presStyleLbl="revTx" presStyleIdx="3" presStyleCnt="5">
        <dgm:presLayoutVars>
          <dgm:chMax val="0"/>
          <dgm:chPref val="0"/>
          <dgm:bulletEnabled val="1"/>
        </dgm:presLayoutVars>
      </dgm:prSet>
      <dgm:spPr/>
    </dgm:pt>
    <dgm:pt modelId="{89B596FE-431F-4C78-AE9C-CDB1E30A9A81}" type="pres">
      <dgm:prSet presAssocID="{CA9AA22A-74A6-4486-AC74-30BD761B0BF4}" presName="sibTrans" presStyleCnt="0"/>
      <dgm:spPr/>
    </dgm:pt>
    <dgm:pt modelId="{48D16BF8-3911-4885-B633-AEB8178B518A}" type="pres">
      <dgm:prSet presAssocID="{E9B0C8D2-77E0-4FB1-92D8-DB9F268FD91C}" presName="composite" presStyleCnt="0"/>
      <dgm:spPr/>
    </dgm:pt>
    <dgm:pt modelId="{AB74D841-D99C-422A-A626-C9C23DFE2F02}" type="pres">
      <dgm:prSet presAssocID="{E9B0C8D2-77E0-4FB1-92D8-DB9F268FD91C}" presName="bentUpArrow1" presStyleLbl="alignImgPlace1" presStyleIdx="4" presStyleCnt="5"/>
      <dgm:spPr/>
    </dgm:pt>
    <dgm:pt modelId="{6EFDA981-70A4-4E19-8580-F1643F326A06}" type="pres">
      <dgm:prSet presAssocID="{E9B0C8D2-77E0-4FB1-92D8-DB9F268FD91C}" presName="ParentText" presStyleLbl="node1" presStyleIdx="4" presStyleCnt="6">
        <dgm:presLayoutVars>
          <dgm:chMax val="1"/>
          <dgm:chPref val="1"/>
          <dgm:bulletEnabled val="1"/>
        </dgm:presLayoutVars>
      </dgm:prSet>
      <dgm:spPr/>
    </dgm:pt>
    <dgm:pt modelId="{7E8D82ED-44E1-4AEB-A3D3-050B651C6606}" type="pres">
      <dgm:prSet presAssocID="{E9B0C8D2-77E0-4FB1-92D8-DB9F268FD91C}" presName="ChildText" presStyleLbl="revTx" presStyleIdx="4" presStyleCnt="5">
        <dgm:presLayoutVars>
          <dgm:chMax val="0"/>
          <dgm:chPref val="0"/>
          <dgm:bulletEnabled val="1"/>
        </dgm:presLayoutVars>
      </dgm:prSet>
      <dgm:spPr/>
    </dgm:pt>
    <dgm:pt modelId="{61838352-64C4-48CE-B31D-29DB794B7D5C}" type="pres">
      <dgm:prSet presAssocID="{5AE3A113-F348-4462-8D5E-78224B0306CA}" presName="sibTrans" presStyleCnt="0"/>
      <dgm:spPr/>
    </dgm:pt>
    <dgm:pt modelId="{708F9C4C-75A9-492C-8EB4-3F0DE9096B77}" type="pres">
      <dgm:prSet presAssocID="{61BB5381-2E2E-4FBB-9615-BEBD50F01337}" presName="composite" presStyleCnt="0"/>
      <dgm:spPr/>
    </dgm:pt>
    <dgm:pt modelId="{E4204CCD-7B4E-498E-8453-A7BB99F2446C}" type="pres">
      <dgm:prSet presAssocID="{61BB5381-2E2E-4FBB-9615-BEBD50F01337}" presName="ParentText" presStyleLbl="node1" presStyleIdx="5" presStyleCnt="6">
        <dgm:presLayoutVars>
          <dgm:chMax val="1"/>
          <dgm:chPref val="1"/>
          <dgm:bulletEnabled val="1"/>
        </dgm:presLayoutVars>
      </dgm:prSet>
      <dgm:spPr/>
    </dgm:pt>
  </dgm:ptLst>
  <dgm:cxnLst>
    <dgm:cxn modelId="{16623E09-D0ED-4A10-A9D5-8A7FF20E74E4}" type="presOf" srcId="{FDE9F920-FB89-4486-9A1E-5F25586C7CB9}" destId="{7FA34A79-3F36-4E24-A4CB-0F89B3843483}" srcOrd="0" destOrd="0" presId="urn:microsoft.com/office/officeart/2005/8/layout/StepDownProcess"/>
    <dgm:cxn modelId="{6FBE7E10-783A-4230-87A7-C4CBFB50AE24}" type="presOf" srcId="{F1E1172C-8A2C-4BCC-87CE-0FFF6D648B6C}" destId="{7A7B9821-E8EF-41BC-B430-6B591FDCEF8F}" srcOrd="0" destOrd="0" presId="urn:microsoft.com/office/officeart/2005/8/layout/StepDownProcess"/>
    <dgm:cxn modelId="{C6732916-DBD3-494A-AAA6-5B48219BA1CF}" srcId="{FDE9F920-FB89-4486-9A1E-5F25586C7CB9}" destId="{F1E1172C-8A2C-4BCC-87CE-0FFF6D648B6C}" srcOrd="3" destOrd="0" parTransId="{44BA95A8-5367-4DF6-83B0-2AF18A9E4E1F}" sibTransId="{CA9AA22A-74A6-4486-AC74-30BD761B0BF4}"/>
    <dgm:cxn modelId="{C34FAF29-CDEF-4DCF-9B1E-B001AA1464FB}" type="presOf" srcId="{53E78325-F561-4222-9072-7770C94713E1}" destId="{2D2AEEFF-3E8D-47B6-BF34-B9800EC5BF56}" srcOrd="0" destOrd="0" presId="urn:microsoft.com/office/officeart/2005/8/layout/StepDownProcess"/>
    <dgm:cxn modelId="{A6113232-4AE8-4CDC-B46D-0391D3850D7D}" type="presOf" srcId="{E9B0C8D2-77E0-4FB1-92D8-DB9F268FD91C}" destId="{6EFDA981-70A4-4E19-8580-F1643F326A06}" srcOrd="0" destOrd="0" presId="urn:microsoft.com/office/officeart/2005/8/layout/StepDownProcess"/>
    <dgm:cxn modelId="{C807A06F-DE0C-484A-A754-22578D1CDB6E}" srcId="{FDE9F920-FB89-4486-9A1E-5F25586C7CB9}" destId="{51CD561A-21E0-4E38-B32B-A766F85B8C10}" srcOrd="0" destOrd="0" parTransId="{3C1A551F-2855-4E90-955C-E9D8F4504DAF}" sibTransId="{AB6B812E-4074-4223-A1C1-CE2660F89958}"/>
    <dgm:cxn modelId="{5E600E7C-AC39-434D-825D-9C56F26DB74B}" type="presOf" srcId="{51CD561A-21E0-4E38-B32B-A766F85B8C10}" destId="{86EBC429-478D-4352-985B-9191273974E1}" srcOrd="0" destOrd="0" presId="urn:microsoft.com/office/officeart/2005/8/layout/StepDownProcess"/>
    <dgm:cxn modelId="{DEEFD384-E7A6-4427-A803-39D758864A98}" srcId="{FDE9F920-FB89-4486-9A1E-5F25586C7CB9}" destId="{218F6560-83D1-480D-8956-0278956B4C3A}" srcOrd="1" destOrd="0" parTransId="{87F0B7C0-07F0-44F1-B707-E785A581A0E7}" sibTransId="{22BAE0FE-A04E-43FE-98C2-09E06A34820C}"/>
    <dgm:cxn modelId="{5B8A0E87-8A78-4415-8491-F4CAAC6A7BC9}" type="presOf" srcId="{218F6560-83D1-480D-8956-0278956B4C3A}" destId="{F42F8127-4901-46F9-873E-F7D3EB3C99A8}" srcOrd="0" destOrd="0" presId="urn:microsoft.com/office/officeart/2005/8/layout/StepDownProcess"/>
    <dgm:cxn modelId="{9023239D-CBBE-4BF1-BF1A-8589D408D0A6}" srcId="{FDE9F920-FB89-4486-9A1E-5F25586C7CB9}" destId="{61BB5381-2E2E-4FBB-9615-BEBD50F01337}" srcOrd="5" destOrd="0" parTransId="{CAE4DB16-4CCC-4253-9EE8-B80C3263102D}" sibTransId="{C6B5AEBB-6085-4C50-A1E3-E99B3B6BE1A7}"/>
    <dgm:cxn modelId="{08938DA7-CB0E-42CA-9D14-6BFDC321055F}" type="presOf" srcId="{61BB5381-2E2E-4FBB-9615-BEBD50F01337}" destId="{E4204CCD-7B4E-498E-8453-A7BB99F2446C}" srcOrd="0" destOrd="0" presId="urn:microsoft.com/office/officeart/2005/8/layout/StepDownProcess"/>
    <dgm:cxn modelId="{238D4BB3-8B19-4C9B-8E5A-1550752CAFC5}" srcId="{FDE9F920-FB89-4486-9A1E-5F25586C7CB9}" destId="{53E78325-F561-4222-9072-7770C94713E1}" srcOrd="2" destOrd="0" parTransId="{3FB86469-A8A0-4528-95C1-A2F17FFBBD03}" sibTransId="{035775B0-0F7B-4231-AAC9-F6C9806D208F}"/>
    <dgm:cxn modelId="{F7881BCE-5F08-408C-A1E9-0B26066984C7}" srcId="{FDE9F920-FB89-4486-9A1E-5F25586C7CB9}" destId="{E9B0C8D2-77E0-4FB1-92D8-DB9F268FD91C}" srcOrd="4" destOrd="0" parTransId="{966F1D1A-C981-4946-964D-85F9DB3F5199}" sibTransId="{5AE3A113-F348-4462-8D5E-78224B0306CA}"/>
    <dgm:cxn modelId="{BFDFE41F-47A5-4653-8E02-B6030B2A28D0}" type="presParOf" srcId="{7FA34A79-3F36-4E24-A4CB-0F89B3843483}" destId="{2A791E37-8BDC-4E7B-863B-6AEBFBFAC291}" srcOrd="0" destOrd="0" presId="urn:microsoft.com/office/officeart/2005/8/layout/StepDownProcess"/>
    <dgm:cxn modelId="{4F9B2A58-8ADF-48D3-9E8B-CE0F95B7325F}" type="presParOf" srcId="{2A791E37-8BDC-4E7B-863B-6AEBFBFAC291}" destId="{BD5059FE-381C-4096-8FB9-F06254636725}" srcOrd="0" destOrd="0" presId="urn:microsoft.com/office/officeart/2005/8/layout/StepDownProcess"/>
    <dgm:cxn modelId="{20BB5252-1DC0-49B6-9484-5AB2C8BDFBCF}" type="presParOf" srcId="{2A791E37-8BDC-4E7B-863B-6AEBFBFAC291}" destId="{86EBC429-478D-4352-985B-9191273974E1}" srcOrd="1" destOrd="0" presId="urn:microsoft.com/office/officeart/2005/8/layout/StepDownProcess"/>
    <dgm:cxn modelId="{3517036E-9119-45C1-AEE0-EFCABC9238A9}" type="presParOf" srcId="{2A791E37-8BDC-4E7B-863B-6AEBFBFAC291}" destId="{64EF5357-73AC-4522-9FB4-A4BA8E709356}" srcOrd="2" destOrd="0" presId="urn:microsoft.com/office/officeart/2005/8/layout/StepDownProcess"/>
    <dgm:cxn modelId="{83375F52-A033-4A2E-B021-7AC8A6110107}" type="presParOf" srcId="{7FA34A79-3F36-4E24-A4CB-0F89B3843483}" destId="{C94A5910-F9F3-4817-A22E-7E771DF73B5C}" srcOrd="1" destOrd="0" presId="urn:microsoft.com/office/officeart/2005/8/layout/StepDownProcess"/>
    <dgm:cxn modelId="{7575F984-9E8B-442B-8895-A38BA7BF62B4}" type="presParOf" srcId="{7FA34A79-3F36-4E24-A4CB-0F89B3843483}" destId="{6E9FE823-D0C6-4606-B867-0256D3C2E08E}" srcOrd="2" destOrd="0" presId="urn:microsoft.com/office/officeart/2005/8/layout/StepDownProcess"/>
    <dgm:cxn modelId="{C9231308-7D9A-4A00-9F82-BA47969D92FB}" type="presParOf" srcId="{6E9FE823-D0C6-4606-B867-0256D3C2E08E}" destId="{32F0968B-531D-47D2-866C-379E869ADC6B}" srcOrd="0" destOrd="0" presId="urn:microsoft.com/office/officeart/2005/8/layout/StepDownProcess"/>
    <dgm:cxn modelId="{EA682F37-F153-4283-AAF5-360757E7E032}" type="presParOf" srcId="{6E9FE823-D0C6-4606-B867-0256D3C2E08E}" destId="{F42F8127-4901-46F9-873E-F7D3EB3C99A8}" srcOrd="1" destOrd="0" presId="urn:microsoft.com/office/officeart/2005/8/layout/StepDownProcess"/>
    <dgm:cxn modelId="{38C60DB1-B690-4062-82A1-495742E88856}" type="presParOf" srcId="{6E9FE823-D0C6-4606-B867-0256D3C2E08E}" destId="{328F7F7D-8973-4B8C-9E47-2F1DE8DF8A1D}" srcOrd="2" destOrd="0" presId="urn:microsoft.com/office/officeart/2005/8/layout/StepDownProcess"/>
    <dgm:cxn modelId="{C640FF8A-0A5E-49CB-A4E0-A6C8FFE72E46}" type="presParOf" srcId="{7FA34A79-3F36-4E24-A4CB-0F89B3843483}" destId="{450D93BF-F55F-43CF-B85F-30BDB67F6641}" srcOrd="3" destOrd="0" presId="urn:microsoft.com/office/officeart/2005/8/layout/StepDownProcess"/>
    <dgm:cxn modelId="{6D703CD6-C847-4DB0-869C-C9A02D4AEA72}" type="presParOf" srcId="{7FA34A79-3F36-4E24-A4CB-0F89B3843483}" destId="{3E3A5C75-8513-4895-A323-641D09207E39}" srcOrd="4" destOrd="0" presId="urn:microsoft.com/office/officeart/2005/8/layout/StepDownProcess"/>
    <dgm:cxn modelId="{A78A7B0F-8708-4A47-A6BB-A4D8DA265F87}" type="presParOf" srcId="{3E3A5C75-8513-4895-A323-641D09207E39}" destId="{3D628A3A-D609-4EAA-88CC-ACAAD308BEB9}" srcOrd="0" destOrd="0" presId="urn:microsoft.com/office/officeart/2005/8/layout/StepDownProcess"/>
    <dgm:cxn modelId="{1F337EF0-1C20-4E0D-8479-5219D5EB086D}" type="presParOf" srcId="{3E3A5C75-8513-4895-A323-641D09207E39}" destId="{2D2AEEFF-3E8D-47B6-BF34-B9800EC5BF56}" srcOrd="1" destOrd="0" presId="urn:microsoft.com/office/officeart/2005/8/layout/StepDownProcess"/>
    <dgm:cxn modelId="{D538A774-D45B-4913-9F04-C9AE10647AF8}" type="presParOf" srcId="{3E3A5C75-8513-4895-A323-641D09207E39}" destId="{C46A51DC-64CE-4C9B-B5B4-2370A77D8503}" srcOrd="2" destOrd="0" presId="urn:microsoft.com/office/officeart/2005/8/layout/StepDownProcess"/>
    <dgm:cxn modelId="{5584FED9-195F-4B14-B5EE-B6A3FD5082BD}" type="presParOf" srcId="{7FA34A79-3F36-4E24-A4CB-0F89B3843483}" destId="{D87A9CA1-EA2F-4569-AF67-4C86A214C32B}" srcOrd="5" destOrd="0" presId="urn:microsoft.com/office/officeart/2005/8/layout/StepDownProcess"/>
    <dgm:cxn modelId="{B7C46DEA-E2D3-485A-A6CC-ED9F0BDB7259}" type="presParOf" srcId="{7FA34A79-3F36-4E24-A4CB-0F89B3843483}" destId="{FCACD1EA-693D-4F1E-82E4-C094CE0F9735}" srcOrd="6" destOrd="0" presId="urn:microsoft.com/office/officeart/2005/8/layout/StepDownProcess"/>
    <dgm:cxn modelId="{527C9726-AE0A-451C-B7E3-82385E08A081}" type="presParOf" srcId="{FCACD1EA-693D-4F1E-82E4-C094CE0F9735}" destId="{9C7FF85D-9BAB-45F3-9807-431E42E2FB1E}" srcOrd="0" destOrd="0" presId="urn:microsoft.com/office/officeart/2005/8/layout/StepDownProcess"/>
    <dgm:cxn modelId="{A261DDDE-C42C-4653-A9EC-790E84059E2D}" type="presParOf" srcId="{FCACD1EA-693D-4F1E-82E4-C094CE0F9735}" destId="{7A7B9821-E8EF-41BC-B430-6B591FDCEF8F}" srcOrd="1" destOrd="0" presId="urn:microsoft.com/office/officeart/2005/8/layout/StepDownProcess"/>
    <dgm:cxn modelId="{15E2C4BC-8E57-4009-BFB0-6B869C3BE001}" type="presParOf" srcId="{FCACD1EA-693D-4F1E-82E4-C094CE0F9735}" destId="{A835C363-BA34-4B8F-BA76-8E1094D3540E}" srcOrd="2" destOrd="0" presId="urn:microsoft.com/office/officeart/2005/8/layout/StepDownProcess"/>
    <dgm:cxn modelId="{024E1471-7078-47B8-9C71-E269B6C45A18}" type="presParOf" srcId="{7FA34A79-3F36-4E24-A4CB-0F89B3843483}" destId="{89B596FE-431F-4C78-AE9C-CDB1E30A9A81}" srcOrd="7" destOrd="0" presId="urn:microsoft.com/office/officeart/2005/8/layout/StepDownProcess"/>
    <dgm:cxn modelId="{85C3EA65-3197-4FF4-80FD-0682A14D6593}" type="presParOf" srcId="{7FA34A79-3F36-4E24-A4CB-0F89B3843483}" destId="{48D16BF8-3911-4885-B633-AEB8178B518A}" srcOrd="8" destOrd="0" presId="urn:microsoft.com/office/officeart/2005/8/layout/StepDownProcess"/>
    <dgm:cxn modelId="{5D7BF61A-5E80-4973-9B0A-7C68338718AB}" type="presParOf" srcId="{48D16BF8-3911-4885-B633-AEB8178B518A}" destId="{AB74D841-D99C-422A-A626-C9C23DFE2F02}" srcOrd="0" destOrd="0" presId="urn:microsoft.com/office/officeart/2005/8/layout/StepDownProcess"/>
    <dgm:cxn modelId="{79B6023C-47A3-4F34-A626-487A328F508A}" type="presParOf" srcId="{48D16BF8-3911-4885-B633-AEB8178B518A}" destId="{6EFDA981-70A4-4E19-8580-F1643F326A06}" srcOrd="1" destOrd="0" presId="urn:microsoft.com/office/officeart/2005/8/layout/StepDownProcess"/>
    <dgm:cxn modelId="{BB3CC122-A23C-4297-A380-BBD798D6BE5A}" type="presParOf" srcId="{48D16BF8-3911-4885-B633-AEB8178B518A}" destId="{7E8D82ED-44E1-4AEB-A3D3-050B651C6606}" srcOrd="2" destOrd="0" presId="urn:microsoft.com/office/officeart/2005/8/layout/StepDownProcess"/>
    <dgm:cxn modelId="{FED7B42D-41CF-4F11-A7E8-A750625CBCD7}" type="presParOf" srcId="{7FA34A79-3F36-4E24-A4CB-0F89B3843483}" destId="{61838352-64C4-48CE-B31D-29DB794B7D5C}" srcOrd="9" destOrd="0" presId="urn:microsoft.com/office/officeart/2005/8/layout/StepDownProcess"/>
    <dgm:cxn modelId="{94A1BB07-60DD-42C7-9F0E-999254119798}" type="presParOf" srcId="{7FA34A79-3F36-4E24-A4CB-0F89B3843483}" destId="{708F9C4C-75A9-492C-8EB4-3F0DE9096B77}" srcOrd="10" destOrd="0" presId="urn:microsoft.com/office/officeart/2005/8/layout/StepDownProcess"/>
    <dgm:cxn modelId="{BFC0EE4A-AC4A-4C0B-AC0F-409D0F3162CF}" type="presParOf" srcId="{708F9C4C-75A9-492C-8EB4-3F0DE9096B77}" destId="{E4204CCD-7B4E-498E-8453-A7BB99F2446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059FE-381C-4096-8FB9-F06254636725}">
      <dsp:nvSpPr>
        <dsp:cNvPr id="0" name=""/>
        <dsp:cNvSpPr/>
      </dsp:nvSpPr>
      <dsp:spPr>
        <a:xfrm rot="5400000">
          <a:off x="1019035" y="588252"/>
          <a:ext cx="507166" cy="57739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EBC429-478D-4352-985B-9191273974E1}">
      <dsp:nvSpPr>
        <dsp:cNvPr id="0" name=""/>
        <dsp:cNvSpPr/>
      </dsp:nvSpPr>
      <dsp:spPr>
        <a:xfrm>
          <a:off x="884667" y="26048"/>
          <a:ext cx="853769" cy="59761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PREPARING THE DATASET</a:t>
          </a:r>
        </a:p>
      </dsp:txBody>
      <dsp:txXfrm>
        <a:off x="913845" y="55226"/>
        <a:ext cx="795413" cy="539254"/>
      </dsp:txXfrm>
    </dsp:sp>
    <dsp:sp modelId="{64EF5357-73AC-4522-9FB4-A4BA8E709356}">
      <dsp:nvSpPr>
        <dsp:cNvPr id="0" name=""/>
        <dsp:cNvSpPr/>
      </dsp:nvSpPr>
      <dsp:spPr>
        <a:xfrm>
          <a:off x="1738436" y="83044"/>
          <a:ext cx="620950" cy="483015"/>
        </a:xfrm>
        <a:prstGeom prst="rect">
          <a:avLst/>
        </a:prstGeom>
        <a:noFill/>
        <a:ln>
          <a:noFill/>
        </a:ln>
        <a:effectLst/>
      </dsp:spPr>
      <dsp:style>
        <a:lnRef idx="0">
          <a:scrgbClr r="0" g="0" b="0"/>
        </a:lnRef>
        <a:fillRef idx="0">
          <a:scrgbClr r="0" g="0" b="0"/>
        </a:fillRef>
        <a:effectRef idx="0">
          <a:scrgbClr r="0" g="0" b="0"/>
        </a:effectRef>
        <a:fontRef idx="minor"/>
      </dsp:style>
    </dsp:sp>
    <dsp:sp modelId="{32F0968B-531D-47D2-866C-379E869ADC6B}">
      <dsp:nvSpPr>
        <dsp:cNvPr id="0" name=""/>
        <dsp:cNvSpPr/>
      </dsp:nvSpPr>
      <dsp:spPr>
        <a:xfrm rot="5400000">
          <a:off x="1726901" y="1259566"/>
          <a:ext cx="507166" cy="57739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2F8127-4901-46F9-873E-F7D3EB3C99A8}">
      <dsp:nvSpPr>
        <dsp:cNvPr id="0" name=""/>
        <dsp:cNvSpPr/>
      </dsp:nvSpPr>
      <dsp:spPr>
        <a:xfrm>
          <a:off x="1592532" y="697362"/>
          <a:ext cx="853769" cy="59761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PREPROCES--SING THE DATASET</a:t>
          </a:r>
        </a:p>
      </dsp:txBody>
      <dsp:txXfrm>
        <a:off x="1621710" y="726540"/>
        <a:ext cx="795413" cy="539254"/>
      </dsp:txXfrm>
    </dsp:sp>
    <dsp:sp modelId="{328F7F7D-8973-4B8C-9E47-2F1DE8DF8A1D}">
      <dsp:nvSpPr>
        <dsp:cNvPr id="0" name=""/>
        <dsp:cNvSpPr/>
      </dsp:nvSpPr>
      <dsp:spPr>
        <a:xfrm>
          <a:off x="2446302" y="754358"/>
          <a:ext cx="620950" cy="483015"/>
        </a:xfrm>
        <a:prstGeom prst="rect">
          <a:avLst/>
        </a:prstGeom>
        <a:noFill/>
        <a:ln>
          <a:noFill/>
        </a:ln>
        <a:effectLst/>
      </dsp:spPr>
      <dsp:style>
        <a:lnRef idx="0">
          <a:scrgbClr r="0" g="0" b="0"/>
        </a:lnRef>
        <a:fillRef idx="0">
          <a:scrgbClr r="0" g="0" b="0"/>
        </a:fillRef>
        <a:effectRef idx="0">
          <a:scrgbClr r="0" g="0" b="0"/>
        </a:effectRef>
        <a:fontRef idx="minor"/>
      </dsp:style>
    </dsp:sp>
    <dsp:sp modelId="{3D628A3A-D609-4EAA-88CC-ACAAD308BEB9}">
      <dsp:nvSpPr>
        <dsp:cNvPr id="0" name=""/>
        <dsp:cNvSpPr/>
      </dsp:nvSpPr>
      <dsp:spPr>
        <a:xfrm rot="5400000">
          <a:off x="2429951" y="1894166"/>
          <a:ext cx="507166" cy="57739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2AEEFF-3E8D-47B6-BF34-B9800EC5BF56}">
      <dsp:nvSpPr>
        <dsp:cNvPr id="0" name=""/>
        <dsp:cNvSpPr/>
      </dsp:nvSpPr>
      <dsp:spPr>
        <a:xfrm>
          <a:off x="2300398" y="1368676"/>
          <a:ext cx="844138" cy="52418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SPLITTING THE DATASET</a:t>
          </a:r>
        </a:p>
      </dsp:txBody>
      <dsp:txXfrm>
        <a:off x="2325991" y="1394269"/>
        <a:ext cx="792952" cy="472996"/>
      </dsp:txXfrm>
    </dsp:sp>
    <dsp:sp modelId="{C46A51DC-64CE-4C9B-B5B4-2370A77D8503}">
      <dsp:nvSpPr>
        <dsp:cNvPr id="0" name=""/>
        <dsp:cNvSpPr/>
      </dsp:nvSpPr>
      <dsp:spPr>
        <a:xfrm>
          <a:off x="3149352" y="1388958"/>
          <a:ext cx="620950" cy="483015"/>
        </a:xfrm>
        <a:prstGeom prst="rect">
          <a:avLst/>
        </a:prstGeom>
        <a:noFill/>
        <a:ln>
          <a:noFill/>
        </a:ln>
        <a:effectLst/>
      </dsp:spPr>
      <dsp:style>
        <a:lnRef idx="0">
          <a:scrgbClr r="0" g="0" b="0"/>
        </a:lnRef>
        <a:fillRef idx="0">
          <a:scrgbClr r="0" g="0" b="0"/>
        </a:fillRef>
        <a:effectRef idx="0">
          <a:scrgbClr r="0" g="0" b="0"/>
        </a:effectRef>
        <a:fontRef idx="minor"/>
      </dsp:style>
    </dsp:sp>
    <dsp:sp modelId="{9C7FF85D-9BAB-45F3-9807-431E42E2FB1E}">
      <dsp:nvSpPr>
        <dsp:cNvPr id="0" name=""/>
        <dsp:cNvSpPr/>
      </dsp:nvSpPr>
      <dsp:spPr>
        <a:xfrm rot="5400000">
          <a:off x="3142631" y="2565480"/>
          <a:ext cx="507166" cy="57739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B9821-E8EF-41BC-B430-6B591FDCEF8F}">
      <dsp:nvSpPr>
        <dsp:cNvPr id="0" name=""/>
        <dsp:cNvSpPr/>
      </dsp:nvSpPr>
      <dsp:spPr>
        <a:xfrm>
          <a:off x="3008263" y="2003276"/>
          <a:ext cx="853769" cy="59761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TRAINING THE MODEL</a:t>
          </a:r>
        </a:p>
      </dsp:txBody>
      <dsp:txXfrm>
        <a:off x="3037441" y="2032454"/>
        <a:ext cx="795413" cy="539254"/>
      </dsp:txXfrm>
    </dsp:sp>
    <dsp:sp modelId="{A835C363-BA34-4B8F-BA76-8E1094D3540E}">
      <dsp:nvSpPr>
        <dsp:cNvPr id="0" name=""/>
        <dsp:cNvSpPr/>
      </dsp:nvSpPr>
      <dsp:spPr>
        <a:xfrm>
          <a:off x="3862032" y="2060272"/>
          <a:ext cx="620950" cy="483015"/>
        </a:xfrm>
        <a:prstGeom prst="rect">
          <a:avLst/>
        </a:prstGeom>
        <a:noFill/>
        <a:ln>
          <a:noFill/>
        </a:ln>
        <a:effectLst/>
      </dsp:spPr>
      <dsp:style>
        <a:lnRef idx="0">
          <a:scrgbClr r="0" g="0" b="0"/>
        </a:lnRef>
        <a:fillRef idx="0">
          <a:scrgbClr r="0" g="0" b="0"/>
        </a:fillRef>
        <a:effectRef idx="0">
          <a:scrgbClr r="0" g="0" b="0"/>
        </a:effectRef>
        <a:fontRef idx="minor"/>
      </dsp:style>
    </dsp:sp>
    <dsp:sp modelId="{AB74D841-D99C-422A-A626-C9C23DFE2F02}">
      <dsp:nvSpPr>
        <dsp:cNvPr id="0" name=""/>
        <dsp:cNvSpPr/>
      </dsp:nvSpPr>
      <dsp:spPr>
        <a:xfrm rot="5400000">
          <a:off x="3850497" y="3236794"/>
          <a:ext cx="507166" cy="577390"/>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FDA981-70A4-4E19-8580-F1643F326A06}">
      <dsp:nvSpPr>
        <dsp:cNvPr id="0" name=""/>
        <dsp:cNvSpPr/>
      </dsp:nvSpPr>
      <dsp:spPr>
        <a:xfrm>
          <a:off x="3716128" y="2674590"/>
          <a:ext cx="853769" cy="59761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EVALUATING THE TEST SET</a:t>
          </a:r>
        </a:p>
      </dsp:txBody>
      <dsp:txXfrm>
        <a:off x="3745306" y="2703768"/>
        <a:ext cx="795413" cy="539254"/>
      </dsp:txXfrm>
    </dsp:sp>
    <dsp:sp modelId="{7E8D82ED-44E1-4AEB-A3D3-050B651C6606}">
      <dsp:nvSpPr>
        <dsp:cNvPr id="0" name=""/>
        <dsp:cNvSpPr/>
      </dsp:nvSpPr>
      <dsp:spPr>
        <a:xfrm>
          <a:off x="4569898" y="2731586"/>
          <a:ext cx="620950" cy="483015"/>
        </a:xfrm>
        <a:prstGeom prst="rect">
          <a:avLst/>
        </a:prstGeom>
        <a:noFill/>
        <a:ln>
          <a:noFill/>
        </a:ln>
        <a:effectLst/>
      </dsp:spPr>
      <dsp:style>
        <a:lnRef idx="0">
          <a:scrgbClr r="0" g="0" b="0"/>
        </a:lnRef>
        <a:fillRef idx="0">
          <a:scrgbClr r="0" g="0" b="0"/>
        </a:fillRef>
        <a:effectRef idx="0">
          <a:scrgbClr r="0" g="0" b="0"/>
        </a:effectRef>
        <a:fontRef idx="minor"/>
      </dsp:style>
    </dsp:sp>
    <dsp:sp modelId="{E4204CCD-7B4E-498E-8453-A7BB99F2446C}">
      <dsp:nvSpPr>
        <dsp:cNvPr id="0" name=""/>
        <dsp:cNvSpPr/>
      </dsp:nvSpPr>
      <dsp:spPr>
        <a:xfrm>
          <a:off x="4423994" y="3345904"/>
          <a:ext cx="853769" cy="59761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PLOTTING THE DATASET TO GRAPH</a:t>
          </a:r>
        </a:p>
      </dsp:txBody>
      <dsp:txXfrm>
        <a:off x="4453172" y="3375082"/>
        <a:ext cx="795413" cy="53925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119F7-BE56-406E-B508-748308EC4BF3}" type="datetimeFigureOut">
              <a:rPr lang="en-IN" smtClean="0"/>
              <a:t>28-05-2020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B1F-22EF-4509-8FBF-70B4567948D3}" type="slidenum">
              <a:rPr lang="en-IN" smtClean="0"/>
              <a:t>‹#›</a:t>
            </a:fld>
            <a:endParaRPr lang="en-IN"/>
          </a:p>
        </p:txBody>
      </p:sp>
    </p:spTree>
    <p:extLst>
      <p:ext uri="{BB962C8B-B14F-4D97-AF65-F5344CB8AC3E}">
        <p14:creationId xmlns:p14="http://schemas.microsoft.com/office/powerpoint/2010/main" val="120582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22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35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178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BCA35-F115-4430-A9A5-89BC0A490996}"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18A47-02A8-4411-B3B8-E209CEE1C42B}" type="slidenum">
              <a:rPr lang="en-IN" smtClean="0"/>
              <a:t>‹#›</a:t>
            </a:fld>
            <a:endParaRPr lang="en-IN"/>
          </a:p>
        </p:txBody>
      </p:sp>
    </p:spTree>
    <p:extLst>
      <p:ext uri="{BB962C8B-B14F-4D97-AF65-F5344CB8AC3E}">
        <p14:creationId xmlns:p14="http://schemas.microsoft.com/office/powerpoint/2010/main" val="33797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17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92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49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825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576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0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6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5/28/2020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551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5/28/2020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83353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utorials.iq.harvard.edu/R/Rgraphics/Rgraphics.html" TargetMode="External"/><Relationship Id="rId7" Type="http://schemas.openxmlformats.org/officeDocument/2006/relationships/hyperlink" Target="https://www.udemy.com/r-programming/learn/v4/overview" TargetMode="External"/><Relationship Id="rId2" Type="http://schemas.openxmlformats.org/officeDocument/2006/relationships/hyperlink" Target="http://www.ggplot2.tidyverse.org/" TargetMode="External"/><Relationship Id="rId1" Type="http://schemas.openxmlformats.org/officeDocument/2006/relationships/slideLayout" Target="../slideLayouts/slideLayout2.xml"/><Relationship Id="rId6" Type="http://schemas.openxmlformats.org/officeDocument/2006/relationships/hyperlink" Target="https://www.udemy.com/machinelearning/learn/v4/t/lecture/5734728?start=90" TargetMode="External"/><Relationship Id="rId5" Type="http://schemas.openxmlformats.org/officeDocument/2006/relationships/hyperlink" Target="http://www.investopedia.com/terms/m/mlr.asp" TargetMode="External"/><Relationship Id="rId4" Type="http://schemas.openxmlformats.org/officeDocument/2006/relationships/hyperlink" Target="http://www.sphweb.bumc.bu.edu/otlt/MPH-Modules/BS/BS704_Multivariable/BS704_Multivariable7.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 name="Rectangle 7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4" name="Picture 8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 name="Straight Connector 8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8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7" name="Rectangle 86">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88">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FB20582-A441-4893-BBDE-5FFC243BF450}"/>
              </a:ext>
            </a:extLst>
          </p:cNvPr>
          <p:cNvSpPr>
            <a:spLocks noGrp="1"/>
          </p:cNvSpPr>
          <p:nvPr>
            <p:ph type="ctrTitle"/>
          </p:nvPr>
        </p:nvSpPr>
        <p:spPr>
          <a:xfrm>
            <a:off x="1451580" y="804520"/>
            <a:ext cx="5550355" cy="1049235"/>
          </a:xfrm>
        </p:spPr>
        <p:txBody>
          <a:bodyPr vert="horz" lIns="91440" tIns="45720" rIns="91440" bIns="45720" rtlCol="0" anchor="t">
            <a:normAutofit/>
          </a:bodyPr>
          <a:lstStyle/>
          <a:p>
            <a:r>
              <a:rPr lang="en-US" sz="3200"/>
              <a:t>FOOD STORAGE PREDICTION</a:t>
            </a:r>
          </a:p>
        </p:txBody>
      </p:sp>
      <p:sp>
        <p:nvSpPr>
          <p:cNvPr id="109" name="Rectangle 90">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title 2">
            <a:extLst>
              <a:ext uri="{FF2B5EF4-FFF2-40B4-BE49-F238E27FC236}">
                <a16:creationId xmlns:a16="http://schemas.microsoft.com/office/drawing/2014/main" id="{A9845E79-2BA1-4575-8605-F2326D21D3FA}"/>
              </a:ext>
            </a:extLst>
          </p:cNvPr>
          <p:cNvSpPr>
            <a:spLocks noGrp="1"/>
          </p:cNvSpPr>
          <p:nvPr>
            <p:ph type="subTitle" idx="1"/>
          </p:nvPr>
        </p:nvSpPr>
        <p:spPr>
          <a:xfrm>
            <a:off x="1451580" y="2015732"/>
            <a:ext cx="5550355" cy="3450613"/>
          </a:xfrm>
        </p:spPr>
        <p:txBody>
          <a:bodyPr vert="horz" lIns="91440" tIns="45720" rIns="91440" bIns="45720" rtlCol="0" anchor="t">
            <a:normAutofit lnSpcReduction="10000"/>
          </a:bodyPr>
          <a:lstStyle/>
          <a:p>
            <a:endParaRPr lang="en-US" dirty="0"/>
          </a:p>
          <a:p>
            <a:r>
              <a:rPr lang="en-US" dirty="0"/>
              <a:t>  prepared BY:</a:t>
            </a:r>
          </a:p>
          <a:p>
            <a:r>
              <a:rPr lang="en-US" dirty="0"/>
              <a:t> 		 </a:t>
            </a:r>
            <a:r>
              <a:rPr lang="en-US" dirty="0" err="1"/>
              <a:t>ashok</a:t>
            </a:r>
            <a:r>
              <a:rPr lang="en-US" dirty="0"/>
              <a:t> -     2451-17-737-019</a:t>
            </a:r>
          </a:p>
          <a:p>
            <a:r>
              <a:rPr lang="en-US" dirty="0"/>
              <a:t>		Ibrahim	 -   2451-17-737-022</a:t>
            </a:r>
          </a:p>
          <a:p>
            <a:r>
              <a:rPr lang="en-US" dirty="0"/>
              <a:t>		Vaseem -     2451-17-737-023</a:t>
            </a:r>
          </a:p>
          <a:p>
            <a:r>
              <a:rPr lang="en-US" dirty="0"/>
              <a:t>  guided by:</a:t>
            </a:r>
          </a:p>
          <a:p>
            <a:r>
              <a:rPr lang="en-US" dirty="0"/>
              <a:t>		</a:t>
            </a:r>
            <a:r>
              <a:rPr lang="en-US" b="1" dirty="0" err="1"/>
              <a:t>mr.</a:t>
            </a:r>
            <a:r>
              <a:rPr lang="en-US" b="1" dirty="0"/>
              <a:t> P. Karthik</a:t>
            </a:r>
            <a:r>
              <a:rPr lang="en-US" spc="-1" dirty="0">
                <a:solidFill>
                  <a:srgbClr val="000000"/>
                </a:solidFill>
                <a:latin typeface="Times New Roman"/>
              </a:rPr>
              <a:t>(Asst. prof)</a:t>
            </a:r>
            <a:endParaRPr lang="en-US" spc="-1" dirty="0">
              <a:solidFill>
                <a:srgbClr val="000000"/>
              </a:solidFill>
              <a:latin typeface="Arial"/>
            </a:endParaRPr>
          </a:p>
          <a:p>
            <a:r>
              <a:rPr lang="en-US" dirty="0"/>
              <a:t>	</a:t>
            </a:r>
          </a:p>
        </p:txBody>
      </p:sp>
      <p:grpSp>
        <p:nvGrpSpPr>
          <p:cNvPr id="110" name="Group 92">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94" name="Rectangle 93">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B4C16AAB-8FD8-4DB7-8F5C-F3C90F86562F}"/>
              </a:ext>
            </a:extLst>
          </p:cNvPr>
          <p:cNvPicPr>
            <a:picLocks noChangeAspect="1"/>
          </p:cNvPicPr>
          <p:nvPr/>
        </p:nvPicPr>
        <p:blipFill rotWithShape="1">
          <a:blip r:embed="rId3"/>
          <a:srcRect l="1660" r="8738" b="2"/>
          <a:stretch/>
        </p:blipFill>
        <p:spPr>
          <a:xfrm>
            <a:off x="8116373" y="1116345"/>
            <a:ext cx="2799103" cy="3866172"/>
          </a:xfrm>
          <a:prstGeom prst="rect">
            <a:avLst/>
          </a:prstGeom>
        </p:spPr>
      </p:pic>
      <p:pic>
        <p:nvPicPr>
          <p:cNvPr id="111" name="Picture 96">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98">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9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IN" dirty="0"/>
              <a:t>Algorithm used:</a:t>
            </a:r>
          </a:p>
        </p:txBody>
      </p:sp>
      <p:sp>
        <p:nvSpPr>
          <p:cNvPr id="3" name="Content Placeholder 2"/>
          <p:cNvSpPr>
            <a:spLocks noGrp="1"/>
          </p:cNvSpPr>
          <p:nvPr>
            <p:ph idx="1"/>
          </p:nvPr>
        </p:nvSpPr>
        <p:spPr>
          <a:xfrm>
            <a:off x="1451579" y="2015734"/>
            <a:ext cx="6195784" cy="3450613"/>
          </a:xfrm>
        </p:spPr>
        <p:txBody>
          <a:bodyPr>
            <a:noAutofit/>
          </a:bodyPr>
          <a:lstStyle/>
          <a:p>
            <a:pPr marL="0" indent="0">
              <a:lnSpc>
                <a:spcPct val="110000"/>
              </a:lnSpc>
              <a:buNone/>
            </a:pPr>
            <a:r>
              <a:rPr lang="en-IN" sz="2200" dirty="0"/>
              <a:t>Multiple linear regression-</a:t>
            </a:r>
          </a:p>
          <a:p>
            <a:pPr algn="just">
              <a:lnSpc>
                <a:spcPct val="110000"/>
              </a:lnSpc>
            </a:pPr>
            <a:r>
              <a:rPr lang="en-US" sz="2200" dirty="0"/>
              <a:t>Multiple linear regression (MLR), also known simply as multiple regression, is a statistical technique that uses several explanatory variables to predict the outcome of a response variable. The goal of multiple linear regression (MLR) is to model the linear</a:t>
            </a:r>
            <a:r>
              <a:rPr lang="en-US" sz="2200" u="sng" dirty="0"/>
              <a:t> </a:t>
            </a:r>
            <a:r>
              <a:rPr lang="en-US" sz="2200" dirty="0"/>
              <a:t>relationship between the explanatory (independent) variables and response (dependent) variable.</a:t>
            </a:r>
          </a:p>
          <a:p>
            <a:pPr algn="just">
              <a:lnSpc>
                <a:spcPct val="110000"/>
              </a:lnSpc>
            </a:pPr>
            <a:r>
              <a:rPr lang="en-US" sz="2200" dirty="0"/>
              <a:t>Syntax : </a:t>
            </a:r>
            <a:r>
              <a:rPr lang="en-US" dirty="0" err="1"/>
              <a:t>lm</a:t>
            </a:r>
            <a:r>
              <a:rPr lang="en-US" dirty="0"/>
              <a:t>(</a:t>
            </a:r>
            <a:r>
              <a:rPr lang="en-US" dirty="0" err="1"/>
              <a:t>formula~cost</a:t>
            </a:r>
            <a:r>
              <a:rPr lang="en-US" dirty="0"/>
              <a:t>.,dataset)</a:t>
            </a:r>
            <a:endParaRPr lang="en-IN" dirty="0"/>
          </a:p>
          <a:p>
            <a:pPr algn="just">
              <a:lnSpc>
                <a:spcPct val="110000"/>
              </a:lnSpc>
            </a:pPr>
            <a:endParaRPr lang="en-US" sz="2200" dirty="0"/>
          </a:p>
          <a:p>
            <a:pPr marL="0" indent="0" algn="just">
              <a:lnSpc>
                <a:spcPct val="110000"/>
              </a:lnSpc>
              <a:buNone/>
            </a:pPr>
            <a:endParaRPr lang="en-IN" sz="2200" dirty="0"/>
          </a:p>
        </p:txBody>
      </p:sp>
      <p:pic>
        <p:nvPicPr>
          <p:cNvPr id="4" name="Picture 3">
            <a:extLst>
              <a:ext uri="{FF2B5EF4-FFF2-40B4-BE49-F238E27FC236}">
                <a16:creationId xmlns:a16="http://schemas.microsoft.com/office/drawing/2014/main" id="{364D2D18-C07E-483B-8203-B0892F664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3335764"/>
            <a:ext cx="2926098" cy="810553"/>
          </a:xfrm>
          <a:prstGeom prst="rect">
            <a:avLst/>
          </a:prstGeom>
        </p:spPr>
      </p:pic>
    </p:spTree>
    <p:extLst>
      <p:ext uri="{BB962C8B-B14F-4D97-AF65-F5344CB8AC3E}">
        <p14:creationId xmlns:p14="http://schemas.microsoft.com/office/powerpoint/2010/main" val="135384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a:t>
            </a:r>
          </a:p>
        </p:txBody>
      </p:sp>
      <p:sp>
        <p:nvSpPr>
          <p:cNvPr id="3" name="Content Placeholder 2"/>
          <p:cNvSpPr>
            <a:spLocks noGrp="1"/>
          </p:cNvSpPr>
          <p:nvPr>
            <p:ph idx="1"/>
          </p:nvPr>
        </p:nvSpPr>
        <p:spPr/>
        <p:txBody>
          <a:bodyPr/>
          <a:lstStyle/>
          <a:p>
            <a:endParaRPr lang="en-IN" dirty="0"/>
          </a:p>
        </p:txBody>
      </p:sp>
      <p:graphicFrame>
        <p:nvGraphicFramePr>
          <p:cNvPr id="4" name="Diagram 3"/>
          <p:cNvGraphicFramePr/>
          <p:nvPr>
            <p:extLst>
              <p:ext uri="{D42A27DB-BD31-4B8C-83A1-F6EECF244321}">
                <p14:modId xmlns:p14="http://schemas.microsoft.com/office/powerpoint/2010/main" val="2152780592"/>
              </p:ext>
            </p:extLst>
          </p:nvPr>
        </p:nvGraphicFramePr>
        <p:xfrm>
          <a:off x="2731476" y="1899139"/>
          <a:ext cx="6162431" cy="3969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4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02BD-E84B-4536-AA16-2E46B324810E}"/>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1F18E1A-796D-46F0-8FE1-A382D07E08AF}"/>
              </a:ext>
            </a:extLst>
          </p:cNvPr>
          <p:cNvSpPr>
            <a:spLocks noGrp="1"/>
          </p:cNvSpPr>
          <p:nvPr>
            <p:ph idx="1"/>
          </p:nvPr>
        </p:nvSpPr>
        <p:spPr/>
        <p:txBody>
          <a:bodyPr>
            <a:normAutofit/>
          </a:bodyPr>
          <a:lstStyle/>
          <a:p>
            <a:pPr algn="just"/>
            <a:r>
              <a:rPr lang="en-US" sz="2400" dirty="0"/>
              <a:t>For testing this project the dataset is the training set and the dataset(input) taken from the user is the test set.</a:t>
            </a:r>
          </a:p>
          <a:p>
            <a:pPr algn="just"/>
            <a:r>
              <a:rPr lang="en-US" sz="2400" dirty="0"/>
              <a:t>The model is trained with respect to the training set. </a:t>
            </a:r>
          </a:p>
          <a:p>
            <a:pPr algn="just"/>
            <a:r>
              <a:rPr lang="en-US" sz="2400" dirty="0"/>
              <a:t>The input is predicted with the model prepared by using predict().</a:t>
            </a:r>
          </a:p>
          <a:p>
            <a:pPr algn="just"/>
            <a:r>
              <a:rPr lang="en-US" sz="2400" dirty="0"/>
              <a:t>We can get the summary of our model by using summary(). </a:t>
            </a:r>
          </a:p>
        </p:txBody>
      </p:sp>
    </p:spTree>
    <p:extLst>
      <p:ext uri="{BB962C8B-B14F-4D97-AF65-F5344CB8AC3E}">
        <p14:creationId xmlns:p14="http://schemas.microsoft.com/office/powerpoint/2010/main" val="337209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82FE-097F-4DD2-935C-6559FB2073E8}"/>
              </a:ext>
            </a:extLst>
          </p:cNvPr>
          <p:cNvSpPr>
            <a:spLocks noGrp="1"/>
          </p:cNvSpPr>
          <p:nvPr>
            <p:ph type="title"/>
          </p:nvPr>
        </p:nvSpPr>
        <p:spPr>
          <a:xfrm>
            <a:off x="1451579" y="192968"/>
            <a:ext cx="9603275" cy="1049235"/>
          </a:xfrm>
        </p:spPr>
        <p:txBody>
          <a:bodyPr/>
          <a:lstStyle/>
          <a:p>
            <a:r>
              <a:rPr lang="en-US" dirty="0"/>
              <a:t>Screenshots</a:t>
            </a:r>
            <a:endParaRPr lang="en-IN" dirty="0"/>
          </a:p>
        </p:txBody>
      </p:sp>
      <p:sp>
        <p:nvSpPr>
          <p:cNvPr id="3" name="Content Placeholder 2">
            <a:extLst>
              <a:ext uri="{FF2B5EF4-FFF2-40B4-BE49-F238E27FC236}">
                <a16:creationId xmlns:a16="http://schemas.microsoft.com/office/drawing/2014/main" id="{9502E7A0-0E7C-438E-80CC-56C6F6C01888}"/>
              </a:ext>
            </a:extLst>
          </p:cNvPr>
          <p:cNvSpPr>
            <a:spLocks noGrp="1"/>
          </p:cNvSpPr>
          <p:nvPr>
            <p:ph idx="1"/>
          </p:nvPr>
        </p:nvSpPr>
        <p:spPr>
          <a:xfrm>
            <a:off x="1451579" y="5482680"/>
            <a:ext cx="9603275" cy="3450613"/>
          </a:xfrm>
        </p:spPr>
        <p:txBody>
          <a:bodyPr/>
          <a:lstStyle/>
          <a:p>
            <a:r>
              <a:rPr lang="en-US" dirty="0"/>
              <a:t>Screenshots of the Dataset</a:t>
            </a:r>
            <a:endParaRPr lang="en-IN" dirty="0"/>
          </a:p>
        </p:txBody>
      </p:sp>
      <p:pic>
        <p:nvPicPr>
          <p:cNvPr id="5" name="Picture 4">
            <a:extLst>
              <a:ext uri="{FF2B5EF4-FFF2-40B4-BE49-F238E27FC236}">
                <a16:creationId xmlns:a16="http://schemas.microsoft.com/office/drawing/2014/main" id="{C2E2E846-B1E4-42F5-BE0B-A2B2902075BE}"/>
              </a:ext>
            </a:extLst>
          </p:cNvPr>
          <p:cNvPicPr>
            <a:picLocks noChangeAspect="1"/>
          </p:cNvPicPr>
          <p:nvPr/>
        </p:nvPicPr>
        <p:blipFill>
          <a:blip r:embed="rId2"/>
          <a:stretch>
            <a:fillRect/>
          </a:stretch>
        </p:blipFill>
        <p:spPr>
          <a:xfrm>
            <a:off x="6502121" y="910126"/>
            <a:ext cx="5689879" cy="4723555"/>
          </a:xfrm>
          <a:prstGeom prst="rect">
            <a:avLst/>
          </a:prstGeom>
        </p:spPr>
      </p:pic>
      <p:pic>
        <p:nvPicPr>
          <p:cNvPr id="7" name="Picture 6">
            <a:extLst>
              <a:ext uri="{FF2B5EF4-FFF2-40B4-BE49-F238E27FC236}">
                <a16:creationId xmlns:a16="http://schemas.microsoft.com/office/drawing/2014/main" id="{0ACA5EE9-FAEC-4B15-9999-D5D8AF1C19BA}"/>
              </a:ext>
            </a:extLst>
          </p:cNvPr>
          <p:cNvPicPr>
            <a:picLocks noChangeAspect="1"/>
          </p:cNvPicPr>
          <p:nvPr/>
        </p:nvPicPr>
        <p:blipFill>
          <a:blip r:embed="rId3"/>
          <a:stretch>
            <a:fillRect/>
          </a:stretch>
        </p:blipFill>
        <p:spPr>
          <a:xfrm>
            <a:off x="443786" y="843015"/>
            <a:ext cx="5741801" cy="4723555"/>
          </a:xfrm>
          <a:prstGeom prst="rect">
            <a:avLst/>
          </a:prstGeom>
        </p:spPr>
      </p:pic>
    </p:spTree>
    <p:extLst>
      <p:ext uri="{BB962C8B-B14F-4D97-AF65-F5344CB8AC3E}">
        <p14:creationId xmlns:p14="http://schemas.microsoft.com/office/powerpoint/2010/main" val="38994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81DA-67F2-4676-BD6E-D20924BA7BED}"/>
              </a:ext>
            </a:extLst>
          </p:cNvPr>
          <p:cNvSpPr>
            <a:spLocks noGrp="1"/>
          </p:cNvSpPr>
          <p:nvPr>
            <p:ph type="title"/>
          </p:nvPr>
        </p:nvSpPr>
        <p:spPr>
          <a:xfrm>
            <a:off x="947997" y="141910"/>
            <a:ext cx="9603275" cy="1049235"/>
          </a:xfrm>
        </p:spPr>
        <p:txBody>
          <a:bodyPr/>
          <a:lstStyle/>
          <a:p>
            <a:r>
              <a:rPr lang="en-US" dirty="0"/>
              <a:t>Result:</a:t>
            </a:r>
          </a:p>
        </p:txBody>
      </p:sp>
      <p:pic>
        <p:nvPicPr>
          <p:cNvPr id="5" name="Content Placeholder 4">
            <a:extLst>
              <a:ext uri="{FF2B5EF4-FFF2-40B4-BE49-F238E27FC236}">
                <a16:creationId xmlns:a16="http://schemas.microsoft.com/office/drawing/2014/main" id="{27E84FF8-D0EB-455D-A30B-11E650016046}"/>
              </a:ext>
            </a:extLst>
          </p:cNvPr>
          <p:cNvPicPr>
            <a:picLocks noGrp="1" noChangeAspect="1"/>
          </p:cNvPicPr>
          <p:nvPr>
            <p:ph idx="1"/>
          </p:nvPr>
        </p:nvPicPr>
        <p:blipFill>
          <a:blip r:embed="rId2"/>
          <a:stretch>
            <a:fillRect/>
          </a:stretch>
        </p:blipFill>
        <p:spPr>
          <a:xfrm>
            <a:off x="798677" y="756602"/>
            <a:ext cx="10594646" cy="5959488"/>
          </a:xfrm>
        </p:spPr>
      </p:pic>
    </p:spTree>
    <p:extLst>
      <p:ext uri="{BB962C8B-B14F-4D97-AF65-F5344CB8AC3E}">
        <p14:creationId xmlns:p14="http://schemas.microsoft.com/office/powerpoint/2010/main" val="52920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C4080AD-DFAE-49F5-951C-7094AEAFF9CD}"/>
              </a:ext>
            </a:extLst>
          </p:cNvPr>
          <p:cNvSpPr>
            <a:spLocks noGrp="1"/>
          </p:cNvSpPr>
          <p:nvPr>
            <p:ph type="title"/>
          </p:nvPr>
        </p:nvSpPr>
        <p:spPr/>
        <p:txBody>
          <a:bodyPr/>
          <a:lstStyle/>
          <a:p>
            <a:r>
              <a:rPr lang="en-US" dirty="0"/>
              <a:t>Input:</a:t>
            </a:r>
          </a:p>
        </p:txBody>
      </p:sp>
      <p:pic>
        <p:nvPicPr>
          <p:cNvPr id="10" name="Content Placeholder 9">
            <a:extLst>
              <a:ext uri="{FF2B5EF4-FFF2-40B4-BE49-F238E27FC236}">
                <a16:creationId xmlns:a16="http://schemas.microsoft.com/office/drawing/2014/main" id="{D7FE00DC-9106-4CF2-A353-30CE01CCDF19}"/>
              </a:ext>
            </a:extLst>
          </p:cNvPr>
          <p:cNvPicPr>
            <a:picLocks noGrp="1" noChangeAspect="1"/>
          </p:cNvPicPr>
          <p:nvPr>
            <p:ph idx="4294967295"/>
          </p:nvPr>
        </p:nvPicPr>
        <p:blipFill>
          <a:blip r:embed="rId2"/>
          <a:stretch>
            <a:fillRect/>
          </a:stretch>
        </p:blipFill>
        <p:spPr>
          <a:xfrm>
            <a:off x="6999288" y="3925888"/>
            <a:ext cx="5192712" cy="466725"/>
          </a:xfrm>
        </p:spPr>
      </p:pic>
      <p:pic>
        <p:nvPicPr>
          <p:cNvPr id="12" name="Picture 11">
            <a:extLst>
              <a:ext uri="{FF2B5EF4-FFF2-40B4-BE49-F238E27FC236}">
                <a16:creationId xmlns:a16="http://schemas.microsoft.com/office/drawing/2014/main" id="{02840092-5C8C-43E0-BEDF-CCBE26834CBB}"/>
              </a:ext>
            </a:extLst>
          </p:cNvPr>
          <p:cNvPicPr>
            <a:picLocks noChangeAspect="1"/>
          </p:cNvPicPr>
          <p:nvPr/>
        </p:nvPicPr>
        <p:blipFill>
          <a:blip r:embed="rId3"/>
          <a:stretch>
            <a:fillRect/>
          </a:stretch>
        </p:blipFill>
        <p:spPr>
          <a:xfrm>
            <a:off x="443132" y="2071615"/>
            <a:ext cx="11305735" cy="860497"/>
          </a:xfrm>
          <a:prstGeom prst="rect">
            <a:avLst/>
          </a:prstGeom>
        </p:spPr>
      </p:pic>
      <p:sp>
        <p:nvSpPr>
          <p:cNvPr id="16" name="TextBox 15">
            <a:extLst>
              <a:ext uri="{FF2B5EF4-FFF2-40B4-BE49-F238E27FC236}">
                <a16:creationId xmlns:a16="http://schemas.microsoft.com/office/drawing/2014/main" id="{D834366A-B90D-456A-9CDC-25551DB2B6A5}"/>
              </a:ext>
            </a:extLst>
          </p:cNvPr>
          <p:cNvSpPr txBox="1"/>
          <p:nvPr/>
        </p:nvSpPr>
        <p:spPr>
          <a:xfrm>
            <a:off x="3882886" y="3149973"/>
            <a:ext cx="2798961" cy="523220"/>
          </a:xfrm>
          <a:prstGeom prst="rect">
            <a:avLst/>
          </a:prstGeom>
          <a:noFill/>
        </p:spPr>
        <p:txBody>
          <a:bodyPr wrap="square" rtlCol="0">
            <a:spAutoFit/>
          </a:bodyPr>
          <a:lstStyle/>
          <a:p>
            <a:r>
              <a:rPr lang="en-US" sz="2800" dirty="0"/>
              <a:t>OUTPUT:</a:t>
            </a:r>
          </a:p>
        </p:txBody>
      </p:sp>
    </p:spTree>
    <p:extLst>
      <p:ext uri="{BB962C8B-B14F-4D97-AF65-F5344CB8AC3E}">
        <p14:creationId xmlns:p14="http://schemas.microsoft.com/office/powerpoint/2010/main" val="191513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85DD-B3E4-49BB-A92A-A57D3B2889A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A6E20C-1DD0-4B89-A959-ADD1814F0047}"/>
              </a:ext>
            </a:extLst>
          </p:cNvPr>
          <p:cNvSpPr>
            <a:spLocks noGrp="1"/>
          </p:cNvSpPr>
          <p:nvPr>
            <p:ph idx="1"/>
          </p:nvPr>
        </p:nvSpPr>
        <p:spPr/>
        <p:txBody>
          <a:bodyPr/>
          <a:lstStyle/>
          <a:p>
            <a:pPr algn="just"/>
            <a:r>
              <a:rPr lang="en-US" sz="2400" dirty="0"/>
              <a:t>This project was developed with the aim of helping people living in hostels or away from their families who don’t have knowledge about the lifetime of foods. It will save people’s time and make their lives simpler. This project takes different factors into account and then predicts so it is more efficient. It minimizes efforts and saves time</a:t>
            </a:r>
            <a:r>
              <a:rPr lang="en-US" dirty="0"/>
              <a:t>.</a:t>
            </a:r>
          </a:p>
          <a:p>
            <a:endParaRPr lang="en-US" dirty="0"/>
          </a:p>
        </p:txBody>
      </p:sp>
    </p:spTree>
    <p:extLst>
      <p:ext uri="{BB962C8B-B14F-4D97-AF65-F5344CB8AC3E}">
        <p14:creationId xmlns:p14="http://schemas.microsoft.com/office/powerpoint/2010/main" val="96564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FUTURE SCOPE</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pPr marL="0" indent="0" algn="just">
              <a:buNone/>
            </a:pPr>
            <a:r>
              <a:rPr lang="en-US" sz="2400" dirty="0"/>
              <a:t>The dataset can be further extended to many more ingredients like dals and spices. Now only main and side item is taken into account more number of ingredients can be taken into consideration at the same time. Things like salt and other preservatives increase the life time of the food products which can also be included. The project can be converted into an application so that it is more easily available to everyone.</a:t>
            </a:r>
          </a:p>
          <a:p>
            <a:pPr marL="0" indent="0" algn="just">
              <a:buNone/>
            </a:pPr>
            <a:endParaRPr lang="en-IN" sz="2400" dirty="0"/>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320003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lvl="0"/>
            <a:r>
              <a:rPr lang="en-US" b="1" u="sng" dirty="0">
                <a:hlinkClick r:id="rId2"/>
              </a:rPr>
              <a:t>www.ggplot2.tidyverse.org</a:t>
            </a:r>
            <a:endParaRPr lang="en-IN" dirty="0"/>
          </a:p>
          <a:p>
            <a:pPr lvl="0"/>
            <a:r>
              <a:rPr lang="en-US" b="1" u="sng" dirty="0">
                <a:hlinkClick r:id="rId3"/>
              </a:rPr>
              <a:t>www.tutorials.iq.harvard.edu/R/Rgraphics/Rgraphics.html</a:t>
            </a:r>
            <a:endParaRPr lang="en-IN" dirty="0"/>
          </a:p>
          <a:p>
            <a:pPr lvl="0"/>
            <a:r>
              <a:rPr lang="en-US" b="1" u="sng" dirty="0">
                <a:hlinkClick r:id="rId4"/>
              </a:rPr>
              <a:t>www.sphweb.bumc.bu.edu/otlt/MPH-Modules/BS/BS704_Multivariable/BS704_Multivariable7.html</a:t>
            </a:r>
            <a:r>
              <a:rPr lang="en-US" b="1" dirty="0"/>
              <a:t> </a:t>
            </a:r>
            <a:endParaRPr lang="en-IN" dirty="0"/>
          </a:p>
          <a:p>
            <a:pPr lvl="0"/>
            <a:r>
              <a:rPr lang="en-US" b="1" u="sng" dirty="0">
                <a:hlinkClick r:id="rId5"/>
              </a:rPr>
              <a:t>www.investopedia.com/terms/m/mlr.asp</a:t>
            </a:r>
            <a:r>
              <a:rPr lang="en-US" b="1" dirty="0"/>
              <a:t> </a:t>
            </a:r>
            <a:endParaRPr lang="en-IN" dirty="0"/>
          </a:p>
          <a:p>
            <a:pPr lvl="0"/>
            <a:r>
              <a:rPr lang="en-US" b="1" u="sng" dirty="0">
                <a:hlinkClick r:id="rId6"/>
              </a:rPr>
              <a:t>https://www.udemy.com/machinelearning/learn/v4/t/lecture/5734728?start=90</a:t>
            </a:r>
            <a:endParaRPr lang="en-IN" dirty="0"/>
          </a:p>
          <a:p>
            <a:pPr lvl="0"/>
            <a:r>
              <a:rPr lang="en-US" b="1" u="sng" dirty="0">
                <a:hlinkClick r:id="rId7"/>
              </a:rPr>
              <a:t>https://www.udemy.com/r-programming/learn/v4/overview</a:t>
            </a:r>
            <a:endParaRPr lang="en-IN" dirty="0"/>
          </a:p>
          <a:p>
            <a:endParaRPr lang="en-IN" dirty="0"/>
          </a:p>
        </p:txBody>
      </p:sp>
    </p:spTree>
    <p:extLst>
      <p:ext uri="{BB962C8B-B14F-4D97-AF65-F5344CB8AC3E}">
        <p14:creationId xmlns:p14="http://schemas.microsoft.com/office/powerpoint/2010/main" val="136194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1126-DA0B-43F4-82D3-682A22B24736}"/>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58302310-4941-42F0-89FB-BCFC9F32302B}"/>
              </a:ext>
            </a:extLst>
          </p:cNvPr>
          <p:cNvSpPr>
            <a:spLocks noGrp="1"/>
          </p:cNvSpPr>
          <p:nvPr>
            <p:ph sz="quarter" idx="13"/>
          </p:nvPr>
        </p:nvSpPr>
        <p:spPr>
          <a:xfrm>
            <a:off x="914087" y="1153753"/>
            <a:ext cx="10363826" cy="3424107"/>
          </a:xfrm>
        </p:spPr>
        <p:txBody>
          <a:bodyPr>
            <a:normAutofit/>
          </a:bodyPr>
          <a:lstStyle/>
          <a:p>
            <a:pPr marL="0" indent="0" algn="ctr">
              <a:buNone/>
            </a:pPr>
            <a:endParaRPr lang="en-US" sz="3200" b="1" cap="none" dirty="0">
              <a:latin typeface="Arial" panose="020B0604020202020204" pitchFamily="34" charset="0"/>
              <a:cs typeface="Arial" panose="020B0604020202020204" pitchFamily="34" charset="0"/>
            </a:endParaRPr>
          </a:p>
          <a:p>
            <a:pPr marL="0" indent="0" algn="ctr">
              <a:buNone/>
            </a:pPr>
            <a:r>
              <a:rPr lang="en-US" sz="3200" b="1" cap="none" dirty="0">
                <a:latin typeface="Arial" panose="020B0604020202020204" pitchFamily="34" charset="0"/>
                <a:cs typeface="Arial" panose="020B0604020202020204" pitchFamily="34" charset="0"/>
              </a:rPr>
              <a:t>Thank you </a:t>
            </a:r>
            <a:r>
              <a:rPr lang="en-US" sz="3200" b="1" cap="none" dirty="0">
                <a:latin typeface="Arial" panose="020B0604020202020204" pitchFamily="34" charset="0"/>
                <a:cs typeface="Arial" panose="020B0604020202020204" pitchFamily="34" charset="0"/>
                <a:sym typeface="Wingdings" panose="05000000000000000000" pitchFamily="2" charset="2"/>
              </a:rPr>
              <a:t></a:t>
            </a:r>
          </a:p>
          <a:p>
            <a:pPr marL="0" indent="0" algn="ctr">
              <a:buNone/>
            </a:pPr>
            <a:r>
              <a:rPr lang="en-US" sz="3200" b="1" dirty="0">
                <a:latin typeface="Arial" panose="020B0604020202020204" pitchFamily="34" charset="0"/>
                <a:cs typeface="Arial" panose="020B0604020202020204" pitchFamily="34" charset="0"/>
                <a:sym typeface="Wingdings" panose="05000000000000000000" pitchFamily="2" charset="2"/>
              </a:rPr>
              <a:t>Stay home 🏡 Stay safe</a:t>
            </a:r>
            <a:endParaRPr lang="en-IN" sz="3200" b="1"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40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AD58-38F0-4B8B-8DF0-CD3F82719CB7}"/>
              </a:ext>
            </a:extLst>
          </p:cNvPr>
          <p:cNvSpPr>
            <a:spLocks noGrp="1"/>
          </p:cNvSpPr>
          <p:nvPr>
            <p:ph type="title"/>
          </p:nvPr>
        </p:nvSpPr>
        <p:spPr>
          <a:xfrm>
            <a:off x="1451579" y="611572"/>
            <a:ext cx="9603275" cy="512553"/>
          </a:xfrm>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F58A8E32-BB32-4B2B-BBAB-1A37294642EF}"/>
              </a:ext>
            </a:extLst>
          </p:cNvPr>
          <p:cNvSpPr>
            <a:spLocks noGrp="1"/>
          </p:cNvSpPr>
          <p:nvPr>
            <p:ph idx="1"/>
          </p:nvPr>
        </p:nvSpPr>
        <p:spPr>
          <a:xfrm>
            <a:off x="1451579" y="1951052"/>
            <a:ext cx="9603275" cy="4102429"/>
          </a:xfrm>
        </p:spPr>
        <p:txBody>
          <a:bodyPr>
            <a:normAutofit fontScale="62500" lnSpcReduction="20000"/>
          </a:bodyPr>
          <a:lstStyle/>
          <a:p>
            <a:r>
              <a:rPr lang="en-US" sz="2600" dirty="0"/>
              <a:t>Abstract </a:t>
            </a:r>
          </a:p>
          <a:p>
            <a:r>
              <a:rPr lang="en-US" sz="2600" dirty="0"/>
              <a:t>Introduction </a:t>
            </a:r>
          </a:p>
          <a:p>
            <a:r>
              <a:rPr lang="en-US" sz="2600" dirty="0"/>
              <a:t>Problem statement</a:t>
            </a:r>
          </a:p>
          <a:p>
            <a:r>
              <a:rPr lang="en-US" sz="2600" dirty="0"/>
              <a:t>Software and Hardware requirements</a:t>
            </a:r>
          </a:p>
          <a:p>
            <a:r>
              <a:rPr lang="en-US" sz="2600" dirty="0"/>
              <a:t>Implementation </a:t>
            </a:r>
          </a:p>
          <a:p>
            <a:r>
              <a:rPr lang="en-US" sz="2600" dirty="0"/>
              <a:t>Algorithm used </a:t>
            </a:r>
          </a:p>
          <a:p>
            <a:r>
              <a:rPr lang="en-US" sz="2600" dirty="0"/>
              <a:t>System Design </a:t>
            </a:r>
          </a:p>
          <a:p>
            <a:r>
              <a:rPr lang="en-US" sz="2600" dirty="0"/>
              <a:t>Testing </a:t>
            </a:r>
          </a:p>
          <a:p>
            <a:r>
              <a:rPr lang="en-US" sz="2600" dirty="0"/>
              <a:t>Screen Shots and Results</a:t>
            </a:r>
          </a:p>
          <a:p>
            <a:r>
              <a:rPr lang="en-US" sz="2600" dirty="0"/>
              <a:t>Conclusion</a:t>
            </a:r>
          </a:p>
          <a:p>
            <a:r>
              <a:rPr lang="en-US" sz="2600" dirty="0"/>
              <a:t>Future scope</a:t>
            </a:r>
          </a:p>
          <a:p>
            <a:pPr marL="0" indent="0">
              <a:buNone/>
            </a:pPr>
            <a:endParaRPr lang="en-IN" dirty="0"/>
          </a:p>
        </p:txBody>
      </p:sp>
    </p:spTree>
    <p:extLst>
      <p:ext uri="{BB962C8B-B14F-4D97-AF65-F5344CB8AC3E}">
        <p14:creationId xmlns:p14="http://schemas.microsoft.com/office/powerpoint/2010/main" val="198466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BBA8-18E9-4461-9729-3BC7A4640288}"/>
              </a:ext>
            </a:extLst>
          </p:cNvPr>
          <p:cNvSpPr>
            <a:spLocks noGrp="1"/>
          </p:cNvSpPr>
          <p:nvPr>
            <p:ph type="title"/>
          </p:nvPr>
        </p:nvSpPr>
        <p:spPr/>
        <p:txBody>
          <a:bodyPr/>
          <a:lstStyle/>
          <a:p>
            <a:r>
              <a:rPr lang="en-US" dirty="0"/>
              <a:t>ABSTRACT:</a:t>
            </a:r>
          </a:p>
        </p:txBody>
      </p:sp>
      <p:sp>
        <p:nvSpPr>
          <p:cNvPr id="6" name="Content Placeholder 5">
            <a:extLst>
              <a:ext uri="{FF2B5EF4-FFF2-40B4-BE49-F238E27FC236}">
                <a16:creationId xmlns:a16="http://schemas.microsoft.com/office/drawing/2014/main" id="{FE625E4F-7F2A-428B-9C43-8C0D33D3EEDD}"/>
              </a:ext>
            </a:extLst>
          </p:cNvPr>
          <p:cNvSpPr>
            <a:spLocks noGrp="1"/>
          </p:cNvSpPr>
          <p:nvPr>
            <p:ph idx="1"/>
          </p:nvPr>
        </p:nvSpPr>
        <p:spPr>
          <a:xfrm>
            <a:off x="1450975" y="2016125"/>
            <a:ext cx="9604375" cy="4171976"/>
          </a:xfrm>
          <a:prstGeom prst="rect">
            <a:avLst/>
          </a:prstGeom>
        </p:spPr>
        <p:txBody>
          <a:bodyPr>
            <a:spAutoFit/>
          </a:bodyPr>
          <a:lstStyle/>
          <a:p>
            <a:pPr algn="just"/>
            <a:r>
              <a:rPr lang="en-US" sz="2400" dirty="0"/>
              <a:t>The objective of this system is to predict the number of days till the food becomes stale based on certain parameters. This type of prediction requires the knowledge of ingredients the food is made up of and the weather condition in which the food is going to be stored. This system is developed for finding the expiry date of the product. All the required data will be stored in a database. The software will be developed using R language and the result will be displayed in graphical format with respect to the time.</a:t>
            </a:r>
            <a:endParaRPr lang="en-IN" sz="2400" dirty="0"/>
          </a:p>
          <a:p>
            <a:endParaRPr lang="en-US" sz="2400" dirty="0"/>
          </a:p>
        </p:txBody>
      </p:sp>
    </p:spTree>
    <p:extLst>
      <p:ext uri="{BB962C8B-B14F-4D97-AF65-F5344CB8AC3E}">
        <p14:creationId xmlns:p14="http://schemas.microsoft.com/office/powerpoint/2010/main" val="138917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72870"/>
            <a:ext cx="9603275" cy="1049235"/>
          </a:xfrm>
        </p:spPr>
        <p:txBody>
          <a:bodyPr/>
          <a:lstStyle/>
          <a:p>
            <a:r>
              <a:rPr lang="en-IN" dirty="0"/>
              <a:t>INTRODUCTION</a:t>
            </a:r>
          </a:p>
        </p:txBody>
      </p:sp>
      <p:sp>
        <p:nvSpPr>
          <p:cNvPr id="3" name="Content Placeholder 2"/>
          <p:cNvSpPr>
            <a:spLocks noGrp="1"/>
          </p:cNvSpPr>
          <p:nvPr>
            <p:ph idx="1"/>
          </p:nvPr>
        </p:nvSpPr>
        <p:spPr>
          <a:xfrm>
            <a:off x="1451579" y="2015732"/>
            <a:ext cx="9603275" cy="3450613"/>
          </a:xfrm>
        </p:spPr>
        <p:txBody>
          <a:bodyPr>
            <a:normAutofit/>
          </a:bodyPr>
          <a:lstStyle/>
          <a:p>
            <a:r>
              <a:rPr lang="en-US" dirty="0"/>
              <a:t>The project is made for predicting the number of days the food will last. Different factors like temperature, time of preparation, season, state of the food item(dry or wet) is taken into consideration before predicting the number of days the food will last. It is not easily available to the users as an application on their phones. Preservatives if any present is not taken into consideration and the dataset contains only limited ingredients.</a:t>
            </a:r>
          </a:p>
          <a:p>
            <a:endParaRPr lang="en-IN" dirty="0"/>
          </a:p>
        </p:txBody>
      </p:sp>
      <p:pic>
        <p:nvPicPr>
          <p:cNvPr id="5" name="Picture 4">
            <a:extLst>
              <a:ext uri="{FF2B5EF4-FFF2-40B4-BE49-F238E27FC236}">
                <a16:creationId xmlns:a16="http://schemas.microsoft.com/office/drawing/2014/main" id="{4D190D1A-66CE-4AD9-9E62-B88B0425904F}"/>
              </a:ext>
            </a:extLst>
          </p:cNvPr>
          <p:cNvPicPr>
            <a:picLocks noChangeAspect="1"/>
          </p:cNvPicPr>
          <p:nvPr/>
        </p:nvPicPr>
        <p:blipFill>
          <a:blip r:embed="rId2"/>
          <a:stretch>
            <a:fillRect/>
          </a:stretch>
        </p:blipFill>
        <p:spPr>
          <a:xfrm>
            <a:off x="5234609" y="4006081"/>
            <a:ext cx="3253759" cy="1822105"/>
          </a:xfrm>
          <a:prstGeom prst="rect">
            <a:avLst/>
          </a:prstGeom>
        </p:spPr>
      </p:pic>
    </p:spTree>
    <p:extLst>
      <p:ext uri="{BB962C8B-B14F-4D97-AF65-F5344CB8AC3E}">
        <p14:creationId xmlns:p14="http://schemas.microsoft.com/office/powerpoint/2010/main" val="66186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F321-7EA8-4236-B1F1-AE74AE1F931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B7367D-68B1-45AB-8120-E7C177F45D3F}"/>
              </a:ext>
            </a:extLst>
          </p:cNvPr>
          <p:cNvSpPr>
            <a:spLocks noGrp="1"/>
          </p:cNvSpPr>
          <p:nvPr>
            <p:ph idx="1"/>
          </p:nvPr>
        </p:nvSpPr>
        <p:spPr/>
        <p:txBody>
          <a:bodyPr>
            <a:normAutofit/>
          </a:bodyPr>
          <a:lstStyle/>
          <a:p>
            <a:pPr marL="0" indent="0" algn="just">
              <a:buNone/>
            </a:pPr>
            <a:r>
              <a:rPr lang="en-US" sz="2400" dirty="0"/>
              <a:t>People often get to know that a food is stale after it starts smelling or after they taste it. Sometimes they don’t even get to know that a food has become stale and they eat it which causes food poisoning to them or other kinds of illness. To prevent such things from happening this project has been made. We interpret the expiry time of the food item taking into account the different conditions encountered during the preparation and storage of the food item.</a:t>
            </a:r>
          </a:p>
          <a:p>
            <a:pPr algn="just"/>
            <a:endParaRPr lang="en-IN" sz="2800" dirty="0"/>
          </a:p>
          <a:p>
            <a:pPr marL="0" indent="0" algn="just">
              <a:buNone/>
            </a:pPr>
            <a:endParaRPr lang="en-IN" sz="2400" dirty="0"/>
          </a:p>
          <a:p>
            <a:pPr algn="just"/>
            <a:endParaRPr lang="en-IN" sz="2400" dirty="0"/>
          </a:p>
        </p:txBody>
      </p:sp>
      <p:pic>
        <p:nvPicPr>
          <p:cNvPr id="5" name="Picture 4">
            <a:extLst>
              <a:ext uri="{FF2B5EF4-FFF2-40B4-BE49-F238E27FC236}">
                <a16:creationId xmlns:a16="http://schemas.microsoft.com/office/drawing/2014/main" id="{D1C6D692-0F3C-4FEF-A39E-0048B70503F9}"/>
              </a:ext>
            </a:extLst>
          </p:cNvPr>
          <p:cNvPicPr>
            <a:picLocks noChangeAspect="1"/>
          </p:cNvPicPr>
          <p:nvPr/>
        </p:nvPicPr>
        <p:blipFill>
          <a:blip r:embed="rId2"/>
          <a:stretch>
            <a:fillRect/>
          </a:stretch>
        </p:blipFill>
        <p:spPr>
          <a:xfrm>
            <a:off x="6690484" y="131970"/>
            <a:ext cx="3343275" cy="1532389"/>
          </a:xfrm>
          <a:prstGeom prst="rect">
            <a:avLst/>
          </a:prstGeom>
        </p:spPr>
      </p:pic>
    </p:spTree>
    <p:extLst>
      <p:ext uri="{BB962C8B-B14F-4D97-AF65-F5344CB8AC3E}">
        <p14:creationId xmlns:p14="http://schemas.microsoft.com/office/powerpoint/2010/main" val="106672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3CD6-C6EE-4FD4-953A-2C61D1AF228A}"/>
              </a:ext>
            </a:extLst>
          </p:cNvPr>
          <p:cNvSpPr>
            <a:spLocks noGrp="1"/>
          </p:cNvSpPr>
          <p:nvPr>
            <p:ph type="title"/>
          </p:nvPr>
        </p:nvSpPr>
        <p:spPr/>
        <p:txBody>
          <a:bodyPr/>
          <a:lstStyle/>
          <a:p>
            <a:r>
              <a:rPr lang="en-US" dirty="0"/>
              <a:t>SOFTWARE AND HARDWARE REQUIRED:</a:t>
            </a:r>
          </a:p>
        </p:txBody>
      </p:sp>
      <p:sp>
        <p:nvSpPr>
          <p:cNvPr id="3" name="Content Placeholder 2">
            <a:extLst>
              <a:ext uri="{FF2B5EF4-FFF2-40B4-BE49-F238E27FC236}">
                <a16:creationId xmlns:a16="http://schemas.microsoft.com/office/drawing/2014/main" id="{C06FA664-0A7B-474F-A007-0EAEAFE7ED19}"/>
              </a:ext>
            </a:extLst>
          </p:cNvPr>
          <p:cNvSpPr>
            <a:spLocks noGrp="1"/>
          </p:cNvSpPr>
          <p:nvPr>
            <p:ph idx="1"/>
          </p:nvPr>
        </p:nvSpPr>
        <p:spPr/>
        <p:txBody>
          <a:bodyPr>
            <a:normAutofit lnSpcReduction="10000"/>
          </a:bodyPr>
          <a:lstStyle/>
          <a:p>
            <a:pPr marL="0" indent="0">
              <a:buNone/>
            </a:pPr>
            <a:r>
              <a:rPr lang="en-US" sz="2400" dirty="0"/>
              <a:t>SOFTWARE</a:t>
            </a:r>
            <a:r>
              <a:rPr lang="en-US" dirty="0"/>
              <a:t>:</a:t>
            </a:r>
          </a:p>
          <a:p>
            <a:pPr marL="914400" lvl="1" indent="-457200">
              <a:buAutoNum type="arabicPeriod"/>
            </a:pPr>
            <a:r>
              <a:rPr lang="en-US" dirty="0"/>
              <a:t>Technology	    :  R programming </a:t>
            </a:r>
          </a:p>
          <a:p>
            <a:pPr marL="914400" lvl="1" indent="-457200">
              <a:buAutoNum type="arabicPeriod"/>
            </a:pPr>
            <a:r>
              <a:rPr lang="en-US" dirty="0"/>
              <a:t> OS		    :  Windows 7</a:t>
            </a:r>
          </a:p>
          <a:p>
            <a:pPr marL="914400" lvl="1" indent="-457200">
              <a:buAutoNum type="arabicPeriod"/>
            </a:pPr>
            <a:r>
              <a:rPr lang="en-US" dirty="0"/>
              <a:t>Platform  	   	    : R Studio, R Console, Excel </a:t>
            </a:r>
            <a:endParaRPr lang="en-IN" dirty="0"/>
          </a:p>
          <a:p>
            <a:pPr marL="0" indent="0">
              <a:buNone/>
            </a:pPr>
            <a:r>
              <a:rPr lang="en-US" sz="2400" dirty="0"/>
              <a:t>HARDWARE:</a:t>
            </a:r>
          </a:p>
          <a:p>
            <a:pPr marL="914400" lvl="1" indent="-457200">
              <a:buAutoNum type="arabicPeriod" startAt="4"/>
            </a:pPr>
            <a:r>
              <a:rPr lang="en-US" dirty="0"/>
              <a:t>Processor     : Intel core i3</a:t>
            </a:r>
          </a:p>
          <a:p>
            <a:pPr marL="914400" lvl="1" indent="-457200">
              <a:buAutoNum type="arabicPeriod" startAt="4"/>
            </a:pPr>
            <a:r>
              <a:rPr lang="en-US" dirty="0"/>
              <a:t>RAM            : 4GB</a:t>
            </a:r>
          </a:p>
          <a:p>
            <a:pPr marL="914400" lvl="1" indent="-457200">
              <a:buAutoNum type="arabicPeriod" startAt="4"/>
            </a:pPr>
            <a:r>
              <a:rPr lang="en-US" dirty="0"/>
              <a:t>ROM            :  20 GB</a:t>
            </a:r>
            <a:endParaRPr lang="en-IN" dirty="0"/>
          </a:p>
          <a:p>
            <a:endParaRPr lang="en-US" sz="2400" dirty="0"/>
          </a:p>
        </p:txBody>
      </p:sp>
    </p:spTree>
    <p:extLst>
      <p:ext uri="{BB962C8B-B14F-4D97-AF65-F5344CB8AC3E}">
        <p14:creationId xmlns:p14="http://schemas.microsoft.com/office/powerpoint/2010/main" val="7613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2CA8-0023-483D-AC53-4D1D15249973}"/>
              </a:ext>
            </a:extLst>
          </p:cNvPr>
          <p:cNvSpPr>
            <a:spLocks noGrp="1"/>
          </p:cNvSpPr>
          <p:nvPr>
            <p:ph type="title"/>
          </p:nvPr>
        </p:nvSpPr>
        <p:spPr/>
        <p:txBody>
          <a:bodyPr/>
          <a:lstStyle/>
          <a:p>
            <a:r>
              <a:rPr lang="en-US" dirty="0"/>
              <a:t>Implementation</a:t>
            </a:r>
            <a:br>
              <a:rPr lang="en-US" dirty="0"/>
            </a:br>
            <a:endParaRPr lang="en-IN" dirty="0"/>
          </a:p>
        </p:txBody>
      </p:sp>
      <p:sp>
        <p:nvSpPr>
          <p:cNvPr id="3" name="Content Placeholder 2">
            <a:extLst>
              <a:ext uri="{FF2B5EF4-FFF2-40B4-BE49-F238E27FC236}">
                <a16:creationId xmlns:a16="http://schemas.microsoft.com/office/drawing/2014/main" id="{6192BCB5-03F2-4CCD-A3BF-021618ADAACE}"/>
              </a:ext>
            </a:extLst>
          </p:cNvPr>
          <p:cNvSpPr>
            <a:spLocks noGrp="1"/>
          </p:cNvSpPr>
          <p:nvPr>
            <p:ph idx="1"/>
          </p:nvPr>
        </p:nvSpPr>
        <p:spPr/>
        <p:txBody>
          <a:bodyPr/>
          <a:lstStyle/>
          <a:p>
            <a:r>
              <a:rPr lang="en-US" dirty="0"/>
              <a:t>At the beginning the Data sheet of the data should be collected and should be saved as csv Extension. </a:t>
            </a:r>
          </a:p>
          <a:p>
            <a:r>
              <a:rPr lang="en-US" dirty="0"/>
              <a:t>The data is collected with different factors like storing temperature, time of preparation, season, state of food. Data Includes two ingredients i.e., main and side ingredients.</a:t>
            </a:r>
          </a:p>
          <a:p>
            <a:r>
              <a:rPr lang="en-US" dirty="0"/>
              <a:t>Necessary libraries are installed such as </a:t>
            </a:r>
            <a:r>
              <a:rPr lang="en-US" dirty="0" err="1"/>
              <a:t>caTools</a:t>
            </a:r>
            <a:r>
              <a:rPr lang="en-US" dirty="0"/>
              <a:t>, for multiple linear regression model   and ggplot2, for the graph/plot of the </a:t>
            </a:r>
            <a:r>
              <a:rPr lang="en-US"/>
              <a:t>trained dataset.</a:t>
            </a:r>
            <a:endParaRPr lang="en-IN" dirty="0"/>
          </a:p>
          <a:p>
            <a:r>
              <a:rPr lang="en-US" dirty="0"/>
              <a:t>All the lines in the data sheet which is saved as csv extension all allotted to train except the last line which is allotted for the prediction of the Expiry.</a:t>
            </a:r>
            <a:endParaRPr lang="en-IN" dirty="0"/>
          </a:p>
          <a:p>
            <a:pPr marL="0" indent="0">
              <a:buNone/>
            </a:pPr>
            <a:endParaRPr lang="en-IN" dirty="0"/>
          </a:p>
        </p:txBody>
      </p:sp>
    </p:spTree>
    <p:extLst>
      <p:ext uri="{BB962C8B-B14F-4D97-AF65-F5344CB8AC3E}">
        <p14:creationId xmlns:p14="http://schemas.microsoft.com/office/powerpoint/2010/main" val="143901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41DB-577B-4394-91E4-2B30A694D6F2}"/>
              </a:ext>
            </a:extLst>
          </p:cNvPr>
          <p:cNvSpPr>
            <a:spLocks noGrp="1"/>
          </p:cNvSpPr>
          <p:nvPr>
            <p:ph type="title"/>
          </p:nvPr>
        </p:nvSpPr>
        <p:spPr/>
        <p:txBody>
          <a:bodyPr/>
          <a:lstStyle/>
          <a:p>
            <a:r>
              <a:rPr lang="en-US" dirty="0"/>
              <a:t>Existing systems</a:t>
            </a:r>
            <a:endParaRPr lang="en-IN" dirty="0"/>
          </a:p>
        </p:txBody>
      </p:sp>
      <p:sp>
        <p:nvSpPr>
          <p:cNvPr id="3" name="Content Placeholder 2">
            <a:extLst>
              <a:ext uri="{FF2B5EF4-FFF2-40B4-BE49-F238E27FC236}">
                <a16:creationId xmlns:a16="http://schemas.microsoft.com/office/drawing/2014/main" id="{9139348A-225F-4FF7-8E71-E0A6099935EF}"/>
              </a:ext>
            </a:extLst>
          </p:cNvPr>
          <p:cNvSpPr>
            <a:spLocks noGrp="1"/>
          </p:cNvSpPr>
          <p:nvPr>
            <p:ph idx="1"/>
          </p:nvPr>
        </p:nvSpPr>
        <p:spPr>
          <a:xfrm>
            <a:off x="721454" y="2139613"/>
            <a:ext cx="10333400" cy="3450613"/>
          </a:xfrm>
        </p:spPr>
        <p:txBody>
          <a:bodyPr>
            <a:normAutofit/>
          </a:bodyPr>
          <a:lstStyle/>
          <a:p>
            <a:pPr algn="just"/>
            <a:r>
              <a:rPr lang="en-US" dirty="0"/>
              <a:t>The problem with the existing system</a:t>
            </a:r>
          </a:p>
          <a:p>
            <a:pPr marL="0" indent="0" algn="just">
              <a:buNone/>
            </a:pPr>
            <a:r>
              <a:rPr lang="en-US" dirty="0"/>
              <a:t> is that we cannot predict the expiry </a:t>
            </a:r>
          </a:p>
          <a:p>
            <a:pPr marL="0" indent="0" algn="just">
              <a:buNone/>
            </a:pPr>
            <a:r>
              <a:rPr lang="en-US" dirty="0"/>
              <a:t>date of different cooked products and</a:t>
            </a:r>
          </a:p>
          <a:p>
            <a:pPr marL="0" indent="0" algn="just">
              <a:buNone/>
            </a:pPr>
            <a:r>
              <a:rPr lang="en-US" dirty="0"/>
              <a:t> they do not take into consideration the</a:t>
            </a:r>
          </a:p>
          <a:p>
            <a:pPr marL="0" indent="0" algn="just">
              <a:buNone/>
            </a:pPr>
            <a:r>
              <a:rPr lang="en-US" dirty="0"/>
              <a:t> environmental factors like season, </a:t>
            </a:r>
          </a:p>
          <a:p>
            <a:pPr marL="0" indent="0" algn="just">
              <a:buNone/>
            </a:pPr>
            <a:r>
              <a:rPr lang="en-US" dirty="0"/>
              <a:t>temperature, time of preparation, </a:t>
            </a:r>
          </a:p>
          <a:p>
            <a:pPr marL="0" indent="0" algn="just">
              <a:buNone/>
            </a:pPr>
            <a:r>
              <a:rPr lang="en-US" dirty="0"/>
              <a:t>and the state of food.</a:t>
            </a:r>
            <a:endParaRPr lang="en-IN" dirty="0"/>
          </a:p>
          <a:p>
            <a:endParaRPr lang="en-IN" dirty="0"/>
          </a:p>
        </p:txBody>
      </p:sp>
      <p:pic>
        <p:nvPicPr>
          <p:cNvPr id="2050" name="Picture 2">
            <a:extLst>
              <a:ext uri="{FF2B5EF4-FFF2-40B4-BE49-F238E27FC236}">
                <a16:creationId xmlns:a16="http://schemas.microsoft.com/office/drawing/2014/main" id="{1878E50C-71E8-4A9D-B86A-BDFFCD6EC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19" y="2035210"/>
            <a:ext cx="594360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4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F967-EAC1-418C-AA46-E615892119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DD42B5-2CBD-413F-BCC9-2A1EEC459024}"/>
              </a:ext>
            </a:extLst>
          </p:cNvPr>
          <p:cNvSpPr>
            <a:spLocks noGrp="1"/>
          </p:cNvSpPr>
          <p:nvPr>
            <p:ph idx="1"/>
          </p:nvPr>
        </p:nvSpPr>
        <p:spPr>
          <a:xfrm>
            <a:off x="523804" y="2035403"/>
            <a:ext cx="9603275" cy="3450613"/>
          </a:xfrm>
        </p:spPr>
        <p:txBody>
          <a:bodyPr/>
          <a:lstStyle/>
          <a:p>
            <a:r>
              <a:rPr lang="en-US" dirty="0"/>
              <a:t>From both figures we can see that</a:t>
            </a:r>
          </a:p>
          <a:p>
            <a:pPr marL="0" indent="0">
              <a:buNone/>
            </a:pPr>
            <a:r>
              <a:rPr lang="en-US" dirty="0"/>
              <a:t> the expiry date is calculated by entering </a:t>
            </a:r>
          </a:p>
          <a:p>
            <a:pPr marL="0" indent="0">
              <a:buNone/>
            </a:pPr>
            <a:r>
              <a:rPr lang="en-US" dirty="0"/>
              <a:t>the manufacturing date and sell date only, </a:t>
            </a:r>
          </a:p>
          <a:p>
            <a:pPr marL="0" indent="0">
              <a:buNone/>
            </a:pPr>
            <a:r>
              <a:rPr lang="en-US" dirty="0"/>
              <a:t>there is no additional features and it is </a:t>
            </a:r>
          </a:p>
          <a:p>
            <a:pPr marL="0" indent="0">
              <a:buNone/>
            </a:pPr>
            <a:r>
              <a:rPr lang="en-US" dirty="0"/>
              <a:t>limited to sales product only.</a:t>
            </a:r>
            <a:endParaRPr lang="en-IN" dirty="0"/>
          </a:p>
        </p:txBody>
      </p:sp>
      <p:pic>
        <p:nvPicPr>
          <p:cNvPr id="3074" name="Picture 3">
            <a:extLst>
              <a:ext uri="{FF2B5EF4-FFF2-40B4-BE49-F238E27FC236}">
                <a16:creationId xmlns:a16="http://schemas.microsoft.com/office/drawing/2014/main" id="{C13A47C7-7338-42F5-A609-1ED7493FD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671" y="2035403"/>
            <a:ext cx="61087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342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241</TotalTime>
  <Words>1018</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Times New Roman</vt:lpstr>
      <vt:lpstr>Wingdings</vt:lpstr>
      <vt:lpstr>Gallery</vt:lpstr>
      <vt:lpstr>FOOD STORAGE PREDICTION</vt:lpstr>
      <vt:lpstr>Contents</vt:lpstr>
      <vt:lpstr>ABSTRACT:</vt:lpstr>
      <vt:lpstr>INTRODUCTION</vt:lpstr>
      <vt:lpstr>PROBLEM STATEMENT:</vt:lpstr>
      <vt:lpstr>SOFTWARE AND HARDWARE REQUIRED:</vt:lpstr>
      <vt:lpstr>Implementation </vt:lpstr>
      <vt:lpstr>Existing systems</vt:lpstr>
      <vt:lpstr>PowerPoint Presentation</vt:lpstr>
      <vt:lpstr>Algorithm used:</vt:lpstr>
      <vt:lpstr>SYSTEM DESIGN:</vt:lpstr>
      <vt:lpstr>Testing:</vt:lpstr>
      <vt:lpstr>Screenshots</vt:lpstr>
      <vt:lpstr>Result:</vt:lpstr>
      <vt:lpstr>Input:</vt:lpstr>
      <vt:lpstr>Conclusion:</vt:lpstr>
      <vt:lpstr>FUTURE SCOPE:</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STORAGE PREDICTION</dc:title>
  <dc:creator>ameer uddin mohammed</dc:creator>
  <cp:lastModifiedBy>Ibrahim Mohammed</cp:lastModifiedBy>
  <cp:revision>15</cp:revision>
  <dcterms:created xsi:type="dcterms:W3CDTF">2019-03-16T05:44:40Z</dcterms:created>
  <dcterms:modified xsi:type="dcterms:W3CDTF">2020-05-28T12:51:53Z</dcterms:modified>
</cp:coreProperties>
</file>