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71" r:id="rId4"/>
    <p:sldId id="274" r:id="rId5"/>
    <p:sldId id="278" r:id="rId6"/>
    <p:sldId id="277" r:id="rId7"/>
    <p:sldId id="268" r:id="rId8"/>
    <p:sldId id="285" r:id="rId9"/>
    <p:sldId id="280" r:id="rId10"/>
    <p:sldId id="262" r:id="rId11"/>
    <p:sldId id="282" r:id="rId12"/>
    <p:sldId id="281" r:id="rId13"/>
    <p:sldId id="259" r:id="rId14"/>
    <p:sldId id="276" r:id="rId15"/>
    <p:sldId id="275" r:id="rId16"/>
    <p:sldId id="272" r:id="rId17"/>
    <p:sldId id="273" r:id="rId18"/>
    <p:sldId id="283" r:id="rId19"/>
    <p:sldId id="28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16714D7-2FCE-4D05-90C4-565472BC6122}" type="datetimeFigureOut">
              <a:rPr lang="en-US" smtClean="0"/>
              <a:pPr/>
              <a:t>11/1/2018</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84A4E578-8BCA-48C5-8247-683EFDD0AF42}"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16714D7-2FCE-4D05-90C4-565472BC6122}" type="datetimeFigureOut">
              <a:rPr lang="en-US" smtClean="0"/>
              <a:pPr/>
              <a:t>11/1/2018</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84A4E578-8BCA-48C5-8247-683EFDD0AF42}"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16714D7-2FCE-4D05-90C4-565472BC6122}" type="datetimeFigureOut">
              <a:rPr lang="en-US" smtClean="0"/>
              <a:pPr/>
              <a:t>11/1/2018</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84A4E578-8BCA-48C5-8247-683EFDD0AF42}"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16714D7-2FCE-4D05-90C4-565472BC6122}" type="datetimeFigureOut">
              <a:rPr lang="en-US" smtClean="0"/>
              <a:pPr/>
              <a:t>11/1/2018</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84A4E578-8BCA-48C5-8247-683EFDD0AF42}" type="slidenum">
              <a:rPr lang="en-IN" smtClean="0"/>
              <a:pPr/>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16714D7-2FCE-4D05-90C4-565472BC6122}" type="datetimeFigureOut">
              <a:rPr lang="en-US" smtClean="0"/>
              <a:pPr/>
              <a:t>11/1/2018</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84A4E578-8BCA-48C5-8247-683EFDD0AF42}" type="slidenum">
              <a:rPr lang="en-IN" smtClean="0"/>
              <a:pPr/>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16714D7-2FCE-4D05-90C4-565472BC6122}" type="datetimeFigureOut">
              <a:rPr lang="en-US" smtClean="0"/>
              <a:pPr/>
              <a:t>11/1/2018</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84A4E578-8BCA-48C5-8247-683EFDD0AF42}" type="slidenum">
              <a:rPr lang="en-IN" smtClean="0"/>
              <a:pPr/>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16714D7-2FCE-4D05-90C4-565472BC6122}" type="datetimeFigureOut">
              <a:rPr lang="en-US" smtClean="0"/>
              <a:pPr/>
              <a:t>11/1/2018</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84A4E578-8BCA-48C5-8247-683EFDD0AF42}"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16714D7-2FCE-4D05-90C4-565472BC6122}" type="datetimeFigureOut">
              <a:rPr lang="en-US" smtClean="0"/>
              <a:pPr/>
              <a:t>11/1/2018</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84A4E578-8BCA-48C5-8247-683EFDD0AF42}" type="slidenum">
              <a:rPr lang="en-IN" smtClean="0"/>
              <a:pPr/>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16714D7-2FCE-4D05-90C4-565472BC6122}" type="datetimeFigureOut">
              <a:rPr lang="en-US" smtClean="0"/>
              <a:pPr/>
              <a:t>11/1/2018</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84A4E578-8BCA-48C5-8247-683EFDD0AF42}"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16714D7-2FCE-4D05-90C4-565472BC6122}" type="datetimeFigureOut">
              <a:rPr lang="en-US" smtClean="0"/>
              <a:pPr/>
              <a:t>11/1/2018</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84A4E578-8BCA-48C5-8247-683EFDD0AF42}"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16714D7-2FCE-4D05-90C4-565472BC6122}" type="datetimeFigureOut">
              <a:rPr lang="en-US" smtClean="0"/>
              <a:pPr/>
              <a:t>11/1/2018</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84A4E578-8BCA-48C5-8247-683EFDD0AF42}" type="slidenum">
              <a:rPr lang="en-IN" smtClean="0"/>
              <a:pPr/>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16714D7-2FCE-4D05-90C4-565472BC6122}" type="datetimeFigureOut">
              <a:rPr lang="en-US" smtClean="0"/>
              <a:pPr/>
              <a:t>11/1/2018</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84A4E578-8BCA-48C5-8247-683EFDD0AF42}"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circuitdigest.com/" TargetMode="External"/><Relationship Id="rId2" Type="http://schemas.openxmlformats.org/officeDocument/2006/relationships/hyperlink" Target="http://www.google.co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1500173"/>
            <a:ext cx="7958166" cy="2428893"/>
          </a:xfrm>
        </p:spPr>
        <p:txBody>
          <a:bodyPr>
            <a:noAutofit/>
          </a:bodyPr>
          <a:lstStyle/>
          <a:p>
            <a:pPr algn="ctr"/>
            <a:r>
              <a:rPr lang="en-US" sz="6600" b="1" u="sng" dirty="0" smtClean="0">
                <a:solidFill>
                  <a:schemeClr val="tx2">
                    <a:lumMod val="75000"/>
                  </a:schemeClr>
                </a:solidFill>
                <a:latin typeface="Baskerville Old Face" pitchFamily="18" charset="0"/>
              </a:rPr>
              <a:t/>
            </a:r>
            <a:br>
              <a:rPr lang="en-US" sz="6600" b="1" u="sng" dirty="0" smtClean="0">
                <a:solidFill>
                  <a:schemeClr val="tx2">
                    <a:lumMod val="75000"/>
                  </a:schemeClr>
                </a:solidFill>
                <a:latin typeface="Baskerville Old Face" pitchFamily="18" charset="0"/>
              </a:rPr>
            </a:br>
            <a:r>
              <a:rPr lang="en-US" sz="6600" u="sng" dirty="0" smtClean="0">
                <a:solidFill>
                  <a:schemeClr val="tx2">
                    <a:lumMod val="75000"/>
                  </a:schemeClr>
                </a:solidFill>
                <a:latin typeface="Baskerville Old Face" pitchFamily="18" charset="0"/>
              </a:rPr>
              <a:t/>
            </a:r>
            <a:br>
              <a:rPr lang="en-US" sz="6600" u="sng" dirty="0" smtClean="0">
                <a:solidFill>
                  <a:schemeClr val="tx2">
                    <a:lumMod val="75000"/>
                  </a:schemeClr>
                </a:solidFill>
                <a:latin typeface="Baskerville Old Face" pitchFamily="18" charset="0"/>
              </a:rPr>
            </a:br>
            <a:r>
              <a:rPr lang="en-US" sz="6600" u="sng" dirty="0" smtClean="0">
                <a:solidFill>
                  <a:schemeClr val="tx2">
                    <a:lumMod val="75000"/>
                  </a:schemeClr>
                </a:solidFill>
                <a:latin typeface="Baskerville Old Face" pitchFamily="18" charset="0"/>
              </a:rPr>
              <a:t/>
            </a:r>
            <a:br>
              <a:rPr lang="en-US" sz="6600" u="sng" dirty="0" smtClean="0">
                <a:solidFill>
                  <a:schemeClr val="tx2">
                    <a:lumMod val="75000"/>
                  </a:schemeClr>
                </a:solidFill>
                <a:latin typeface="Baskerville Old Face" pitchFamily="18" charset="0"/>
              </a:rPr>
            </a:br>
            <a:r>
              <a:rPr lang="en-US" sz="6600" u="sng" dirty="0" smtClean="0">
                <a:solidFill>
                  <a:schemeClr val="tx2">
                    <a:lumMod val="75000"/>
                  </a:schemeClr>
                </a:solidFill>
                <a:latin typeface="Baskerville Old Face" pitchFamily="18" charset="0"/>
              </a:rPr>
              <a:t/>
            </a:r>
            <a:br>
              <a:rPr lang="en-US" sz="6600" u="sng" dirty="0" smtClean="0">
                <a:solidFill>
                  <a:schemeClr val="tx2">
                    <a:lumMod val="75000"/>
                  </a:schemeClr>
                </a:solidFill>
                <a:latin typeface="Baskerville Old Face" pitchFamily="18" charset="0"/>
              </a:rPr>
            </a:br>
            <a:r>
              <a:rPr lang="en-US" sz="6600" u="sng" dirty="0" smtClean="0">
                <a:solidFill>
                  <a:schemeClr val="tx2">
                    <a:lumMod val="75000"/>
                  </a:schemeClr>
                </a:solidFill>
                <a:latin typeface="Baskerville Old Face" pitchFamily="18" charset="0"/>
              </a:rPr>
              <a:t/>
            </a:r>
            <a:br>
              <a:rPr lang="en-US" sz="6600" u="sng" dirty="0" smtClean="0">
                <a:solidFill>
                  <a:schemeClr val="tx2">
                    <a:lumMod val="75000"/>
                  </a:schemeClr>
                </a:solidFill>
                <a:latin typeface="Baskerville Old Face" pitchFamily="18" charset="0"/>
              </a:rPr>
            </a:br>
            <a:r>
              <a:rPr lang="en-US" sz="6600" b="1" u="sng" dirty="0" smtClean="0">
                <a:solidFill>
                  <a:schemeClr val="tx2">
                    <a:lumMod val="75000"/>
                  </a:schemeClr>
                </a:solidFill>
                <a:latin typeface="Baskerville Old Face" pitchFamily="18" charset="0"/>
              </a:rPr>
              <a:t>Foot </a:t>
            </a:r>
            <a:r>
              <a:rPr lang="en-US" sz="6600" b="1" u="sng" dirty="0" smtClean="0">
                <a:solidFill>
                  <a:schemeClr val="tx2">
                    <a:lumMod val="75000"/>
                  </a:schemeClr>
                </a:solidFill>
                <a:latin typeface="Baskerville Old Face" pitchFamily="18" charset="0"/>
              </a:rPr>
              <a:t>step power generation </a:t>
            </a:r>
            <a:r>
              <a:rPr lang="en-US" sz="6600" b="1" u="sng" dirty="0" smtClean="0">
                <a:solidFill>
                  <a:schemeClr val="tx2">
                    <a:lumMod val="75000"/>
                  </a:schemeClr>
                </a:solidFill>
                <a:latin typeface="Baskerville Old Face" pitchFamily="18" charset="0"/>
              </a:rPr>
              <a:t>system</a:t>
            </a:r>
            <a:r>
              <a:rPr lang="en-IN" sz="6600" u="sng" dirty="0" smtClean="0">
                <a:solidFill>
                  <a:schemeClr val="tx2">
                    <a:lumMod val="75000"/>
                  </a:schemeClr>
                </a:solidFill>
                <a:latin typeface="Baskerville Old Face" pitchFamily="18" charset="0"/>
              </a:rPr>
              <a:t/>
            </a:r>
            <a:br>
              <a:rPr lang="en-IN" sz="6600" u="sng" dirty="0" smtClean="0">
                <a:solidFill>
                  <a:schemeClr val="tx2">
                    <a:lumMod val="75000"/>
                  </a:schemeClr>
                </a:solidFill>
                <a:latin typeface="Baskerville Old Face" pitchFamily="18" charset="0"/>
              </a:rPr>
            </a:br>
            <a:r>
              <a:rPr lang="en-IN" sz="1800" dirty="0" smtClean="0">
                <a:solidFill>
                  <a:schemeClr val="tx2">
                    <a:lumMod val="75000"/>
                  </a:schemeClr>
                </a:solidFill>
                <a:latin typeface="Baskerville Old Face" pitchFamily="18" charset="0"/>
              </a:rPr>
              <a:t>Under the guidance of</a:t>
            </a:r>
            <a:br>
              <a:rPr lang="en-IN" sz="1800" dirty="0" smtClean="0">
                <a:solidFill>
                  <a:schemeClr val="tx2">
                    <a:lumMod val="75000"/>
                  </a:schemeClr>
                </a:solidFill>
                <a:latin typeface="Baskerville Old Face" pitchFamily="18" charset="0"/>
              </a:rPr>
            </a:br>
            <a:r>
              <a:rPr lang="en-IN" sz="1800" dirty="0" smtClean="0">
                <a:solidFill>
                  <a:schemeClr val="tx2">
                    <a:lumMod val="75000"/>
                  </a:schemeClr>
                </a:solidFill>
                <a:latin typeface="Baskerville Old Face" pitchFamily="18" charset="0"/>
              </a:rPr>
              <a:t>MRS.CH.SRUJANA</a:t>
            </a:r>
            <a:br>
              <a:rPr lang="en-IN" sz="1800" dirty="0" smtClean="0">
                <a:solidFill>
                  <a:schemeClr val="tx2">
                    <a:lumMod val="75000"/>
                  </a:schemeClr>
                </a:solidFill>
                <a:latin typeface="Baskerville Old Face" pitchFamily="18" charset="0"/>
              </a:rPr>
            </a:br>
            <a:r>
              <a:rPr lang="en-IN" sz="1800" dirty="0" smtClean="0">
                <a:solidFill>
                  <a:schemeClr val="tx2">
                    <a:lumMod val="75000"/>
                  </a:schemeClr>
                </a:solidFill>
                <a:latin typeface="Baskerville Old Face" pitchFamily="18" charset="0"/>
              </a:rPr>
              <a:t>ASST.PROFESSOR</a:t>
            </a:r>
            <a:endParaRPr lang="en-IN" sz="6600" b="1" dirty="0">
              <a:solidFill>
                <a:schemeClr val="tx2">
                  <a:lumMod val="75000"/>
                </a:schemeClr>
              </a:solidFill>
              <a:latin typeface="Baskerville Old Face" pitchFamily="18" charset="0"/>
            </a:endParaRPr>
          </a:p>
        </p:txBody>
      </p:sp>
      <p:sp>
        <p:nvSpPr>
          <p:cNvPr id="3" name="Subtitle 2"/>
          <p:cNvSpPr>
            <a:spLocks noGrp="1"/>
          </p:cNvSpPr>
          <p:nvPr>
            <p:ph type="subTitle" idx="1"/>
          </p:nvPr>
        </p:nvSpPr>
        <p:spPr>
          <a:xfrm>
            <a:off x="685800" y="3611606"/>
            <a:ext cx="7772400" cy="3246393"/>
          </a:xfrm>
        </p:spPr>
        <p:txBody>
          <a:bodyPr>
            <a:noAutofit/>
          </a:bodyPr>
          <a:lstStyle/>
          <a:p>
            <a:r>
              <a:rPr lang="en-US" sz="1400" dirty="0" smtClean="0">
                <a:solidFill>
                  <a:schemeClr val="accent5">
                    <a:lumMod val="75000"/>
                  </a:schemeClr>
                </a:solidFill>
              </a:rPr>
              <a:t>                                           </a:t>
            </a:r>
            <a:r>
              <a:rPr lang="en-US" sz="1400" dirty="0" smtClean="0">
                <a:solidFill>
                  <a:schemeClr val="accent5">
                    <a:lumMod val="75000"/>
                  </a:schemeClr>
                </a:solidFill>
              </a:rPr>
              <a:t>-</a:t>
            </a:r>
            <a:r>
              <a:rPr lang="en-US" sz="1400" dirty="0" smtClean="0">
                <a:solidFill>
                  <a:schemeClr val="accent5">
                    <a:lumMod val="75000"/>
                  </a:schemeClr>
                </a:solidFill>
              </a:rPr>
              <a:t>Team Members:</a:t>
            </a:r>
            <a:r>
              <a:rPr lang="en-US" sz="1400" dirty="0" smtClean="0">
                <a:solidFill>
                  <a:schemeClr val="accent5">
                    <a:lumMod val="75000"/>
                  </a:schemeClr>
                </a:solidFill>
              </a:rPr>
              <a:t> </a:t>
            </a:r>
            <a:r>
              <a:rPr lang="en-US" sz="1400" dirty="0" smtClean="0">
                <a:solidFill>
                  <a:schemeClr val="accent5">
                    <a:lumMod val="75000"/>
                  </a:schemeClr>
                </a:solidFill>
              </a:rPr>
              <a:t>(IT-1</a:t>
            </a:r>
            <a:r>
              <a:rPr lang="en-US" sz="1400" dirty="0" smtClean="0">
                <a:solidFill>
                  <a:schemeClr val="accent5">
                    <a:lumMod val="75000"/>
                  </a:schemeClr>
                </a:solidFill>
              </a:rPr>
              <a:t>)</a:t>
            </a:r>
          </a:p>
          <a:p>
            <a:r>
              <a:rPr lang="en-US" sz="1400" dirty="0" smtClean="0">
                <a:solidFill>
                  <a:schemeClr val="accent5">
                    <a:lumMod val="75000"/>
                  </a:schemeClr>
                </a:solidFill>
              </a:rPr>
              <a:t>A.SUMANA</a:t>
            </a:r>
            <a:endParaRPr lang="en-US" sz="1400" dirty="0" smtClean="0">
              <a:solidFill>
                <a:schemeClr val="accent5">
                  <a:lumMod val="75000"/>
                </a:schemeClr>
              </a:solidFill>
            </a:endParaRPr>
          </a:p>
          <a:p>
            <a:r>
              <a:rPr lang="en-US" sz="1400" dirty="0" smtClean="0">
                <a:solidFill>
                  <a:schemeClr val="accent5">
                    <a:lumMod val="75000"/>
                  </a:schemeClr>
                </a:solidFill>
              </a:rPr>
              <a:t>                                        </a:t>
            </a:r>
            <a:r>
              <a:rPr lang="en-US" sz="1400" dirty="0" smtClean="0">
                <a:solidFill>
                  <a:schemeClr val="accent5">
                    <a:lumMod val="75000"/>
                  </a:schemeClr>
                </a:solidFill>
              </a:rPr>
              <a:t>2451-17-737-044</a:t>
            </a:r>
          </a:p>
          <a:p>
            <a:r>
              <a:rPr lang="en-US" sz="1400" dirty="0" smtClean="0">
                <a:solidFill>
                  <a:schemeClr val="accent5">
                    <a:lumMod val="75000"/>
                  </a:schemeClr>
                </a:solidFill>
              </a:rPr>
              <a:t>G.MANOGNA</a:t>
            </a:r>
            <a:endParaRPr lang="en-US" sz="1400" dirty="0" smtClean="0">
              <a:solidFill>
                <a:schemeClr val="accent5">
                  <a:lumMod val="75000"/>
                </a:schemeClr>
              </a:solidFill>
            </a:endParaRPr>
          </a:p>
          <a:p>
            <a:r>
              <a:rPr lang="en-US" sz="1400" dirty="0" smtClean="0">
                <a:solidFill>
                  <a:schemeClr val="accent5">
                    <a:lumMod val="75000"/>
                  </a:schemeClr>
                </a:solidFill>
              </a:rPr>
              <a:t>                                       2451-17-737-038</a:t>
            </a:r>
          </a:p>
          <a:p>
            <a:r>
              <a:rPr lang="en-US" sz="1400" dirty="0" smtClean="0">
                <a:solidFill>
                  <a:schemeClr val="accent5">
                    <a:lumMod val="75000"/>
                  </a:schemeClr>
                </a:solidFill>
              </a:rPr>
              <a:t>G.DS.SUBASH</a:t>
            </a:r>
            <a:endParaRPr lang="en-US" sz="1400" dirty="0" smtClean="0">
              <a:solidFill>
                <a:schemeClr val="accent5">
                  <a:lumMod val="75000"/>
                </a:schemeClr>
              </a:solidFill>
            </a:endParaRPr>
          </a:p>
          <a:p>
            <a:r>
              <a:rPr lang="en-US" sz="1400" dirty="0" smtClean="0">
                <a:solidFill>
                  <a:schemeClr val="bg1">
                    <a:lumMod val="95000"/>
                  </a:schemeClr>
                </a:solidFill>
              </a:rPr>
              <a:t>                                        2451-17-737-043</a:t>
            </a:r>
            <a:endParaRPr lang="en-IN" sz="1400" dirty="0">
              <a:solidFill>
                <a:schemeClr val="bg1">
                  <a:lumMod val="95000"/>
                </a:schemeClr>
              </a:solidFill>
            </a:endParaRPr>
          </a:p>
        </p:txBody>
      </p:sp>
      <p:pic>
        <p:nvPicPr>
          <p:cNvPr id="4" name="Picture 3" descr="images.jpg"/>
          <p:cNvPicPr>
            <a:picLocks noChangeAspect="1"/>
          </p:cNvPicPr>
          <p:nvPr/>
        </p:nvPicPr>
        <p:blipFill>
          <a:blip r:embed="rId2"/>
          <a:stretch>
            <a:fillRect/>
          </a:stretch>
        </p:blipFill>
        <p:spPr>
          <a:xfrm>
            <a:off x="357158" y="3500438"/>
            <a:ext cx="2914650" cy="157162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IN" sz="1800" dirty="0" smtClean="0"/>
              <a:t>After making connections as per the </a:t>
            </a:r>
            <a:r>
              <a:rPr lang="en-IN" sz="1800" b="1" dirty="0" smtClean="0"/>
              <a:t>Piezoelectric Sensor circuit diagram</a:t>
            </a:r>
            <a:r>
              <a:rPr lang="en-IN" sz="1800" dirty="0" smtClean="0"/>
              <a:t>, when we provide mechanical stress to the piezoelectric sensor it generates voltage.</a:t>
            </a:r>
          </a:p>
          <a:p>
            <a:r>
              <a:rPr lang="en-IN" sz="1800" dirty="0" smtClean="0"/>
              <a:t> The output of the piezoelectric sensor is in AC form. For converting it from AC to DC we are using a full bridge rectifier. The output of the rectifier is connected across a 47uF capacitor.</a:t>
            </a:r>
          </a:p>
          <a:p>
            <a:r>
              <a:rPr lang="en-IN" sz="1800" dirty="0" smtClean="0"/>
              <a:t> The voltage generated by the piezoelectric sensor get stored in the capacitor.</a:t>
            </a:r>
          </a:p>
          <a:p>
            <a:r>
              <a:rPr lang="en-IN" sz="1800" dirty="0" smtClean="0"/>
              <a:t> And, when the push-button is pressed all the stored energy is transferred to the LED and LED turns ON till the capacitor get discharged.</a:t>
            </a:r>
          </a:p>
          <a:p>
            <a:r>
              <a:rPr lang="en-IN" sz="1800" dirty="0" smtClean="0"/>
              <a:t>In this circuit, the LED is glowing for a fraction of seconds. To increase the ON time of LED you can increase the capacitor rating, but it will take more time to charge. Also, the diode is used for blocking the current to flow from capacitor to piezoelectric sensor and the resistor is current limiting resistor</a:t>
            </a:r>
            <a:endParaRPr lang="en-IN" sz="1800" dirty="0"/>
          </a:p>
        </p:txBody>
      </p:sp>
      <p:sp>
        <p:nvSpPr>
          <p:cNvPr id="3" name="Title 2"/>
          <p:cNvSpPr>
            <a:spLocks noGrp="1"/>
          </p:cNvSpPr>
          <p:nvPr>
            <p:ph type="title"/>
          </p:nvPr>
        </p:nvSpPr>
        <p:spPr/>
        <p:txBody>
          <a:bodyPr/>
          <a:lstStyle/>
          <a:p>
            <a:pPr algn="ctr"/>
            <a:r>
              <a:rPr lang="en-US" b="0" u="sng" dirty="0" smtClean="0">
                <a:latin typeface="Baskerville Old Face" pitchFamily="18" charset="0"/>
              </a:rPr>
              <a:t>WORKING</a:t>
            </a:r>
            <a:endParaRPr lang="en-IN" b="0" u="sng" dirty="0">
              <a:latin typeface="Baskerville Old Face"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228f717b-a039-4ec9-b15d-6b5558b8553e.jpg"/>
          <p:cNvPicPr>
            <a:picLocks noChangeAspect="1"/>
          </p:cNvPicPr>
          <p:nvPr/>
        </p:nvPicPr>
        <p:blipFill>
          <a:blip r:embed="rId2"/>
          <a:stretch>
            <a:fillRect/>
          </a:stretch>
        </p:blipFill>
        <p:spPr>
          <a:xfrm>
            <a:off x="1142976" y="642918"/>
            <a:ext cx="3143272" cy="4357718"/>
          </a:xfrm>
          <a:prstGeom prst="rect">
            <a:avLst/>
          </a:prstGeom>
        </p:spPr>
      </p:pic>
      <p:pic>
        <p:nvPicPr>
          <p:cNvPr id="3" name="Picture 2" descr="61d856c6-3761-42e5-bf1a-0e5fff28e189.jpg"/>
          <p:cNvPicPr>
            <a:picLocks noChangeAspect="1"/>
          </p:cNvPicPr>
          <p:nvPr/>
        </p:nvPicPr>
        <p:blipFill>
          <a:blip r:embed="rId3"/>
          <a:srcRect l="2735" t="15385" b="9230"/>
          <a:stretch>
            <a:fillRect/>
          </a:stretch>
        </p:blipFill>
        <p:spPr>
          <a:xfrm>
            <a:off x="4929190" y="642918"/>
            <a:ext cx="3254880" cy="4429156"/>
          </a:xfrm>
          <a:prstGeom prst="rect">
            <a:avLst/>
          </a:prstGeom>
        </p:spPr>
      </p:pic>
      <p:sp>
        <p:nvSpPr>
          <p:cNvPr id="5" name="TextBox 4"/>
          <p:cNvSpPr txBox="1"/>
          <p:nvPr/>
        </p:nvSpPr>
        <p:spPr>
          <a:xfrm>
            <a:off x="2714612" y="5715016"/>
            <a:ext cx="4929222" cy="369332"/>
          </a:xfrm>
          <a:prstGeom prst="rect">
            <a:avLst/>
          </a:prstGeom>
          <a:noFill/>
        </p:spPr>
        <p:txBody>
          <a:bodyPr wrap="square" rtlCol="0">
            <a:spAutoFit/>
          </a:bodyPr>
          <a:lstStyle/>
          <a:p>
            <a:pPr algn="ctr"/>
            <a:r>
              <a:rPr lang="en-US" dirty="0" smtClean="0"/>
              <a:t>OUTPUT</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It can be used for agricultural, home applications, street lighting.</a:t>
            </a:r>
          </a:p>
          <a:p>
            <a:r>
              <a:rPr lang="en-US" dirty="0" smtClean="0"/>
              <a:t>It can be used in emergency power failure situations</a:t>
            </a:r>
          </a:p>
          <a:p>
            <a:r>
              <a:rPr lang="en-US" dirty="0" smtClean="0"/>
              <a:t>Metros ,rural applications etc</a:t>
            </a:r>
          </a:p>
          <a:p>
            <a:endParaRPr lang="en-IN" dirty="0"/>
          </a:p>
        </p:txBody>
      </p:sp>
      <p:sp>
        <p:nvSpPr>
          <p:cNvPr id="3" name="Title 2"/>
          <p:cNvSpPr>
            <a:spLocks noGrp="1"/>
          </p:cNvSpPr>
          <p:nvPr>
            <p:ph type="title"/>
          </p:nvPr>
        </p:nvSpPr>
        <p:spPr/>
        <p:txBody>
          <a:bodyPr/>
          <a:lstStyle/>
          <a:p>
            <a:r>
              <a:rPr lang="en-US" b="0" u="sng" dirty="0" smtClean="0"/>
              <a:t>APPLICATIONS</a:t>
            </a:r>
            <a:endParaRPr lang="en-IN" b="0" u="sng"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lated image"/>
          <p:cNvPicPr>
            <a:picLocks noChangeAspect="1" noChangeArrowheads="1"/>
          </p:cNvPicPr>
          <p:nvPr/>
        </p:nvPicPr>
        <p:blipFill>
          <a:blip r:embed="rId2"/>
          <a:srcRect/>
          <a:stretch>
            <a:fillRect/>
          </a:stretch>
        </p:blipFill>
        <p:spPr bwMode="auto">
          <a:xfrm>
            <a:off x="1071538" y="1357298"/>
            <a:ext cx="7177847" cy="4357718"/>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Power generation is simply walking on step</a:t>
            </a:r>
          </a:p>
          <a:p>
            <a:r>
              <a:rPr lang="en-US" dirty="0" smtClean="0"/>
              <a:t>No need of fuel input</a:t>
            </a:r>
          </a:p>
          <a:p>
            <a:r>
              <a:rPr lang="en-US" dirty="0" smtClean="0"/>
              <a:t>This is a non conventional system</a:t>
            </a:r>
          </a:p>
          <a:p>
            <a:r>
              <a:rPr lang="en-US" dirty="0" smtClean="0"/>
              <a:t>N</a:t>
            </a:r>
            <a:r>
              <a:rPr lang="en-US" dirty="0" smtClean="0"/>
              <a:t>o </a:t>
            </a:r>
            <a:r>
              <a:rPr lang="en-US" dirty="0" smtClean="0"/>
              <a:t>moving parts-long service life</a:t>
            </a:r>
          </a:p>
          <a:p>
            <a:r>
              <a:rPr lang="en-US" dirty="0" smtClean="0"/>
              <a:t>Self generating –no external power required</a:t>
            </a:r>
          </a:p>
          <a:p>
            <a:r>
              <a:rPr lang="en-US" dirty="0" smtClean="0"/>
              <a:t>Compact yet highly sensitive</a:t>
            </a:r>
          </a:p>
          <a:p>
            <a:endParaRPr lang="en-IN" dirty="0"/>
          </a:p>
        </p:txBody>
      </p:sp>
      <p:sp>
        <p:nvSpPr>
          <p:cNvPr id="3" name="Title 2"/>
          <p:cNvSpPr>
            <a:spLocks noGrp="1"/>
          </p:cNvSpPr>
          <p:nvPr>
            <p:ph type="title"/>
          </p:nvPr>
        </p:nvSpPr>
        <p:spPr/>
        <p:txBody>
          <a:bodyPr>
            <a:normAutofit/>
          </a:bodyPr>
          <a:lstStyle/>
          <a:p>
            <a:r>
              <a:rPr lang="en-US" sz="4400" u="sng" dirty="0" smtClean="0">
                <a:solidFill>
                  <a:srgbClr val="002060"/>
                </a:solidFill>
              </a:rPr>
              <a:t>ADVANTAGES</a:t>
            </a:r>
            <a:endParaRPr lang="en-IN" sz="4400" u="sng" dirty="0">
              <a:solidFill>
                <a:srgbClr val="00206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Only applicable for particular </a:t>
            </a:r>
            <a:r>
              <a:rPr lang="en-US" dirty="0" smtClean="0"/>
              <a:t>places.</a:t>
            </a:r>
            <a:endParaRPr lang="en-US" dirty="0" smtClean="0"/>
          </a:p>
          <a:p>
            <a:r>
              <a:rPr lang="en-US" dirty="0" smtClean="0"/>
              <a:t>Initial cost of this arrangement is high.</a:t>
            </a:r>
          </a:p>
          <a:p>
            <a:r>
              <a:rPr lang="en-US" dirty="0" smtClean="0"/>
              <a:t>Output is affected by temperature variation.</a:t>
            </a:r>
          </a:p>
          <a:p>
            <a:endParaRPr lang="en-IN" dirty="0"/>
          </a:p>
        </p:txBody>
      </p:sp>
      <p:sp>
        <p:nvSpPr>
          <p:cNvPr id="3" name="Title 2"/>
          <p:cNvSpPr>
            <a:spLocks noGrp="1"/>
          </p:cNvSpPr>
          <p:nvPr>
            <p:ph type="title"/>
          </p:nvPr>
        </p:nvSpPr>
        <p:spPr/>
        <p:txBody>
          <a:bodyPr/>
          <a:lstStyle/>
          <a:p>
            <a:r>
              <a:rPr lang="en-US" u="sng" dirty="0" smtClean="0">
                <a:solidFill>
                  <a:srgbClr val="002060"/>
                </a:solidFill>
              </a:rPr>
              <a:t>DISADVANTAGES</a:t>
            </a:r>
            <a:endParaRPr lang="en-IN" u="sng" dirty="0">
              <a:solidFill>
                <a:srgbClr val="00206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Smart system</a:t>
            </a:r>
          </a:p>
          <a:p>
            <a:r>
              <a:rPr lang="en-US" dirty="0" smtClean="0"/>
              <a:t>Produces 2000 watt of electricity</a:t>
            </a:r>
          </a:p>
          <a:p>
            <a:r>
              <a:rPr lang="en-US" dirty="0" smtClean="0"/>
              <a:t>Durable</a:t>
            </a:r>
          </a:p>
          <a:p>
            <a:r>
              <a:rPr lang="en-US" dirty="0" smtClean="0"/>
              <a:t>Have a life of </a:t>
            </a:r>
            <a:r>
              <a:rPr lang="en-US" dirty="0" smtClean="0"/>
              <a:t>approximately </a:t>
            </a:r>
            <a:r>
              <a:rPr lang="en-US" dirty="0" smtClean="0"/>
              <a:t>5 years.</a:t>
            </a:r>
          </a:p>
          <a:p>
            <a:endParaRPr lang="en-IN" dirty="0"/>
          </a:p>
        </p:txBody>
      </p:sp>
      <p:sp>
        <p:nvSpPr>
          <p:cNvPr id="3" name="Title 2"/>
          <p:cNvSpPr>
            <a:spLocks noGrp="1"/>
          </p:cNvSpPr>
          <p:nvPr>
            <p:ph type="title"/>
          </p:nvPr>
        </p:nvSpPr>
        <p:spPr/>
        <p:txBody>
          <a:bodyPr/>
          <a:lstStyle/>
          <a:p>
            <a:r>
              <a:rPr lang="en-US" b="0" u="sng" dirty="0" smtClean="0">
                <a:solidFill>
                  <a:srgbClr val="002060"/>
                </a:solidFill>
              </a:rPr>
              <a:t>CONCLUISON</a:t>
            </a:r>
            <a:endParaRPr lang="en-IN" b="0" u="sng" dirty="0">
              <a:solidFill>
                <a:srgbClr val="00206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dirty="0" smtClean="0">
                <a:hlinkClick r:id="rId2"/>
              </a:rPr>
              <a:t>www.google.com</a:t>
            </a:r>
            <a:endParaRPr lang="en-US" dirty="0" smtClean="0"/>
          </a:p>
          <a:p>
            <a:pPr>
              <a:buNone/>
            </a:pPr>
            <a:r>
              <a:rPr lang="en-US" dirty="0" smtClean="0">
                <a:hlinkClick r:id="rId3"/>
              </a:rPr>
              <a:t>www.circuitdigest.com</a:t>
            </a:r>
            <a:endParaRPr lang="en-US" dirty="0" smtClean="0"/>
          </a:p>
          <a:p>
            <a:pPr>
              <a:buNone/>
            </a:pPr>
            <a:endParaRPr lang="en-US" dirty="0" smtClean="0"/>
          </a:p>
          <a:p>
            <a:endParaRPr lang="en-IN" dirty="0"/>
          </a:p>
        </p:txBody>
      </p:sp>
      <p:sp>
        <p:nvSpPr>
          <p:cNvPr id="3" name="Title 2"/>
          <p:cNvSpPr>
            <a:spLocks noGrp="1"/>
          </p:cNvSpPr>
          <p:nvPr>
            <p:ph type="title"/>
          </p:nvPr>
        </p:nvSpPr>
        <p:spPr/>
        <p:txBody>
          <a:bodyPr>
            <a:normAutofit fontScale="90000"/>
          </a:bodyPr>
          <a:lstStyle/>
          <a:p>
            <a:pPr algn="ctr"/>
            <a:r>
              <a:rPr lang="en-US" sz="5300" u="sng" dirty="0" smtClean="0"/>
              <a:t>REFERENCES</a:t>
            </a:r>
            <a:r>
              <a:rPr lang="en-US" dirty="0" smtClean="0"/>
              <a:t/>
            </a:r>
            <a:br>
              <a:rPr lang="en-US" dirty="0" smtClean="0"/>
            </a:br>
            <a:endParaRPr lang="en-I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QUERIES?</a:t>
            </a:r>
            <a:endParaRPr lang="en-IN" dirty="0"/>
          </a:p>
        </p:txBody>
      </p:sp>
      <p:sp>
        <p:nvSpPr>
          <p:cNvPr id="3" name="Subtitle 2"/>
          <p:cNvSpPr>
            <a:spLocks noGrp="1"/>
          </p:cNvSpPr>
          <p:nvPr>
            <p:ph type="subTitle" idx="1"/>
          </p:nvPr>
        </p:nvSpPr>
        <p:spPr/>
        <p:txBody>
          <a:bodyPr/>
          <a:lstStyle/>
          <a:p>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5400" dirty="0" smtClean="0"/>
              <a:t>THANK YOU</a:t>
            </a:r>
            <a:endParaRPr lang="en-IN" sz="5400" dirty="0"/>
          </a:p>
        </p:txBody>
      </p:sp>
      <p:sp>
        <p:nvSpPr>
          <p:cNvPr id="3" name="Subtitle 2"/>
          <p:cNvSpPr>
            <a:spLocks noGrp="1"/>
          </p:cNvSpPr>
          <p:nvPr>
            <p:ph type="subTitle" idx="1"/>
          </p:nvPr>
        </p:nvSpPr>
        <p:spPr/>
        <p:txBody>
          <a:bodyPr/>
          <a:lstStyle/>
          <a:p>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sz="2400" dirty="0" smtClean="0">
                <a:latin typeface="Baskerville Old Face" pitchFamily="18" charset="0"/>
              </a:rPr>
              <a:t>INTRODUCTION</a:t>
            </a:r>
          </a:p>
          <a:p>
            <a:r>
              <a:rPr lang="en-US" sz="2400" dirty="0" smtClean="0">
                <a:latin typeface="Baskerville Old Face" pitchFamily="18" charset="0"/>
              </a:rPr>
              <a:t>PIEZO ELECTRIC EFFECT</a:t>
            </a:r>
            <a:endParaRPr lang="en-US" sz="2400" dirty="0" smtClean="0">
              <a:latin typeface="Baskerville Old Face" pitchFamily="18" charset="0"/>
            </a:endParaRPr>
          </a:p>
          <a:p>
            <a:r>
              <a:rPr lang="en-US" sz="2400" dirty="0" smtClean="0">
                <a:latin typeface="Baskerville Old Face" pitchFamily="18" charset="0"/>
              </a:rPr>
              <a:t>PIEZO SENSOR</a:t>
            </a:r>
            <a:endParaRPr lang="en-US" sz="2400" dirty="0" smtClean="0">
              <a:latin typeface="Baskerville Old Face" pitchFamily="18" charset="0"/>
            </a:endParaRPr>
          </a:p>
          <a:p>
            <a:r>
              <a:rPr lang="en-US" sz="2400" dirty="0" smtClean="0">
                <a:latin typeface="Baskerville Old Face" pitchFamily="18" charset="0"/>
              </a:rPr>
              <a:t>FOOT STEP POWER GENERATION SYSTEM</a:t>
            </a:r>
          </a:p>
          <a:p>
            <a:r>
              <a:rPr lang="en-US" sz="2400" dirty="0" smtClean="0">
                <a:latin typeface="Baskerville Old Face" pitchFamily="18" charset="0"/>
              </a:rPr>
              <a:t>CIRCUIT DIAGRAM</a:t>
            </a:r>
          </a:p>
          <a:p>
            <a:r>
              <a:rPr lang="en-US" sz="2400" dirty="0" smtClean="0">
                <a:latin typeface="Baskerville Old Face" pitchFamily="18" charset="0"/>
              </a:rPr>
              <a:t>COMPONENTS </a:t>
            </a:r>
            <a:r>
              <a:rPr lang="en-US" sz="2400" dirty="0" smtClean="0">
                <a:latin typeface="Baskerville Old Face" pitchFamily="18" charset="0"/>
              </a:rPr>
              <a:t>REQUIRED</a:t>
            </a:r>
          </a:p>
          <a:p>
            <a:r>
              <a:rPr lang="en-US" sz="2400" dirty="0" smtClean="0">
                <a:latin typeface="Baskerville Old Face" pitchFamily="18" charset="0"/>
              </a:rPr>
              <a:t>WORKING</a:t>
            </a:r>
          </a:p>
          <a:p>
            <a:r>
              <a:rPr lang="en-US" sz="2400" dirty="0" smtClean="0">
                <a:latin typeface="Baskerville Old Face" pitchFamily="18" charset="0"/>
              </a:rPr>
              <a:t>APPLICATIONS</a:t>
            </a:r>
          </a:p>
          <a:p>
            <a:r>
              <a:rPr lang="en-US" sz="2400" dirty="0" smtClean="0">
                <a:latin typeface="Baskerville Old Face" pitchFamily="18" charset="0"/>
              </a:rPr>
              <a:t>ADVANTAGES </a:t>
            </a:r>
          </a:p>
          <a:p>
            <a:r>
              <a:rPr lang="en-US" sz="2400" dirty="0" smtClean="0">
                <a:latin typeface="Baskerville Old Face" pitchFamily="18" charset="0"/>
              </a:rPr>
              <a:t>DISADVANTAGES</a:t>
            </a:r>
          </a:p>
          <a:p>
            <a:r>
              <a:rPr lang="en-US" sz="2400" dirty="0" smtClean="0">
                <a:latin typeface="Baskerville Old Face" pitchFamily="18" charset="0"/>
              </a:rPr>
              <a:t>CONCLUSION</a:t>
            </a:r>
          </a:p>
          <a:p>
            <a:r>
              <a:rPr lang="en-US" sz="2400" dirty="0" smtClean="0">
                <a:latin typeface="Baskerville Old Face" pitchFamily="18" charset="0"/>
              </a:rPr>
              <a:t>REFERENCES</a:t>
            </a:r>
          </a:p>
          <a:p>
            <a:r>
              <a:rPr lang="en-US" sz="2400" dirty="0" smtClean="0">
                <a:latin typeface="Baskerville Old Face" pitchFamily="18" charset="0"/>
              </a:rPr>
              <a:t>QUERIES</a:t>
            </a:r>
          </a:p>
          <a:p>
            <a:endParaRPr lang="en-US" sz="2400" dirty="0" smtClean="0">
              <a:latin typeface="Baskerville Old Face" pitchFamily="18" charset="0"/>
            </a:endParaRPr>
          </a:p>
          <a:p>
            <a:endParaRPr lang="en-IN" dirty="0"/>
          </a:p>
        </p:txBody>
      </p:sp>
      <p:sp>
        <p:nvSpPr>
          <p:cNvPr id="3" name="Title 2"/>
          <p:cNvSpPr>
            <a:spLocks noGrp="1"/>
          </p:cNvSpPr>
          <p:nvPr>
            <p:ph type="title"/>
          </p:nvPr>
        </p:nvSpPr>
        <p:spPr/>
        <p:txBody>
          <a:bodyPr/>
          <a:lstStyle/>
          <a:p>
            <a:r>
              <a:rPr lang="en-US" u="sng" dirty="0" smtClean="0"/>
              <a:t>CONTENTS</a:t>
            </a:r>
            <a:endParaRPr lang="en-IN" u="sng"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IN" dirty="0" smtClean="0"/>
          </a:p>
          <a:p>
            <a:r>
              <a:rPr lang="en-IN" dirty="0" smtClean="0"/>
              <a:t> </a:t>
            </a:r>
            <a:r>
              <a:rPr lang="en-IN" sz="1800" dirty="0" smtClean="0"/>
              <a:t> Due to increase in </a:t>
            </a:r>
            <a:r>
              <a:rPr lang="en-IN" sz="1800" dirty="0" smtClean="0"/>
              <a:t> </a:t>
            </a:r>
            <a:r>
              <a:rPr lang="en-IN" sz="1800" dirty="0" smtClean="0"/>
              <a:t>demand of energy consumption for the devices we have to think over the alternative renewable energy in human surroundings. </a:t>
            </a:r>
            <a:endParaRPr lang="en-IN" sz="1800" dirty="0" smtClean="0"/>
          </a:p>
          <a:p>
            <a:endParaRPr lang="en-IN" sz="1800" dirty="0" smtClean="0"/>
          </a:p>
          <a:p>
            <a:r>
              <a:rPr lang="en-IN" sz="1800" dirty="0" smtClean="0"/>
              <a:t>So</a:t>
            </a:r>
            <a:r>
              <a:rPr lang="en-IN" sz="1800" dirty="0" smtClean="0"/>
              <a:t>, either we need a long lasting battery or a smaller power generator which uses human power to generate </a:t>
            </a:r>
            <a:r>
              <a:rPr lang="en-IN" sz="1800" dirty="0" smtClean="0"/>
              <a:t>electricity</a:t>
            </a:r>
          </a:p>
          <a:p>
            <a:endParaRPr lang="en-IN" sz="1800" dirty="0" smtClean="0"/>
          </a:p>
          <a:p>
            <a:r>
              <a:rPr lang="en-IN" sz="1800" dirty="0" smtClean="0"/>
              <a:t> </a:t>
            </a:r>
            <a:r>
              <a:rPr lang="en-IN" sz="1800" dirty="0" smtClean="0"/>
              <a:t>Piezoelectric Effect is the best example to </a:t>
            </a:r>
            <a:r>
              <a:rPr lang="en-IN" sz="1800" b="1" dirty="0" smtClean="0"/>
              <a:t>produce electricity by using the footstep power of the human body</a:t>
            </a:r>
            <a:r>
              <a:rPr lang="en-IN" sz="1800" dirty="0" smtClean="0"/>
              <a:t>.</a:t>
            </a:r>
            <a:endParaRPr lang="en-IN" sz="1800" dirty="0"/>
          </a:p>
        </p:txBody>
      </p:sp>
      <p:sp>
        <p:nvSpPr>
          <p:cNvPr id="3" name="Title 2"/>
          <p:cNvSpPr>
            <a:spLocks noGrp="1"/>
          </p:cNvSpPr>
          <p:nvPr>
            <p:ph type="title"/>
          </p:nvPr>
        </p:nvSpPr>
        <p:spPr/>
        <p:txBody>
          <a:bodyPr/>
          <a:lstStyle/>
          <a:p>
            <a:pPr algn="ctr"/>
            <a:r>
              <a:rPr lang="en-US" u="sng" dirty="0" smtClean="0"/>
              <a:t>INTRODUCTION</a:t>
            </a:r>
            <a:endParaRPr lang="en-IN" u="sng"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1900" b="1" dirty="0" smtClean="0"/>
              <a:t>Piezoelectric Effect</a:t>
            </a:r>
            <a:r>
              <a:rPr lang="en-IN" sz="1900" dirty="0" smtClean="0"/>
              <a:t> is the ability of some piezoelectric materials </a:t>
            </a:r>
            <a:r>
              <a:rPr lang="en-IN" sz="1900" dirty="0" smtClean="0"/>
              <a:t>to </a:t>
            </a:r>
            <a:r>
              <a:rPr lang="en-IN" sz="1900" dirty="0" smtClean="0"/>
              <a:t>generate an electrical charge in feedback to the mechanical stress. ‘Piezoelectric’ word is derived from the Greek word ‘piezein’ which means to push, squeeze and press</a:t>
            </a:r>
            <a:r>
              <a:rPr lang="en-IN" sz="1900" dirty="0" smtClean="0"/>
              <a:t>.</a:t>
            </a:r>
          </a:p>
          <a:p>
            <a:endParaRPr lang="en-IN" sz="1900" dirty="0" smtClean="0"/>
          </a:p>
          <a:p>
            <a:r>
              <a:rPr lang="en-IN" sz="1900" dirty="0" smtClean="0"/>
              <a:t>Also, the piezoelectric effect is reversible, which means when we apply mechanical stress to the piezoelectric material we receive some electrical charge on output</a:t>
            </a:r>
            <a:r>
              <a:rPr lang="en-IN" sz="1900" dirty="0" smtClean="0"/>
              <a:t>.</a:t>
            </a:r>
          </a:p>
          <a:p>
            <a:endParaRPr lang="en-IN" sz="1900" dirty="0" smtClean="0"/>
          </a:p>
          <a:p>
            <a:r>
              <a:rPr lang="en-IN" sz="1900" dirty="0" smtClean="0"/>
              <a:t> </a:t>
            </a:r>
            <a:r>
              <a:rPr lang="en-IN" sz="1900" dirty="0" smtClean="0"/>
              <a:t>And, when we apply electricity to the piezoelectric material, then it compresses or stretch the piezoelectric material.</a:t>
            </a:r>
          </a:p>
          <a:p>
            <a:r>
              <a:rPr lang="en-IN" sz="2600" dirty="0" smtClean="0"/>
              <a:t> </a:t>
            </a:r>
          </a:p>
          <a:p>
            <a:endParaRPr lang="en-IN" dirty="0"/>
          </a:p>
        </p:txBody>
      </p:sp>
      <p:sp>
        <p:nvSpPr>
          <p:cNvPr id="3" name="Title 2"/>
          <p:cNvSpPr>
            <a:spLocks noGrp="1"/>
          </p:cNvSpPr>
          <p:nvPr>
            <p:ph type="title"/>
          </p:nvPr>
        </p:nvSpPr>
        <p:spPr/>
        <p:txBody>
          <a:bodyPr/>
          <a:lstStyle/>
          <a:p>
            <a:r>
              <a:rPr lang="en-US" u="sng" dirty="0" smtClean="0"/>
              <a:t>PIEZO ELECTRIC EFFECT</a:t>
            </a:r>
            <a:endParaRPr lang="en-IN" u="sng"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Piezoelectric Effect"/>
          <p:cNvPicPr>
            <a:picLocks noChangeAspect="1" noChangeArrowheads="1"/>
          </p:cNvPicPr>
          <p:nvPr/>
        </p:nvPicPr>
        <p:blipFill>
          <a:blip r:embed="rId2"/>
          <a:srcRect/>
          <a:stretch>
            <a:fillRect/>
          </a:stretch>
        </p:blipFill>
        <p:spPr bwMode="auto">
          <a:xfrm>
            <a:off x="2428860" y="1714488"/>
            <a:ext cx="4429156" cy="2714644"/>
          </a:xfrm>
          <a:prstGeom prst="rect">
            <a:avLst/>
          </a:prstGeom>
          <a:noFill/>
        </p:spPr>
      </p:pic>
      <p:sp>
        <p:nvSpPr>
          <p:cNvPr id="3" name="TextBox 2"/>
          <p:cNvSpPr txBox="1"/>
          <p:nvPr/>
        </p:nvSpPr>
        <p:spPr>
          <a:xfrm>
            <a:off x="1928794" y="714356"/>
            <a:ext cx="4357718" cy="646331"/>
          </a:xfrm>
          <a:prstGeom prst="rect">
            <a:avLst/>
          </a:prstGeom>
          <a:noFill/>
        </p:spPr>
        <p:txBody>
          <a:bodyPr wrap="square" rtlCol="0">
            <a:spAutoFit/>
          </a:bodyPr>
          <a:lstStyle/>
          <a:p>
            <a:pPr algn="ctr"/>
            <a:r>
              <a:rPr lang="en-US" u="sng" dirty="0" smtClean="0"/>
              <a:t>PIEZO ELECTRIC EFFECT</a:t>
            </a:r>
          </a:p>
          <a:p>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200" dirty="0" smtClean="0">
                <a:solidFill>
                  <a:schemeClr val="tx1">
                    <a:lumMod val="85000"/>
                    <a:lumOff val="15000"/>
                  </a:schemeClr>
                </a:solidFill>
              </a:rPr>
              <a:t>A </a:t>
            </a:r>
            <a:r>
              <a:rPr lang="en-IN" sz="2200" b="1" dirty="0" smtClean="0">
                <a:solidFill>
                  <a:schemeClr val="tx1">
                    <a:lumMod val="85000"/>
                    <a:lumOff val="15000"/>
                  </a:schemeClr>
                </a:solidFill>
              </a:rPr>
              <a:t>piezoelectric sensor</a:t>
            </a:r>
            <a:r>
              <a:rPr lang="en-IN" sz="2200" dirty="0" smtClean="0">
                <a:solidFill>
                  <a:schemeClr val="tx1">
                    <a:lumMod val="85000"/>
                    <a:lumOff val="15000"/>
                  </a:schemeClr>
                </a:solidFill>
              </a:rPr>
              <a:t> is made up of piezoelectric material (quartz-most used). It used to convert the mechanical stress into electrical charge. </a:t>
            </a:r>
            <a:endParaRPr lang="en-IN" sz="2200" dirty="0" smtClean="0">
              <a:solidFill>
                <a:schemeClr val="tx1">
                  <a:lumMod val="85000"/>
                  <a:lumOff val="15000"/>
                </a:schemeClr>
              </a:solidFill>
            </a:endParaRPr>
          </a:p>
          <a:p>
            <a:endParaRPr lang="en-IN" sz="2200" dirty="0" smtClean="0">
              <a:solidFill>
                <a:schemeClr val="tx1">
                  <a:lumMod val="85000"/>
                  <a:lumOff val="15000"/>
                </a:schemeClr>
              </a:solidFill>
            </a:endParaRPr>
          </a:p>
          <a:p>
            <a:r>
              <a:rPr lang="en-IN" sz="2200" b="1" dirty="0" smtClean="0">
                <a:solidFill>
                  <a:schemeClr val="tx1">
                    <a:lumMod val="85000"/>
                    <a:lumOff val="15000"/>
                  </a:schemeClr>
                </a:solidFill>
              </a:rPr>
              <a:t>The </a:t>
            </a:r>
            <a:r>
              <a:rPr lang="en-IN" sz="2200" b="1" dirty="0" smtClean="0">
                <a:solidFill>
                  <a:schemeClr val="tx1">
                    <a:lumMod val="85000"/>
                    <a:lumOff val="15000"/>
                  </a:schemeClr>
                </a:solidFill>
              </a:rPr>
              <a:t>output of the Piezoelectric Sensor is AC</a:t>
            </a:r>
            <a:r>
              <a:rPr lang="en-IN" sz="2200" dirty="0" smtClean="0">
                <a:solidFill>
                  <a:schemeClr val="tx1">
                    <a:lumMod val="85000"/>
                    <a:lumOff val="15000"/>
                  </a:schemeClr>
                </a:solidFill>
              </a:rPr>
              <a:t>. We need a full bridge rectifier to convert it into DC. </a:t>
            </a:r>
            <a:endParaRPr lang="en-IN" sz="2200" dirty="0" smtClean="0">
              <a:solidFill>
                <a:schemeClr val="tx1">
                  <a:lumMod val="85000"/>
                  <a:lumOff val="15000"/>
                </a:schemeClr>
              </a:solidFill>
            </a:endParaRPr>
          </a:p>
          <a:p>
            <a:endParaRPr lang="en-IN" sz="2200" dirty="0" smtClean="0">
              <a:solidFill>
                <a:schemeClr val="tx1">
                  <a:lumMod val="85000"/>
                  <a:lumOff val="15000"/>
                </a:schemeClr>
              </a:solidFill>
            </a:endParaRPr>
          </a:p>
          <a:p>
            <a:r>
              <a:rPr lang="en-IN" sz="2200" dirty="0" smtClean="0">
                <a:solidFill>
                  <a:schemeClr val="tx1">
                    <a:lumMod val="85000"/>
                    <a:lumOff val="15000"/>
                  </a:schemeClr>
                </a:solidFill>
              </a:rPr>
              <a:t>The </a:t>
            </a:r>
            <a:r>
              <a:rPr lang="en-IN" sz="2200" dirty="0" smtClean="0">
                <a:solidFill>
                  <a:schemeClr val="tx1">
                    <a:lumMod val="85000"/>
                    <a:lumOff val="15000"/>
                  </a:schemeClr>
                </a:solidFill>
              </a:rPr>
              <a:t>output voltage of the sensor is less than 30Vp-p, you can feed the output of piezoelectric sensor or can store it into battery or other storage devices. </a:t>
            </a:r>
          </a:p>
          <a:p>
            <a:endParaRPr lang="en-IN" dirty="0"/>
          </a:p>
        </p:txBody>
      </p:sp>
      <p:sp>
        <p:nvSpPr>
          <p:cNvPr id="3" name="Title 2"/>
          <p:cNvSpPr>
            <a:spLocks noGrp="1"/>
          </p:cNvSpPr>
          <p:nvPr>
            <p:ph type="title"/>
          </p:nvPr>
        </p:nvSpPr>
        <p:spPr/>
        <p:txBody>
          <a:bodyPr>
            <a:normAutofit/>
          </a:bodyPr>
          <a:lstStyle/>
          <a:p>
            <a:r>
              <a:rPr lang="en-US" u="sng" dirty="0" smtClean="0">
                <a:solidFill>
                  <a:srgbClr val="0070C0"/>
                </a:solidFill>
                <a:latin typeface="Baskerville Old Face" pitchFamily="18" charset="0"/>
              </a:rPr>
              <a:t>What is a piezo electric sensor?</a:t>
            </a:r>
            <a:endParaRPr lang="en-IN" u="sng" dirty="0">
              <a:solidFill>
                <a:srgbClr val="0070C0"/>
              </a:solidFill>
              <a:latin typeface="Baskerville Old Face" pitchFamily="18" charset="0"/>
            </a:endParaRPr>
          </a:p>
        </p:txBody>
      </p:sp>
      <p:pic>
        <p:nvPicPr>
          <p:cNvPr id="4" name="Picture 3" descr="Piezoelectric-Sensor.jpg"/>
          <p:cNvPicPr>
            <a:picLocks noChangeAspect="1"/>
          </p:cNvPicPr>
          <p:nvPr/>
        </p:nvPicPr>
        <p:blipFill>
          <a:blip r:embed="rId2"/>
          <a:stretch>
            <a:fillRect/>
          </a:stretch>
        </p:blipFill>
        <p:spPr>
          <a:xfrm>
            <a:off x="6000760" y="5072074"/>
            <a:ext cx="2093655" cy="1573059"/>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IN" dirty="0" smtClean="0"/>
              <a:t>The system generates voltage using footstep force. The system serves as a medium to generate electricity using non conventional sources(force) and /store/use it. </a:t>
            </a:r>
            <a:endParaRPr lang="en-IN" dirty="0" smtClean="0"/>
          </a:p>
          <a:p>
            <a:endParaRPr lang="en-IN" dirty="0" smtClean="0"/>
          </a:p>
          <a:p>
            <a:r>
              <a:rPr lang="en-IN" dirty="0" smtClean="0"/>
              <a:t>The project is designed to be useful at public places like railway stations where a lot of people keep walking through all </a:t>
            </a:r>
            <a:r>
              <a:rPr lang="en-IN" dirty="0" smtClean="0"/>
              <a:t>day. Systems </a:t>
            </a:r>
            <a:r>
              <a:rPr lang="en-IN" dirty="0" smtClean="0"/>
              <a:t>are to be placed at any entry points where people travel through entrance or </a:t>
            </a:r>
            <a:r>
              <a:rPr lang="en-IN" dirty="0" smtClean="0"/>
              <a:t>exits </a:t>
            </a:r>
            <a:r>
              <a:rPr lang="en-IN" dirty="0" smtClean="0"/>
              <a:t>and they have to step on this device to get through. </a:t>
            </a:r>
            <a:endParaRPr lang="en-IN" dirty="0" smtClean="0"/>
          </a:p>
          <a:p>
            <a:endParaRPr lang="en-IN" dirty="0" smtClean="0"/>
          </a:p>
          <a:p>
            <a:r>
              <a:rPr lang="en-IN" dirty="0" smtClean="0"/>
              <a:t>These devices may then generate a voltage on every footstep and when mounted in series they will produce a sizeable amount of electricity. </a:t>
            </a:r>
            <a:endParaRPr lang="en-IN" dirty="0" smtClean="0"/>
          </a:p>
          <a:p>
            <a:endParaRPr lang="en-IN" dirty="0" smtClean="0"/>
          </a:p>
          <a:p>
            <a:r>
              <a:rPr lang="en-IN" dirty="0" smtClean="0"/>
              <a:t>For this purpose we here use piezoelectric sensors that use piezoelectric effect in order to measure acceleration, force, pressure by its conversion into electric signals. </a:t>
            </a:r>
            <a:endParaRPr lang="en-IN" dirty="0"/>
          </a:p>
        </p:txBody>
      </p:sp>
      <p:sp>
        <p:nvSpPr>
          <p:cNvPr id="3" name="Title 2"/>
          <p:cNvSpPr>
            <a:spLocks noGrp="1"/>
          </p:cNvSpPr>
          <p:nvPr>
            <p:ph type="title"/>
          </p:nvPr>
        </p:nvSpPr>
        <p:spPr/>
        <p:txBody>
          <a:bodyPr>
            <a:normAutofit fontScale="90000"/>
          </a:bodyPr>
          <a:lstStyle/>
          <a:p>
            <a:pPr algn="ctr"/>
            <a:r>
              <a:rPr lang="en-US" b="0" u="sng" dirty="0" smtClean="0">
                <a:solidFill>
                  <a:srgbClr val="002060"/>
                </a:solidFill>
              </a:rPr>
              <a:t>FOOTSTEP POWER GENERATION SYSTEM</a:t>
            </a:r>
            <a:endParaRPr lang="en-IN" b="0" u="sng" dirty="0">
              <a:solidFill>
                <a:srgbClr val="00206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Piezoelectric Sensor</a:t>
            </a:r>
          </a:p>
          <a:p>
            <a:r>
              <a:rPr lang="en-IN" dirty="0" smtClean="0"/>
              <a:t>LED (Blue)</a:t>
            </a:r>
          </a:p>
          <a:p>
            <a:r>
              <a:rPr lang="en-IN" dirty="0" smtClean="0"/>
              <a:t>Diode (1N4007)</a:t>
            </a:r>
          </a:p>
          <a:p>
            <a:r>
              <a:rPr lang="en-IN" dirty="0" smtClean="0"/>
              <a:t>Capacitor (47uF)</a:t>
            </a:r>
          </a:p>
          <a:p>
            <a:r>
              <a:rPr lang="en-IN" dirty="0" smtClean="0"/>
              <a:t>Resistor (1k)</a:t>
            </a:r>
          </a:p>
          <a:p>
            <a:r>
              <a:rPr lang="en-IN" dirty="0" smtClean="0"/>
              <a:t>Push-button</a:t>
            </a:r>
          </a:p>
          <a:p>
            <a:r>
              <a:rPr lang="en-IN" dirty="0" smtClean="0"/>
              <a:t>Connecting Wires</a:t>
            </a:r>
          </a:p>
          <a:p>
            <a:r>
              <a:rPr lang="en-IN" dirty="0" smtClean="0"/>
              <a:t>Breadboard</a:t>
            </a:r>
          </a:p>
          <a:p>
            <a:r>
              <a:rPr lang="en-US" dirty="0" smtClean="0"/>
              <a:t>Full wave bridge rectifier</a:t>
            </a:r>
          </a:p>
          <a:p>
            <a:endParaRPr lang="en-IN" dirty="0"/>
          </a:p>
        </p:txBody>
      </p:sp>
      <p:sp>
        <p:nvSpPr>
          <p:cNvPr id="3" name="Title 2"/>
          <p:cNvSpPr>
            <a:spLocks noGrp="1"/>
          </p:cNvSpPr>
          <p:nvPr>
            <p:ph type="title"/>
          </p:nvPr>
        </p:nvSpPr>
        <p:spPr/>
        <p:txBody>
          <a:bodyPr/>
          <a:lstStyle/>
          <a:p>
            <a:r>
              <a:rPr lang="en-US" b="0" u="sng" dirty="0" smtClean="0">
                <a:solidFill>
                  <a:srgbClr val="002060"/>
                </a:solidFill>
                <a:latin typeface="Baskerville Old Face" pitchFamily="18" charset="0"/>
              </a:rPr>
              <a:t>Components required:</a:t>
            </a:r>
            <a:endParaRPr lang="en-IN" b="0" u="sng" dirty="0">
              <a:solidFill>
                <a:srgbClr val="002060"/>
              </a:solidFill>
              <a:latin typeface="Baskerville Old Face"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u="sng" dirty="0" smtClean="0">
                <a:solidFill>
                  <a:srgbClr val="002060"/>
                </a:solidFill>
              </a:rPr>
              <a:t>CIRCUIT DIAGRAM</a:t>
            </a:r>
            <a:endParaRPr lang="en-IN" u="sng" dirty="0">
              <a:solidFill>
                <a:srgbClr val="002060"/>
              </a:solidFill>
            </a:endParaRPr>
          </a:p>
        </p:txBody>
      </p:sp>
      <p:pic>
        <p:nvPicPr>
          <p:cNvPr id="6" name="Content Placeholder 5" descr="Circuit-diagram-for-Electricity-Generation-using-Piezoelectric-Sensor_0.png"/>
          <p:cNvPicPr>
            <a:picLocks noGrp="1" noChangeAspect="1"/>
          </p:cNvPicPr>
          <p:nvPr>
            <p:ph idx="1"/>
          </p:nvPr>
        </p:nvPicPr>
        <p:blipFill>
          <a:blip r:embed="rId2"/>
          <a:stretch>
            <a:fillRect/>
          </a:stretch>
        </p:blipFill>
        <p:spPr>
          <a:xfrm>
            <a:off x="463297" y="1622741"/>
            <a:ext cx="8217406" cy="4242756"/>
          </a:xfrm>
          <a:prstGeom prst="rect">
            <a:avLst/>
          </a:prstGeom>
          <a:ln>
            <a:noFill/>
          </a:ln>
          <a:effectLst>
            <a:softEdge rad="112500"/>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210</TotalTime>
  <Words>340</Words>
  <Application>Microsoft Office PowerPoint</Application>
  <PresentationFormat>On-screen Show (4:3)</PresentationFormat>
  <Paragraphs>94</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Concourse</vt:lpstr>
      <vt:lpstr>     Foot step power generation system Under the guidance of MRS.CH.SRUJANA ASST.PROFESSOR</vt:lpstr>
      <vt:lpstr>CONTENTS</vt:lpstr>
      <vt:lpstr>INTRODUCTION</vt:lpstr>
      <vt:lpstr>PIEZO ELECTRIC EFFECT</vt:lpstr>
      <vt:lpstr>Slide 5</vt:lpstr>
      <vt:lpstr>What is a piezo electric sensor?</vt:lpstr>
      <vt:lpstr>FOOTSTEP POWER GENERATION SYSTEM</vt:lpstr>
      <vt:lpstr>Components required:</vt:lpstr>
      <vt:lpstr>CIRCUIT DIAGRAM</vt:lpstr>
      <vt:lpstr>WORKING</vt:lpstr>
      <vt:lpstr>Slide 11</vt:lpstr>
      <vt:lpstr>APPLICATIONS</vt:lpstr>
      <vt:lpstr>Slide 13</vt:lpstr>
      <vt:lpstr>ADVANTAGES</vt:lpstr>
      <vt:lpstr>DISADVANTAGES</vt:lpstr>
      <vt:lpstr>CONCLUISON</vt:lpstr>
      <vt:lpstr>REFERENCES </vt:lpstr>
      <vt:lpstr>QUERIES?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Foot step power generation system</dc:title>
  <dc:creator>user</dc:creator>
  <cp:lastModifiedBy>user</cp:lastModifiedBy>
  <cp:revision>24</cp:revision>
  <dcterms:created xsi:type="dcterms:W3CDTF">2018-10-19T11:38:49Z</dcterms:created>
  <dcterms:modified xsi:type="dcterms:W3CDTF">2018-11-01T14:02:46Z</dcterms:modified>
</cp:coreProperties>
</file>