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ignika Bold" charset="1" panose="02010003020600000004"/>
      <p:regular r:id="rId12"/>
    </p:embeddedFont>
    <p:embeddedFont>
      <p:font typeface="Sukar Bold" charset="1" panose="02000500000000000000"/>
      <p:regular r:id="rId13"/>
    </p:embeddedFont>
    <p:embeddedFont>
      <p:font typeface="DG Sahabh" charset="1" panose="01000000000000000000"/>
      <p:regular r:id="rId14"/>
    </p:embeddedFont>
    <p:embeddedFont>
      <p:font typeface="Bedayah" charset="1" panose="00000500000000000000"/>
      <p:regular r:id="rId15"/>
    </p:embeddedFont>
    <p:embeddedFont>
      <p:font typeface="Sukar Heavy" charset="1" panose="02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32785" y="2571075"/>
            <a:ext cx="24467870" cy="5008101"/>
            <a:chOff x="0" y="0"/>
            <a:chExt cx="5886269" cy="1204806"/>
          </a:xfrm>
        </p:grpSpPr>
        <p:sp>
          <p:nvSpPr>
            <p:cNvPr name="Freeform 3" id="3"/>
            <p:cNvSpPr/>
            <p:nvPr/>
          </p:nvSpPr>
          <p:spPr>
            <a:xfrm flipH="false" flipV="false" rot="0">
              <a:off x="0" y="0"/>
              <a:ext cx="5886269" cy="1204806"/>
            </a:xfrm>
            <a:custGeom>
              <a:avLst/>
              <a:gdLst/>
              <a:ahLst/>
              <a:cxnLst/>
              <a:rect r="r" b="b" t="t" l="l"/>
              <a:pathLst>
                <a:path h="1204806" w="5886269">
                  <a:moveTo>
                    <a:pt x="0" y="0"/>
                  </a:moveTo>
                  <a:lnTo>
                    <a:pt x="5886269" y="0"/>
                  </a:lnTo>
                  <a:lnTo>
                    <a:pt x="5886269" y="1204806"/>
                  </a:lnTo>
                  <a:lnTo>
                    <a:pt x="0" y="1204806"/>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5886269" cy="124290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539564" y="2968247"/>
            <a:ext cx="23481429" cy="4213758"/>
            <a:chOff x="0" y="0"/>
            <a:chExt cx="5648959" cy="1013709"/>
          </a:xfrm>
        </p:grpSpPr>
        <p:sp>
          <p:nvSpPr>
            <p:cNvPr name="Freeform 6" id="6"/>
            <p:cNvSpPr/>
            <p:nvPr/>
          </p:nvSpPr>
          <p:spPr>
            <a:xfrm flipH="false" flipV="false" rot="0">
              <a:off x="0" y="0"/>
              <a:ext cx="5648959" cy="1013709"/>
            </a:xfrm>
            <a:custGeom>
              <a:avLst/>
              <a:gdLst/>
              <a:ahLst/>
              <a:cxnLst/>
              <a:rect r="r" b="b" t="t" l="l"/>
              <a:pathLst>
                <a:path h="1013709" w="5648959">
                  <a:moveTo>
                    <a:pt x="0" y="0"/>
                  </a:moveTo>
                  <a:lnTo>
                    <a:pt x="5648959" y="0"/>
                  </a:lnTo>
                  <a:lnTo>
                    <a:pt x="5648959" y="1013709"/>
                  </a:lnTo>
                  <a:lnTo>
                    <a:pt x="0" y="1013709"/>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5648959" cy="105180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515978" y="490988"/>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sp>
        <p:nvSpPr>
          <p:cNvPr name="Freeform 9" id="9"/>
          <p:cNvSpPr/>
          <p:nvPr/>
        </p:nvSpPr>
        <p:spPr>
          <a:xfrm flipH="false" flipV="false" rot="0">
            <a:off x="10039742" y="9258300"/>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2">
              <a:extLst>
                <a:ext uri="{96DAC541-7B7A-43D3-8B79-37D633B846F1}">
                  <asvg:svgBlip xmlns:asvg="http://schemas.microsoft.com/office/drawing/2016/SVG/main" r:embed="rId3"/>
                </a:ext>
              </a:extLst>
            </a:blip>
            <a:stretch>
              <a:fillRect l="0" t="0" r="-103993" b="0"/>
            </a:stretch>
          </a:blipFill>
        </p:spPr>
      </p:sp>
      <p:grpSp>
        <p:nvGrpSpPr>
          <p:cNvPr name="Group 10" id="10"/>
          <p:cNvGrpSpPr/>
          <p:nvPr/>
        </p:nvGrpSpPr>
        <p:grpSpPr>
          <a:xfrm rot="0">
            <a:off x="16297681" y="1218943"/>
            <a:ext cx="1352132" cy="135213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9821445" y="7499174"/>
            <a:ext cx="1352132" cy="13521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10205573" y="7774728"/>
            <a:ext cx="693347" cy="689565"/>
          </a:xfrm>
          <a:custGeom>
            <a:avLst/>
            <a:gdLst/>
            <a:ahLst/>
            <a:cxnLst/>
            <a:rect r="r" b="b" t="t" l="l"/>
            <a:pathLst>
              <a:path h="689565" w="693347">
                <a:moveTo>
                  <a:pt x="0" y="0"/>
                </a:moveTo>
                <a:lnTo>
                  <a:pt x="693347" y="0"/>
                </a:lnTo>
                <a:lnTo>
                  <a:pt x="693347" y="689565"/>
                </a:lnTo>
                <a:lnTo>
                  <a:pt x="0" y="6895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610823" y="1493362"/>
            <a:ext cx="648477" cy="803294"/>
          </a:xfrm>
          <a:custGeom>
            <a:avLst/>
            <a:gdLst/>
            <a:ahLst/>
            <a:cxnLst/>
            <a:rect r="r" b="b" t="t" l="l"/>
            <a:pathLst>
              <a:path h="803294" w="648477">
                <a:moveTo>
                  <a:pt x="0" y="0"/>
                </a:moveTo>
                <a:lnTo>
                  <a:pt x="648477" y="0"/>
                </a:lnTo>
                <a:lnTo>
                  <a:pt x="648477" y="803294"/>
                </a:lnTo>
                <a:lnTo>
                  <a:pt x="0" y="803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659036" y="1421330"/>
            <a:ext cx="1701656" cy="380552"/>
          </a:xfrm>
          <a:custGeom>
            <a:avLst/>
            <a:gdLst/>
            <a:ahLst/>
            <a:cxnLst/>
            <a:rect r="r" b="b" t="t" l="l"/>
            <a:pathLst>
              <a:path h="380552" w="1701656">
                <a:moveTo>
                  <a:pt x="1701656" y="0"/>
                </a:moveTo>
                <a:lnTo>
                  <a:pt x="0" y="0"/>
                </a:lnTo>
                <a:lnTo>
                  <a:pt x="0" y="380552"/>
                </a:lnTo>
                <a:lnTo>
                  <a:pt x="1701656" y="380552"/>
                </a:lnTo>
                <a:lnTo>
                  <a:pt x="1701656"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324172" y="8851306"/>
            <a:ext cx="4951481" cy="856802"/>
            <a:chOff x="0" y="0"/>
            <a:chExt cx="1118132" cy="193481"/>
          </a:xfrm>
        </p:grpSpPr>
        <p:sp>
          <p:nvSpPr>
            <p:cNvPr name="Freeform 20" id="20"/>
            <p:cNvSpPr/>
            <p:nvPr/>
          </p:nvSpPr>
          <p:spPr>
            <a:xfrm flipH="false" flipV="false" rot="0">
              <a:off x="0" y="0"/>
              <a:ext cx="1118132" cy="193481"/>
            </a:xfrm>
            <a:custGeom>
              <a:avLst/>
              <a:gdLst/>
              <a:ahLst/>
              <a:cxnLst/>
              <a:rect r="r" b="b" t="t" l="l"/>
              <a:pathLst>
                <a:path h="193481" w="1118132">
                  <a:moveTo>
                    <a:pt x="96741" y="0"/>
                  </a:moveTo>
                  <a:lnTo>
                    <a:pt x="1021392" y="0"/>
                  </a:lnTo>
                  <a:cubicBezTo>
                    <a:pt x="1074820" y="0"/>
                    <a:pt x="1118132" y="43312"/>
                    <a:pt x="1118132" y="96741"/>
                  </a:cubicBezTo>
                  <a:lnTo>
                    <a:pt x="1118132" y="96741"/>
                  </a:lnTo>
                  <a:cubicBezTo>
                    <a:pt x="1118132" y="122398"/>
                    <a:pt x="1107940" y="147004"/>
                    <a:pt x="1089797" y="165147"/>
                  </a:cubicBezTo>
                  <a:cubicBezTo>
                    <a:pt x="1071655" y="183289"/>
                    <a:pt x="1047049" y="193481"/>
                    <a:pt x="1021392" y="193481"/>
                  </a:cubicBezTo>
                  <a:lnTo>
                    <a:pt x="96741" y="193481"/>
                  </a:lnTo>
                  <a:cubicBezTo>
                    <a:pt x="71083" y="193481"/>
                    <a:pt x="46477" y="183289"/>
                    <a:pt x="28335" y="165147"/>
                  </a:cubicBezTo>
                  <a:cubicBezTo>
                    <a:pt x="10192" y="147004"/>
                    <a:pt x="0" y="122398"/>
                    <a:pt x="0" y="96741"/>
                  </a:cubicBezTo>
                  <a:lnTo>
                    <a:pt x="0" y="96741"/>
                  </a:lnTo>
                  <a:cubicBezTo>
                    <a:pt x="0" y="71083"/>
                    <a:pt x="10192" y="46477"/>
                    <a:pt x="28335" y="28335"/>
                  </a:cubicBezTo>
                  <a:cubicBezTo>
                    <a:pt x="46477" y="10192"/>
                    <a:pt x="71083" y="0"/>
                    <a:pt x="96741" y="0"/>
                  </a:cubicBezTo>
                  <a:close/>
                </a:path>
              </a:pathLst>
            </a:custGeom>
            <a:gradFill rotWithShape="true">
              <a:gsLst>
                <a:gs pos="0">
                  <a:srgbClr val="203F90">
                    <a:alpha val="100000"/>
                  </a:srgbClr>
                </a:gs>
                <a:gs pos="100000">
                  <a:srgbClr val="000000">
                    <a:alpha val="100000"/>
                  </a:srgbClr>
                </a:gs>
              </a:gsLst>
              <a:lin ang="0"/>
            </a:gradFill>
          </p:spPr>
        </p:sp>
        <p:sp>
          <p:nvSpPr>
            <p:cNvPr name="TextBox 21" id="21"/>
            <p:cNvSpPr txBox="true"/>
            <p:nvPr/>
          </p:nvSpPr>
          <p:spPr>
            <a:xfrm>
              <a:off x="0" y="-38100"/>
              <a:ext cx="1118132" cy="23158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324172" y="7691109"/>
            <a:ext cx="6390081" cy="856802"/>
            <a:chOff x="0" y="0"/>
            <a:chExt cx="1442993" cy="193481"/>
          </a:xfrm>
        </p:grpSpPr>
        <p:sp>
          <p:nvSpPr>
            <p:cNvPr name="Freeform 23" id="23"/>
            <p:cNvSpPr/>
            <p:nvPr/>
          </p:nvSpPr>
          <p:spPr>
            <a:xfrm flipH="false" flipV="false" rot="0">
              <a:off x="0" y="0"/>
              <a:ext cx="1442994" cy="193481"/>
            </a:xfrm>
            <a:custGeom>
              <a:avLst/>
              <a:gdLst/>
              <a:ahLst/>
              <a:cxnLst/>
              <a:rect r="r" b="b" t="t" l="l"/>
              <a:pathLst>
                <a:path h="193481" w="1442994">
                  <a:moveTo>
                    <a:pt x="88443" y="0"/>
                  </a:moveTo>
                  <a:lnTo>
                    <a:pt x="1354550" y="0"/>
                  </a:lnTo>
                  <a:cubicBezTo>
                    <a:pt x="1403396" y="0"/>
                    <a:pt x="1442994" y="39597"/>
                    <a:pt x="1442994" y="88443"/>
                  </a:cubicBezTo>
                  <a:lnTo>
                    <a:pt x="1442994" y="105038"/>
                  </a:lnTo>
                  <a:cubicBezTo>
                    <a:pt x="1442994" y="153884"/>
                    <a:pt x="1403396" y="193481"/>
                    <a:pt x="1354550" y="193481"/>
                  </a:cubicBezTo>
                  <a:lnTo>
                    <a:pt x="88443" y="193481"/>
                  </a:lnTo>
                  <a:cubicBezTo>
                    <a:pt x="39597" y="193481"/>
                    <a:pt x="0" y="153884"/>
                    <a:pt x="0" y="105038"/>
                  </a:cubicBezTo>
                  <a:lnTo>
                    <a:pt x="0" y="88443"/>
                  </a:lnTo>
                  <a:cubicBezTo>
                    <a:pt x="0" y="39597"/>
                    <a:pt x="39597" y="0"/>
                    <a:pt x="88443" y="0"/>
                  </a:cubicBezTo>
                  <a:close/>
                </a:path>
              </a:pathLst>
            </a:custGeom>
            <a:gradFill rotWithShape="true">
              <a:gsLst>
                <a:gs pos="0">
                  <a:srgbClr val="203F90">
                    <a:alpha val="100000"/>
                  </a:srgbClr>
                </a:gs>
                <a:gs pos="100000">
                  <a:srgbClr val="000000">
                    <a:alpha val="100000"/>
                  </a:srgbClr>
                </a:gs>
              </a:gsLst>
              <a:lin ang="0"/>
            </a:gradFill>
          </p:spPr>
        </p:sp>
        <p:sp>
          <p:nvSpPr>
            <p:cNvPr name="TextBox 24" id="24"/>
            <p:cNvSpPr txBox="true"/>
            <p:nvPr/>
          </p:nvSpPr>
          <p:spPr>
            <a:xfrm>
              <a:off x="0" y="-38100"/>
              <a:ext cx="1442993" cy="231581"/>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9892269" y="3266400"/>
            <a:ext cx="8094666" cy="4050075"/>
          </a:xfrm>
          <a:custGeom>
            <a:avLst/>
            <a:gdLst/>
            <a:ahLst/>
            <a:cxnLst/>
            <a:rect r="r" b="b" t="t" l="l"/>
            <a:pathLst>
              <a:path h="4050075" w="8094666">
                <a:moveTo>
                  <a:pt x="0" y="0"/>
                </a:moveTo>
                <a:lnTo>
                  <a:pt x="8094666" y="0"/>
                </a:lnTo>
                <a:lnTo>
                  <a:pt x="8094666" y="4050075"/>
                </a:lnTo>
                <a:lnTo>
                  <a:pt x="0" y="4050075"/>
                </a:lnTo>
                <a:lnTo>
                  <a:pt x="0" y="0"/>
                </a:lnTo>
                <a:close/>
              </a:path>
            </a:pathLst>
          </a:custGeom>
          <a:blipFill>
            <a:blip r:embed="rId10"/>
            <a:stretch>
              <a:fillRect l="-10974" t="0" r="-10974" b="0"/>
            </a:stretch>
          </a:blipFill>
        </p:spPr>
      </p:sp>
      <p:sp>
        <p:nvSpPr>
          <p:cNvPr name="TextBox 26" id="26"/>
          <p:cNvSpPr txBox="true"/>
          <p:nvPr/>
        </p:nvSpPr>
        <p:spPr>
          <a:xfrm rot="0">
            <a:off x="659036" y="3750789"/>
            <a:ext cx="9233233" cy="2648674"/>
          </a:xfrm>
          <a:prstGeom prst="rect">
            <a:avLst/>
          </a:prstGeom>
        </p:spPr>
        <p:txBody>
          <a:bodyPr anchor="t" rtlCol="false" tIns="0" lIns="0" bIns="0" rIns="0">
            <a:spAutoFit/>
          </a:bodyPr>
          <a:lstStyle/>
          <a:p>
            <a:pPr algn="l">
              <a:lnSpc>
                <a:spcPts val="10509"/>
              </a:lnSpc>
            </a:pPr>
            <a:r>
              <a:rPr lang="en-US" sz="8758" b="true">
                <a:solidFill>
                  <a:srgbClr val="FFFFFF"/>
                </a:solidFill>
                <a:latin typeface="Signika Bold"/>
                <a:ea typeface="Signika Bold"/>
                <a:cs typeface="Signika Bold"/>
                <a:sym typeface="Signika Bold"/>
              </a:rPr>
              <a:t>HYPERMARKET SALES ANALYSIS</a:t>
            </a:r>
          </a:p>
        </p:txBody>
      </p:sp>
      <p:sp>
        <p:nvSpPr>
          <p:cNvPr name="TextBox 27" id="27"/>
          <p:cNvSpPr txBox="true"/>
          <p:nvPr/>
        </p:nvSpPr>
        <p:spPr>
          <a:xfrm rot="0">
            <a:off x="324172" y="9095323"/>
            <a:ext cx="4915151" cy="471986"/>
          </a:xfrm>
          <a:prstGeom prst="rect">
            <a:avLst/>
          </a:prstGeom>
        </p:spPr>
        <p:txBody>
          <a:bodyPr anchor="t" rtlCol="false" tIns="0" lIns="0" bIns="0" rIns="0">
            <a:spAutoFit/>
          </a:bodyPr>
          <a:lstStyle/>
          <a:p>
            <a:pPr algn="ctr">
              <a:lnSpc>
                <a:spcPts val="3582"/>
              </a:lnSpc>
            </a:pPr>
            <a:r>
              <a:rPr lang="en-US" sz="3582" b="true">
                <a:solidFill>
                  <a:srgbClr val="FFFFFF"/>
                </a:solidFill>
                <a:latin typeface="Sukar Bold"/>
                <a:ea typeface="Sukar Bold"/>
                <a:cs typeface="Sukar Bold"/>
                <a:sym typeface="Sukar Bold"/>
              </a:rPr>
              <a:t>@iabdelfta@gmail.com</a:t>
            </a:r>
          </a:p>
        </p:txBody>
      </p:sp>
      <p:sp>
        <p:nvSpPr>
          <p:cNvPr name="TextBox 28" id="28"/>
          <p:cNvSpPr txBox="true"/>
          <p:nvPr/>
        </p:nvSpPr>
        <p:spPr>
          <a:xfrm rot="0">
            <a:off x="478931" y="7928920"/>
            <a:ext cx="6080563" cy="447857"/>
          </a:xfrm>
          <a:prstGeom prst="rect">
            <a:avLst/>
          </a:prstGeom>
        </p:spPr>
        <p:txBody>
          <a:bodyPr anchor="t" rtlCol="false" tIns="0" lIns="0" bIns="0" rIns="0">
            <a:spAutoFit/>
          </a:bodyPr>
          <a:lstStyle/>
          <a:p>
            <a:pPr algn="ctr">
              <a:lnSpc>
                <a:spcPts val="3382"/>
              </a:lnSpc>
            </a:pPr>
            <a:r>
              <a:rPr lang="en-US" sz="3382" b="true">
                <a:solidFill>
                  <a:srgbClr val="FFFFFF"/>
                </a:solidFill>
                <a:latin typeface="Sukar Bold"/>
                <a:ea typeface="Sukar Bold"/>
                <a:cs typeface="Sukar Bold"/>
                <a:sym typeface="Sukar Bold"/>
              </a:rPr>
              <a:t>presented by : Ibrahim Abdelftah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98205" y="1504506"/>
            <a:ext cx="6969407" cy="1133475"/>
          </a:xfrm>
          <a:prstGeom prst="rect">
            <a:avLst/>
          </a:prstGeom>
        </p:spPr>
        <p:txBody>
          <a:bodyPr anchor="t" rtlCol="false" tIns="0" lIns="0" bIns="0" rIns="0">
            <a:spAutoFit/>
          </a:bodyPr>
          <a:lstStyle/>
          <a:p>
            <a:pPr algn="l">
              <a:lnSpc>
                <a:spcPts val="8999"/>
              </a:lnSpc>
            </a:pPr>
            <a:r>
              <a:rPr lang="en-US" sz="7499" b="true">
                <a:solidFill>
                  <a:srgbClr val="000000"/>
                </a:solidFill>
                <a:latin typeface="Signika Bold"/>
                <a:ea typeface="Signika Bold"/>
                <a:cs typeface="Signika Bold"/>
                <a:sym typeface="Signika Bold"/>
              </a:rPr>
              <a:t>INTRODUCTION</a:t>
            </a:r>
          </a:p>
        </p:txBody>
      </p:sp>
      <p:grpSp>
        <p:nvGrpSpPr>
          <p:cNvPr name="Group 3" id="3"/>
          <p:cNvGrpSpPr/>
          <p:nvPr/>
        </p:nvGrpSpPr>
        <p:grpSpPr>
          <a:xfrm rot="0">
            <a:off x="-3247106" y="2932928"/>
            <a:ext cx="19225124" cy="5849566"/>
            <a:chOff x="0" y="0"/>
            <a:chExt cx="4706902" cy="1432154"/>
          </a:xfrm>
        </p:grpSpPr>
        <p:sp>
          <p:nvSpPr>
            <p:cNvPr name="Freeform 4" id="4"/>
            <p:cNvSpPr/>
            <p:nvPr/>
          </p:nvSpPr>
          <p:spPr>
            <a:xfrm flipH="false" flipV="false" rot="0">
              <a:off x="0" y="0"/>
              <a:ext cx="4706902" cy="1432154"/>
            </a:xfrm>
            <a:custGeom>
              <a:avLst/>
              <a:gdLst/>
              <a:ahLst/>
              <a:cxnLst/>
              <a:rect r="r" b="b" t="t" l="l"/>
              <a:pathLst>
                <a:path h="1432154" w="4706902">
                  <a:moveTo>
                    <a:pt x="0" y="0"/>
                  </a:moveTo>
                  <a:lnTo>
                    <a:pt x="4706902" y="0"/>
                  </a:lnTo>
                  <a:lnTo>
                    <a:pt x="4706902" y="1432154"/>
                  </a:lnTo>
                  <a:lnTo>
                    <a:pt x="0" y="1432154"/>
                  </a:lnTo>
                  <a:close/>
                </a:path>
              </a:pathLst>
            </a:custGeom>
            <a:solidFill>
              <a:srgbClr val="000000">
                <a:alpha val="0"/>
              </a:srgbClr>
            </a:solidFill>
            <a:ln w="57150" cap="sq">
              <a:solidFill>
                <a:srgbClr val="000000"/>
              </a:solidFill>
              <a:prstDash val="solid"/>
              <a:miter/>
            </a:ln>
          </p:spPr>
        </p:sp>
        <p:sp>
          <p:nvSpPr>
            <p:cNvPr name="TextBox 5" id="5"/>
            <p:cNvSpPr txBox="true"/>
            <p:nvPr/>
          </p:nvSpPr>
          <p:spPr>
            <a:xfrm>
              <a:off x="0" y="-38100"/>
              <a:ext cx="4706902" cy="147025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859497" y="1256856"/>
            <a:ext cx="4845014" cy="7525638"/>
            <a:chOff x="0" y="0"/>
            <a:chExt cx="3858628" cy="5993510"/>
          </a:xfrm>
        </p:grpSpPr>
        <p:sp>
          <p:nvSpPr>
            <p:cNvPr name="Freeform 7" id="7"/>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gradFill rotWithShape="true">
              <a:gsLst>
                <a:gs pos="0">
                  <a:srgbClr val="203F90">
                    <a:alpha val="100000"/>
                  </a:srgbClr>
                </a:gs>
                <a:gs pos="100000">
                  <a:srgbClr val="000000">
                    <a:alpha val="100000"/>
                  </a:srgbClr>
                </a:gs>
              </a:gsLst>
              <a:lin ang="5400000"/>
            </a:gradFill>
            <a:ln cap="sq" w="12700">
              <a:solidFill>
                <a:srgbClr val="000000"/>
              </a:solidFill>
              <a:prstDash val="solid"/>
              <a:miter/>
            </a:ln>
          </p:spPr>
        </p:sp>
      </p:grpSp>
      <p:grpSp>
        <p:nvGrpSpPr>
          <p:cNvPr name="Group 8" id="8"/>
          <p:cNvGrpSpPr/>
          <p:nvPr/>
        </p:nvGrpSpPr>
        <p:grpSpPr>
          <a:xfrm rot="0">
            <a:off x="-2283249" y="3346393"/>
            <a:ext cx="16567817" cy="4898939"/>
            <a:chOff x="0" y="0"/>
            <a:chExt cx="4056311" cy="1199411"/>
          </a:xfrm>
        </p:grpSpPr>
        <p:sp>
          <p:nvSpPr>
            <p:cNvPr name="Freeform 9" id="9"/>
            <p:cNvSpPr/>
            <p:nvPr/>
          </p:nvSpPr>
          <p:spPr>
            <a:xfrm flipH="false" flipV="false" rot="0">
              <a:off x="0" y="0"/>
              <a:ext cx="4056311" cy="1199411"/>
            </a:xfrm>
            <a:custGeom>
              <a:avLst/>
              <a:gdLst/>
              <a:ahLst/>
              <a:cxnLst/>
              <a:rect r="r" b="b" t="t" l="l"/>
              <a:pathLst>
                <a:path h="1199411" w="4056311">
                  <a:moveTo>
                    <a:pt x="0" y="0"/>
                  </a:moveTo>
                  <a:lnTo>
                    <a:pt x="4056311" y="0"/>
                  </a:lnTo>
                  <a:lnTo>
                    <a:pt x="4056311" y="1199411"/>
                  </a:lnTo>
                  <a:lnTo>
                    <a:pt x="0" y="1199411"/>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056311" cy="123751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9014569" y="1736055"/>
            <a:ext cx="1717927" cy="618454"/>
          </a:xfrm>
          <a:custGeom>
            <a:avLst/>
            <a:gdLst/>
            <a:ahLst/>
            <a:cxnLst/>
            <a:rect r="r" b="b" t="t" l="l"/>
            <a:pathLst>
              <a:path h="618454" w="1717927">
                <a:moveTo>
                  <a:pt x="1717927" y="0"/>
                </a:moveTo>
                <a:lnTo>
                  <a:pt x="0" y="0"/>
                </a:lnTo>
                <a:lnTo>
                  <a:pt x="0" y="618454"/>
                </a:lnTo>
                <a:lnTo>
                  <a:pt x="1717927" y="618454"/>
                </a:lnTo>
                <a:lnTo>
                  <a:pt x="171792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2859497" y="1256856"/>
            <a:ext cx="4845014" cy="7525638"/>
            <a:chOff x="0" y="0"/>
            <a:chExt cx="3858628" cy="5993510"/>
          </a:xfrm>
        </p:grpSpPr>
        <p:sp>
          <p:nvSpPr>
            <p:cNvPr name="Freeform 13" id="13"/>
            <p:cNvSpPr/>
            <p:nvPr/>
          </p:nvSpPr>
          <p:spPr>
            <a:xfrm flipH="false" flipV="false" rot="0">
              <a:off x="0" y="0"/>
              <a:ext cx="3858628" cy="5993510"/>
            </a:xfrm>
            <a:custGeom>
              <a:avLst/>
              <a:gdLst/>
              <a:ahLst/>
              <a:cxnLst/>
              <a:rect r="r" b="b" t="t" l="l"/>
              <a:pathLst>
                <a:path h="5993510" w="3858628">
                  <a:moveTo>
                    <a:pt x="3858628" y="5993510"/>
                  </a:moveTo>
                  <a:lnTo>
                    <a:pt x="0" y="5993510"/>
                  </a:lnTo>
                  <a:lnTo>
                    <a:pt x="0" y="1498689"/>
                  </a:lnTo>
                  <a:cubicBezTo>
                    <a:pt x="0" y="671482"/>
                    <a:pt x="863705" y="0"/>
                    <a:pt x="1929314" y="0"/>
                  </a:cubicBezTo>
                  <a:cubicBezTo>
                    <a:pt x="2994924" y="0"/>
                    <a:pt x="3858628" y="671482"/>
                    <a:pt x="3858628" y="1499935"/>
                  </a:cubicBezTo>
                  <a:lnTo>
                    <a:pt x="3858628" y="5993510"/>
                  </a:lnTo>
                  <a:close/>
                </a:path>
              </a:pathLst>
            </a:custGeom>
            <a:blipFill>
              <a:blip r:embed="rId4"/>
              <a:stretch>
                <a:fillRect l="-46247" t="0" r="-96926" b="0"/>
              </a:stretch>
            </a:blipFill>
            <a:ln w="57150" cap="sq">
              <a:solidFill>
                <a:srgbClr val="000000"/>
              </a:solidFill>
              <a:prstDash val="solid"/>
              <a:miter/>
            </a:ln>
          </p:spPr>
        </p:sp>
      </p:grpSp>
      <p:grpSp>
        <p:nvGrpSpPr>
          <p:cNvPr name="Group 14" id="14"/>
          <p:cNvGrpSpPr/>
          <p:nvPr/>
        </p:nvGrpSpPr>
        <p:grpSpPr>
          <a:xfrm rot="0">
            <a:off x="14741228" y="716080"/>
            <a:ext cx="1081552" cy="10815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278410" y="3597852"/>
            <a:ext cx="12025052" cy="5676697"/>
          </a:xfrm>
          <a:prstGeom prst="rect">
            <a:avLst/>
          </a:prstGeom>
        </p:spPr>
        <p:txBody>
          <a:bodyPr anchor="t" rtlCol="false" tIns="0" lIns="0" bIns="0" rIns="0">
            <a:spAutoFit/>
          </a:bodyPr>
          <a:lstStyle/>
          <a:p>
            <a:pPr algn="just">
              <a:lnSpc>
                <a:spcPts val="4073"/>
              </a:lnSpc>
            </a:pPr>
            <a:r>
              <a:rPr lang="en-US" sz="3702">
                <a:solidFill>
                  <a:srgbClr val="FFFFFF"/>
                </a:solidFill>
                <a:latin typeface="DG Sahabh"/>
                <a:ea typeface="DG Sahabh"/>
                <a:cs typeface="DG Sahabh"/>
                <a:sym typeface="DG Sahabh"/>
              </a:rPr>
              <a:t>Hello everyone, today we will present an analysis of our sales data to support better decision-making and boost performance. We'll focus on the key findings that stood out, including trends in sales, customer behavior, and payment methods. At the end, we’ll highlight the most important decisions we recommend based on these insights.</a:t>
            </a:r>
          </a:p>
          <a:p>
            <a:pPr algn="just">
              <a:lnSpc>
                <a:spcPts val="3864"/>
              </a:lnSpc>
            </a:pPr>
          </a:p>
          <a:p>
            <a:pPr algn="just">
              <a:lnSpc>
                <a:spcPts val="3837"/>
              </a:lnSpc>
            </a:pPr>
            <a:r>
              <a:rPr lang="en-US" sz="3488">
                <a:solidFill>
                  <a:srgbClr val="FFFFFF"/>
                </a:solidFill>
                <a:latin typeface="DG Sahabh"/>
                <a:ea typeface="DG Sahabh"/>
                <a:cs typeface="DG Sahabh"/>
                <a:sym typeface="DG Sahabh"/>
              </a:rPr>
              <a:t>Let’s dive into the data.</a:t>
            </a:r>
          </a:p>
          <a:p>
            <a:pPr algn="just">
              <a:lnSpc>
                <a:spcPts val="2819"/>
              </a:lnSpc>
            </a:pPr>
          </a:p>
          <a:p>
            <a:pPr algn="just">
              <a:lnSpc>
                <a:spcPts val="5791"/>
              </a:lnSpc>
            </a:pPr>
          </a:p>
        </p:txBody>
      </p:sp>
      <p:sp>
        <p:nvSpPr>
          <p:cNvPr name="TextBox 18" id="18"/>
          <p:cNvSpPr txBox="true"/>
          <p:nvPr/>
        </p:nvSpPr>
        <p:spPr>
          <a:xfrm rot="0">
            <a:off x="14741228" y="800100"/>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1</a:t>
            </a:r>
          </a:p>
        </p:txBody>
      </p:sp>
      <p:sp>
        <p:nvSpPr>
          <p:cNvPr name="Freeform 19" id="19"/>
          <p:cNvSpPr/>
          <p:nvPr/>
        </p:nvSpPr>
        <p:spPr>
          <a:xfrm flipH="false" flipV="false" rot="0">
            <a:off x="7771170" y="1890778"/>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5">
              <a:extLst>
                <a:ext uri="{96DAC541-7B7A-43D3-8B79-37D633B846F1}">
                  <asvg:svgBlip xmlns:asvg="http://schemas.microsoft.com/office/drawing/2016/SVG/main" r:embed="rId6"/>
                </a:ext>
              </a:extLst>
            </a:blip>
            <a:stretch>
              <a:fillRect l="0" t="0" r="-103993"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756232" y="-802698"/>
            <a:ext cx="4494658" cy="11892397"/>
            <a:chOff x="0" y="0"/>
            <a:chExt cx="1100431" cy="2911624"/>
          </a:xfrm>
        </p:grpSpPr>
        <p:sp>
          <p:nvSpPr>
            <p:cNvPr name="Freeform 6" id="6"/>
            <p:cNvSpPr/>
            <p:nvPr/>
          </p:nvSpPr>
          <p:spPr>
            <a:xfrm flipH="false" flipV="false" rot="0">
              <a:off x="0" y="0"/>
              <a:ext cx="1100431" cy="2911624"/>
            </a:xfrm>
            <a:custGeom>
              <a:avLst/>
              <a:gdLst/>
              <a:ahLst/>
              <a:cxnLst/>
              <a:rect r="r" b="b" t="t" l="l"/>
              <a:pathLst>
                <a:path h="2911624" w="1100431">
                  <a:moveTo>
                    <a:pt x="0" y="0"/>
                  </a:moveTo>
                  <a:lnTo>
                    <a:pt x="1100431" y="0"/>
                  </a:lnTo>
                  <a:lnTo>
                    <a:pt x="1100431"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7" id="7"/>
            <p:cNvSpPr txBox="true"/>
            <p:nvPr/>
          </p:nvSpPr>
          <p:spPr>
            <a:xfrm>
              <a:off x="0" y="-38100"/>
              <a:ext cx="1100431"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019094" y="5519083"/>
            <a:ext cx="1081552" cy="10815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10800000">
            <a:off x="7455960" y="1337709"/>
            <a:ext cx="1688040" cy="607694"/>
          </a:xfrm>
          <a:custGeom>
            <a:avLst/>
            <a:gdLst/>
            <a:ahLst/>
            <a:cxnLst/>
            <a:rect r="r" b="b" t="t" l="l"/>
            <a:pathLst>
              <a:path h="607694" w="1688040">
                <a:moveTo>
                  <a:pt x="0" y="0"/>
                </a:moveTo>
                <a:lnTo>
                  <a:pt x="1688040" y="0"/>
                </a:lnTo>
                <a:lnTo>
                  <a:pt x="1688040" y="607695"/>
                </a:lnTo>
                <a:lnTo>
                  <a:pt x="0" y="607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6401" y="1183205"/>
            <a:ext cx="9862324"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Signika Bold"/>
                <a:ea typeface="Signika Bold"/>
                <a:cs typeface="Signika Bold"/>
                <a:sym typeface="Signika Bold"/>
              </a:rPr>
              <a:t> NOTES :</a:t>
            </a:r>
          </a:p>
        </p:txBody>
      </p:sp>
      <p:sp>
        <p:nvSpPr>
          <p:cNvPr name="TextBox 13" id="13"/>
          <p:cNvSpPr txBox="true"/>
          <p:nvPr/>
        </p:nvSpPr>
        <p:spPr>
          <a:xfrm rot="0">
            <a:off x="146401" y="2319413"/>
            <a:ext cx="9405273" cy="6938887"/>
          </a:xfrm>
          <a:prstGeom prst="rect">
            <a:avLst/>
          </a:prstGeom>
        </p:spPr>
        <p:txBody>
          <a:bodyPr anchor="t" rtlCol="false" tIns="0" lIns="0" bIns="0" rIns="0">
            <a:spAutoFit/>
          </a:bodyPr>
          <a:lstStyle/>
          <a:p>
            <a:pPr algn="just">
              <a:lnSpc>
                <a:spcPts val="3205"/>
              </a:lnSpc>
            </a:pPr>
            <a:r>
              <a:rPr lang="en-US" sz="2914" b="true">
                <a:solidFill>
                  <a:srgbClr val="000000"/>
                </a:solidFill>
                <a:latin typeface="Sukar Bold"/>
                <a:ea typeface="Sukar Bold"/>
                <a:cs typeface="Sukar Bold"/>
                <a:sym typeface="Sukar Bold"/>
              </a:rPr>
              <a:t> </a:t>
            </a:r>
            <a:r>
              <a:rPr lang="en-US" sz="2914" b="true">
                <a:solidFill>
                  <a:srgbClr val="004AAD"/>
                </a:solidFill>
                <a:latin typeface="Sukar Bold"/>
                <a:ea typeface="Sukar Bold"/>
                <a:cs typeface="Sukar Bold"/>
                <a:sym typeface="Sukar Bold"/>
              </a:rPr>
              <a:t>Preliminary Conclusions:</a:t>
            </a:r>
          </a:p>
          <a:p>
            <a:pPr algn="just">
              <a:lnSpc>
                <a:spcPts val="3205"/>
              </a:lnSpc>
            </a:pP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Net profit margin is zero: Revenue equals total tax, leaving no profit after covering purchase costs and taxes.</a:t>
            </a: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Tax is the only revenue source: The company relies solely on tax as revenue, as purchase cost matches the selling price.</a:t>
            </a:r>
          </a:p>
          <a:p>
            <a:pPr algn="just">
              <a:lnSpc>
                <a:spcPts val="3205"/>
              </a:lnSpc>
            </a:pPr>
          </a:p>
          <a:p>
            <a:pPr algn="just">
              <a:lnSpc>
                <a:spcPts val="3205"/>
              </a:lnSpc>
            </a:pPr>
            <a:r>
              <a:rPr lang="en-US" sz="2914" b="true">
                <a:solidFill>
                  <a:srgbClr val="1B367C"/>
                </a:solidFill>
                <a:latin typeface="Sukar Bold"/>
                <a:ea typeface="Sukar Bold"/>
                <a:cs typeface="Sukar Bold"/>
                <a:sym typeface="Sukar Bold"/>
              </a:rPr>
              <a:t>Challenges:</a:t>
            </a:r>
          </a:p>
          <a:p>
            <a:pPr algn="just">
              <a:lnSpc>
                <a:spcPts val="3205"/>
              </a:lnSpc>
            </a:pP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No profit margin: This is unsustainable long-term as the company can't cover operational costs like salaries, rent, and marketing.</a:t>
            </a:r>
          </a:p>
          <a:p>
            <a:pPr algn="just" marL="629175" indent="-314588" lvl="1">
              <a:lnSpc>
                <a:spcPts val="3205"/>
              </a:lnSpc>
              <a:buFont typeface="Arial"/>
              <a:buChar char="•"/>
            </a:pPr>
            <a:r>
              <a:rPr lang="en-US" b="true" sz="2914">
                <a:solidFill>
                  <a:srgbClr val="000000"/>
                </a:solidFill>
                <a:latin typeface="Sukar Bold"/>
                <a:ea typeface="Sukar Bold"/>
                <a:cs typeface="Sukar Bold"/>
                <a:sym typeface="Sukar Bold"/>
              </a:rPr>
              <a:t>Dependency on tax: Relying on tax makes the company vulnerable to policy changes.</a:t>
            </a:r>
          </a:p>
          <a:p>
            <a:pPr algn="just">
              <a:lnSpc>
                <a:spcPts val="3205"/>
              </a:lnSpc>
            </a:pPr>
          </a:p>
        </p:txBody>
      </p:sp>
      <p:sp>
        <p:nvSpPr>
          <p:cNvPr name="TextBox 14" id="14"/>
          <p:cNvSpPr txBox="true"/>
          <p:nvPr/>
        </p:nvSpPr>
        <p:spPr>
          <a:xfrm rot="0">
            <a:off x="10046557" y="5650284"/>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2</a:t>
            </a:r>
          </a:p>
        </p:txBody>
      </p:sp>
      <p:sp>
        <p:nvSpPr>
          <p:cNvPr name="Freeform 15" id="15"/>
          <p:cNvSpPr/>
          <p:nvPr/>
        </p:nvSpPr>
        <p:spPr>
          <a:xfrm flipH="false" flipV="false" rot="0">
            <a:off x="16088022" y="1028700"/>
            <a:ext cx="915539" cy="309009"/>
          </a:xfrm>
          <a:custGeom>
            <a:avLst/>
            <a:gdLst/>
            <a:ahLst/>
            <a:cxnLst/>
            <a:rect r="r" b="b" t="t" l="l"/>
            <a:pathLst>
              <a:path h="309009" w="915539">
                <a:moveTo>
                  <a:pt x="0" y="0"/>
                </a:moveTo>
                <a:lnTo>
                  <a:pt x="915539" y="0"/>
                </a:lnTo>
                <a:lnTo>
                  <a:pt x="915539" y="309009"/>
                </a:lnTo>
                <a:lnTo>
                  <a:pt x="0" y="309009"/>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sp>
        <p:nvSpPr>
          <p:cNvPr name="Freeform 16" id="16"/>
          <p:cNvSpPr/>
          <p:nvPr/>
        </p:nvSpPr>
        <p:spPr>
          <a:xfrm flipH="false" flipV="false" rot="0">
            <a:off x="16088022" y="9499693"/>
            <a:ext cx="915539" cy="309009"/>
          </a:xfrm>
          <a:custGeom>
            <a:avLst/>
            <a:gdLst/>
            <a:ahLst/>
            <a:cxnLst/>
            <a:rect r="r" b="b" t="t" l="l"/>
            <a:pathLst>
              <a:path h="309009" w="915539">
                <a:moveTo>
                  <a:pt x="0" y="0"/>
                </a:moveTo>
                <a:lnTo>
                  <a:pt x="915539" y="0"/>
                </a:lnTo>
                <a:lnTo>
                  <a:pt x="915539" y="309010"/>
                </a:lnTo>
                <a:lnTo>
                  <a:pt x="0" y="309010"/>
                </a:lnTo>
                <a:lnTo>
                  <a:pt x="0" y="0"/>
                </a:lnTo>
                <a:close/>
              </a:path>
            </a:pathLst>
          </a:custGeom>
          <a:blipFill>
            <a:blip r:embed="rId4">
              <a:extLst>
                <a:ext uri="{96DAC541-7B7A-43D3-8B79-37D633B846F1}">
                  <asvg:svgBlip xmlns:asvg="http://schemas.microsoft.com/office/drawing/2016/SVG/main" r:embed="rId5"/>
                </a:ext>
              </a:extLst>
            </a:blip>
            <a:stretch>
              <a:fillRect l="0" t="0" r="-103993" b="0"/>
            </a:stretch>
          </a:blipFill>
        </p:spPr>
      </p:sp>
      <p:grpSp>
        <p:nvGrpSpPr>
          <p:cNvPr name="Group 17" id="17"/>
          <p:cNvGrpSpPr/>
          <p:nvPr/>
        </p:nvGrpSpPr>
        <p:grpSpPr>
          <a:xfrm rot="0">
            <a:off x="11291146" y="1183205"/>
            <a:ext cx="6996854" cy="8160901"/>
            <a:chOff x="0" y="0"/>
            <a:chExt cx="5572380" cy="6499441"/>
          </a:xfrm>
        </p:grpSpPr>
        <p:sp>
          <p:nvSpPr>
            <p:cNvPr name="Freeform 18" id="18"/>
            <p:cNvSpPr/>
            <p:nvPr/>
          </p:nvSpPr>
          <p:spPr>
            <a:xfrm flipH="false" flipV="false" rot="0">
              <a:off x="0" y="0"/>
              <a:ext cx="5572380" cy="6499442"/>
            </a:xfrm>
            <a:custGeom>
              <a:avLst/>
              <a:gdLst/>
              <a:ahLst/>
              <a:cxnLst/>
              <a:rect r="r" b="b" t="t" l="l"/>
              <a:pathLst>
                <a:path h="6499442" w="5572380">
                  <a:moveTo>
                    <a:pt x="5572380" y="6499442"/>
                  </a:moveTo>
                  <a:lnTo>
                    <a:pt x="0" y="6499442"/>
                  </a:lnTo>
                  <a:lnTo>
                    <a:pt x="0" y="1625198"/>
                  </a:lnTo>
                  <a:cubicBezTo>
                    <a:pt x="0" y="728164"/>
                    <a:pt x="1247306" y="0"/>
                    <a:pt x="2786190" y="0"/>
                  </a:cubicBezTo>
                  <a:cubicBezTo>
                    <a:pt x="4325074" y="0"/>
                    <a:pt x="5572380" y="728164"/>
                    <a:pt x="5572380" y="1626549"/>
                  </a:cubicBezTo>
                  <a:lnTo>
                    <a:pt x="5572380" y="6499442"/>
                  </a:lnTo>
                  <a:close/>
                </a:path>
              </a:pathLst>
            </a:custGeom>
            <a:blipFill>
              <a:blip r:embed="rId6"/>
              <a:stretch>
                <a:fillRect l="-2537" t="0" r="-2537" b="0"/>
              </a:stretch>
            </a:blipFill>
            <a:ln w="57150" cap="sq">
              <a:solidFill>
                <a:srgbClr val="000000"/>
              </a:solid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562" y="632802"/>
            <a:ext cx="19225124" cy="9021396"/>
            <a:chOff x="0" y="0"/>
            <a:chExt cx="4706902" cy="2208715"/>
          </a:xfrm>
        </p:grpSpPr>
        <p:sp>
          <p:nvSpPr>
            <p:cNvPr name="Freeform 3" id="3"/>
            <p:cNvSpPr/>
            <p:nvPr/>
          </p:nvSpPr>
          <p:spPr>
            <a:xfrm flipH="false" flipV="false" rot="0">
              <a:off x="0" y="0"/>
              <a:ext cx="4706902" cy="2208715"/>
            </a:xfrm>
            <a:custGeom>
              <a:avLst/>
              <a:gdLst/>
              <a:ahLst/>
              <a:cxnLst/>
              <a:rect r="r" b="b" t="t" l="l"/>
              <a:pathLst>
                <a:path h="2208715" w="4706902">
                  <a:moveTo>
                    <a:pt x="0" y="0"/>
                  </a:moveTo>
                  <a:lnTo>
                    <a:pt x="4706902" y="0"/>
                  </a:lnTo>
                  <a:lnTo>
                    <a:pt x="4706902" y="2208715"/>
                  </a:lnTo>
                  <a:lnTo>
                    <a:pt x="0" y="220871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2468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18760" y="1895558"/>
            <a:ext cx="7661389" cy="1200150"/>
          </a:xfrm>
          <a:prstGeom prst="rect">
            <a:avLst/>
          </a:prstGeom>
        </p:spPr>
        <p:txBody>
          <a:bodyPr anchor="t" rtlCol="false" tIns="0" lIns="0" bIns="0" rIns="0">
            <a:spAutoFit/>
          </a:bodyPr>
          <a:lstStyle/>
          <a:p>
            <a:pPr algn="l">
              <a:lnSpc>
                <a:spcPts val="4799"/>
              </a:lnSpc>
            </a:pPr>
            <a:r>
              <a:rPr lang="en-US" sz="3999" b="true">
                <a:solidFill>
                  <a:srgbClr val="000000"/>
                </a:solidFill>
                <a:latin typeface="Signika Bold"/>
                <a:ea typeface="Signika Bold"/>
                <a:cs typeface="Signika Bold"/>
                <a:sym typeface="Signika Bold"/>
              </a:rPr>
              <a:t>ANOTHER NOTE ON TOTAL MONTHLY SALES</a:t>
            </a:r>
          </a:p>
        </p:txBody>
      </p:sp>
      <p:sp>
        <p:nvSpPr>
          <p:cNvPr name="Freeform 6" id="6"/>
          <p:cNvSpPr/>
          <p:nvPr/>
        </p:nvSpPr>
        <p:spPr>
          <a:xfrm flipH="false" flipV="false" rot="0">
            <a:off x="8080150" y="2295865"/>
            <a:ext cx="1688040" cy="607694"/>
          </a:xfrm>
          <a:custGeom>
            <a:avLst/>
            <a:gdLst/>
            <a:ahLst/>
            <a:cxnLst/>
            <a:rect r="r" b="b" t="t" l="l"/>
            <a:pathLst>
              <a:path h="607694" w="1688040">
                <a:moveTo>
                  <a:pt x="0" y="0"/>
                </a:moveTo>
                <a:lnTo>
                  <a:pt x="1688040" y="0"/>
                </a:lnTo>
                <a:lnTo>
                  <a:pt x="1688040" y="607695"/>
                </a:lnTo>
                <a:lnTo>
                  <a:pt x="0" y="607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058611" y="-802698"/>
            <a:ext cx="5631276" cy="11892397"/>
            <a:chOff x="0" y="0"/>
            <a:chExt cx="1378710" cy="2911624"/>
          </a:xfrm>
        </p:grpSpPr>
        <p:sp>
          <p:nvSpPr>
            <p:cNvPr name="Freeform 8" id="8"/>
            <p:cNvSpPr/>
            <p:nvPr/>
          </p:nvSpPr>
          <p:spPr>
            <a:xfrm flipH="false" flipV="false" rot="0">
              <a:off x="0" y="0"/>
              <a:ext cx="1378710" cy="2911624"/>
            </a:xfrm>
            <a:custGeom>
              <a:avLst/>
              <a:gdLst/>
              <a:ahLst/>
              <a:cxnLst/>
              <a:rect r="r" b="b" t="t" l="l"/>
              <a:pathLst>
                <a:path h="2911624" w="1378710">
                  <a:moveTo>
                    <a:pt x="0" y="0"/>
                  </a:moveTo>
                  <a:lnTo>
                    <a:pt x="1378710" y="0"/>
                  </a:lnTo>
                  <a:lnTo>
                    <a:pt x="1378710" y="2911624"/>
                  </a:lnTo>
                  <a:lnTo>
                    <a:pt x="0" y="2911624"/>
                  </a:lnTo>
                  <a:close/>
                </a:path>
              </a:pathLst>
            </a:custGeom>
            <a:gradFill rotWithShape="true">
              <a:gsLst>
                <a:gs pos="0">
                  <a:srgbClr val="203F90">
                    <a:alpha val="100000"/>
                  </a:srgbClr>
                </a:gs>
                <a:gs pos="100000">
                  <a:srgbClr val="000000">
                    <a:alpha val="100000"/>
                  </a:srgbClr>
                </a:gs>
              </a:gsLst>
              <a:lin ang="0"/>
            </a:gradFill>
          </p:spPr>
        </p:sp>
        <p:sp>
          <p:nvSpPr>
            <p:cNvPr name="TextBox 9" id="9"/>
            <p:cNvSpPr txBox="true"/>
            <p:nvPr/>
          </p:nvSpPr>
          <p:spPr>
            <a:xfrm>
              <a:off x="0" y="-38100"/>
              <a:ext cx="1378710" cy="2949724"/>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9984986" y="2495633"/>
            <a:ext cx="7888512" cy="5935557"/>
            <a:chOff x="0" y="0"/>
            <a:chExt cx="5705105" cy="4292695"/>
          </a:xfrm>
        </p:grpSpPr>
        <p:sp>
          <p:nvSpPr>
            <p:cNvPr name="Freeform 11" id="11"/>
            <p:cNvSpPr/>
            <p:nvPr/>
          </p:nvSpPr>
          <p:spPr>
            <a:xfrm flipH="false" flipV="false" rot="0">
              <a:off x="0" y="0"/>
              <a:ext cx="5705105" cy="4292695"/>
            </a:xfrm>
            <a:custGeom>
              <a:avLst/>
              <a:gdLst/>
              <a:ahLst/>
              <a:cxnLst/>
              <a:rect r="r" b="b" t="t" l="l"/>
              <a:pathLst>
                <a:path h="4292695" w="5705105">
                  <a:moveTo>
                    <a:pt x="5705105" y="4292695"/>
                  </a:moveTo>
                  <a:lnTo>
                    <a:pt x="0" y="4292695"/>
                  </a:lnTo>
                  <a:lnTo>
                    <a:pt x="0" y="1073397"/>
                  </a:lnTo>
                  <a:cubicBezTo>
                    <a:pt x="0" y="480932"/>
                    <a:pt x="1277015" y="0"/>
                    <a:pt x="2852553" y="0"/>
                  </a:cubicBezTo>
                  <a:cubicBezTo>
                    <a:pt x="4428091" y="0"/>
                    <a:pt x="5705105" y="480932"/>
                    <a:pt x="5705105" y="1074289"/>
                  </a:cubicBezTo>
                  <a:lnTo>
                    <a:pt x="5705105" y="4292695"/>
                  </a:lnTo>
                  <a:close/>
                </a:path>
              </a:pathLst>
            </a:custGeom>
            <a:blipFill>
              <a:blip r:embed="rId4"/>
              <a:stretch>
                <a:fillRect l="-5417" t="0" r="-5417" b="0"/>
              </a:stretch>
            </a:blipFill>
            <a:ln w="57150" cap="sq">
              <a:solidFill>
                <a:srgbClr val="000000"/>
              </a:solidFill>
              <a:prstDash val="solid"/>
              <a:miter/>
            </a:ln>
          </p:spPr>
        </p:sp>
      </p:grpSp>
      <p:grpSp>
        <p:nvGrpSpPr>
          <p:cNvPr name="Group 12" id="12"/>
          <p:cNvGrpSpPr/>
          <p:nvPr/>
        </p:nvGrpSpPr>
        <p:grpSpPr>
          <a:xfrm rot="0">
            <a:off x="12517835" y="1028700"/>
            <a:ext cx="1081552" cy="108155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pic>
        <p:nvPicPr>
          <p:cNvPr name="Picture 15" id="15"/>
          <p:cNvPicPr>
            <a:picLocks noChangeAspect="true"/>
          </p:cNvPicPr>
          <p:nvPr/>
        </p:nvPicPr>
        <p:blipFill>
          <a:blip r:embed="rId5"/>
          <a:stretch>
            <a:fillRect/>
          </a:stretch>
        </p:blipFill>
        <p:spPr>
          <a:xfrm rot="0">
            <a:off x="466725" y="7916840"/>
            <a:ext cx="6172200" cy="1645920"/>
          </a:xfrm>
          <a:prstGeom prst="rect">
            <a:avLst/>
          </a:prstGeom>
        </p:spPr>
      </p:pic>
      <p:sp>
        <p:nvSpPr>
          <p:cNvPr name="Freeform 16" id="16"/>
          <p:cNvSpPr/>
          <p:nvPr/>
        </p:nvSpPr>
        <p:spPr>
          <a:xfrm flipH="false" flipV="false" rot="0">
            <a:off x="6400147" y="8600817"/>
            <a:ext cx="1680003" cy="277964"/>
          </a:xfrm>
          <a:custGeom>
            <a:avLst/>
            <a:gdLst/>
            <a:ahLst/>
            <a:cxnLst/>
            <a:rect r="r" b="b" t="t" l="l"/>
            <a:pathLst>
              <a:path h="277964" w="1680003">
                <a:moveTo>
                  <a:pt x="0" y="0"/>
                </a:moveTo>
                <a:lnTo>
                  <a:pt x="1680003" y="0"/>
                </a:lnTo>
                <a:lnTo>
                  <a:pt x="1680003" y="277965"/>
                </a:lnTo>
                <a:lnTo>
                  <a:pt x="0" y="277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19075" y="3372190"/>
            <a:ext cx="9205617" cy="4588082"/>
          </a:xfrm>
          <a:prstGeom prst="rect">
            <a:avLst/>
          </a:prstGeom>
        </p:spPr>
        <p:txBody>
          <a:bodyPr anchor="t" rtlCol="false" tIns="0" lIns="0" bIns="0" rIns="0">
            <a:spAutoFit/>
          </a:bodyPr>
          <a:lstStyle/>
          <a:p>
            <a:pPr algn="just" marL="597251" indent="-298625" lvl="1">
              <a:lnSpc>
                <a:spcPts val="3042"/>
              </a:lnSpc>
              <a:buFont typeface="Arial"/>
              <a:buChar char="•"/>
            </a:pPr>
            <a:r>
              <a:rPr lang="en-US" sz="2766">
                <a:solidFill>
                  <a:srgbClr val="000000"/>
                </a:solidFill>
                <a:latin typeface="Bedayah"/>
                <a:ea typeface="Bedayah"/>
                <a:cs typeface="Bedayah"/>
                <a:sym typeface="Bedayah"/>
              </a:rPr>
              <a:t>Sales rise in January: Sales hit a record 116,000 units, likely due to the holiday season or strong early-year marketing.</a:t>
            </a:r>
          </a:p>
          <a:p>
            <a:pPr algn="just">
              <a:lnSpc>
                <a:spcPts val="3042"/>
              </a:lnSpc>
            </a:pPr>
          </a:p>
          <a:p>
            <a:pPr algn="just" marL="597251" indent="-298625" lvl="1">
              <a:lnSpc>
                <a:spcPts val="3042"/>
              </a:lnSpc>
              <a:buFont typeface="Arial"/>
              <a:buChar char="•"/>
            </a:pPr>
            <a:r>
              <a:rPr lang="en-US" sz="2766">
                <a:solidFill>
                  <a:srgbClr val="000000"/>
                </a:solidFill>
                <a:latin typeface="Bedayah"/>
                <a:ea typeface="Bedayah"/>
                <a:cs typeface="Bedayah"/>
                <a:sym typeface="Bedayah"/>
              </a:rPr>
              <a:t>Sharp decline in February: Sales dropped to 97,000 units, possibly due to seasonal changes, weak demand, or economic factors.</a:t>
            </a:r>
          </a:p>
          <a:p>
            <a:pPr algn="just">
              <a:lnSpc>
                <a:spcPts val="3042"/>
              </a:lnSpc>
            </a:pPr>
          </a:p>
          <a:p>
            <a:pPr algn="just" marL="597251" indent="-298625" lvl="1">
              <a:lnSpc>
                <a:spcPts val="3042"/>
              </a:lnSpc>
              <a:buFont typeface="Arial"/>
              <a:buChar char="•"/>
            </a:pPr>
            <a:r>
              <a:rPr lang="en-US" sz="2766">
                <a:solidFill>
                  <a:srgbClr val="000000"/>
                </a:solidFill>
                <a:latin typeface="Bedayah"/>
                <a:ea typeface="Bedayah"/>
                <a:cs typeface="Bedayah"/>
                <a:sym typeface="Bedayah"/>
              </a:rPr>
              <a:t>Slight increase in March: Sales recovered slightly to 109,000 units, suggesting a potential rebound in demand or the start of a new season.</a:t>
            </a:r>
          </a:p>
          <a:p>
            <a:pPr algn="just">
              <a:lnSpc>
                <a:spcPts val="3042"/>
              </a:lnSpc>
            </a:pPr>
          </a:p>
        </p:txBody>
      </p:sp>
      <p:sp>
        <p:nvSpPr>
          <p:cNvPr name="TextBox 18" id="18"/>
          <p:cNvSpPr txBox="true"/>
          <p:nvPr/>
        </p:nvSpPr>
        <p:spPr>
          <a:xfrm rot="0">
            <a:off x="12527360" y="1131326"/>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3</a:t>
            </a:r>
          </a:p>
        </p:txBody>
      </p:sp>
      <p:sp>
        <p:nvSpPr>
          <p:cNvPr name="Freeform 19" id="19"/>
          <p:cNvSpPr/>
          <p:nvPr/>
        </p:nvSpPr>
        <p:spPr>
          <a:xfrm flipH="false" flipV="false" rot="0">
            <a:off x="15162062" y="719691"/>
            <a:ext cx="915539" cy="309009"/>
          </a:xfrm>
          <a:custGeom>
            <a:avLst/>
            <a:gdLst/>
            <a:ahLst/>
            <a:cxnLst/>
            <a:rect r="r" b="b" t="t" l="l"/>
            <a:pathLst>
              <a:path h="309009" w="915539">
                <a:moveTo>
                  <a:pt x="0" y="0"/>
                </a:moveTo>
                <a:lnTo>
                  <a:pt x="915538" y="0"/>
                </a:lnTo>
                <a:lnTo>
                  <a:pt x="915538" y="309009"/>
                </a:lnTo>
                <a:lnTo>
                  <a:pt x="0" y="309009"/>
                </a:lnTo>
                <a:lnTo>
                  <a:pt x="0" y="0"/>
                </a:lnTo>
                <a:close/>
              </a:path>
            </a:pathLst>
          </a:custGeom>
          <a:blipFill>
            <a:blip r:embed="rId8">
              <a:extLst>
                <a:ext uri="{96DAC541-7B7A-43D3-8B79-37D633B846F1}">
                  <asvg:svgBlip xmlns:asvg="http://schemas.microsoft.com/office/drawing/2016/SVG/main" r:embed="rId9"/>
                </a:ext>
              </a:extLst>
            </a:blip>
            <a:stretch>
              <a:fillRect l="0" t="0" r="-10399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852" y="923161"/>
            <a:ext cx="19225124" cy="8440678"/>
            <a:chOff x="0" y="0"/>
            <a:chExt cx="4706902" cy="2066538"/>
          </a:xfrm>
        </p:grpSpPr>
        <p:sp>
          <p:nvSpPr>
            <p:cNvPr name="Freeform 3" id="3"/>
            <p:cNvSpPr/>
            <p:nvPr/>
          </p:nvSpPr>
          <p:spPr>
            <a:xfrm flipH="false" flipV="false" rot="0">
              <a:off x="0" y="0"/>
              <a:ext cx="4706902" cy="2066538"/>
            </a:xfrm>
            <a:custGeom>
              <a:avLst/>
              <a:gdLst/>
              <a:ahLst/>
              <a:cxnLst/>
              <a:rect r="r" b="b" t="t" l="l"/>
              <a:pathLst>
                <a:path h="2066538" w="4706902">
                  <a:moveTo>
                    <a:pt x="0" y="0"/>
                  </a:moveTo>
                  <a:lnTo>
                    <a:pt x="4706902" y="0"/>
                  </a:lnTo>
                  <a:lnTo>
                    <a:pt x="4706902" y="2066538"/>
                  </a:lnTo>
                  <a:lnTo>
                    <a:pt x="0" y="2066538"/>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38100"/>
              <a:ext cx="4706902" cy="210463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9207" y="1203546"/>
            <a:ext cx="1081552" cy="108155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203F90">
                    <a:alpha val="100000"/>
                  </a:srgbClr>
                </a:gs>
                <a:gs pos="100000">
                  <a:srgbClr val="000000">
                    <a:alpha val="100000"/>
                  </a:srgbClr>
                </a:gs>
              </a:gsLst>
              <a:lin ang="0"/>
            </a:gra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499273" y="-1412468"/>
            <a:ext cx="19286545" cy="1897057"/>
            <a:chOff x="0" y="0"/>
            <a:chExt cx="4721939" cy="464458"/>
          </a:xfrm>
        </p:grpSpPr>
        <p:sp>
          <p:nvSpPr>
            <p:cNvPr name="Freeform 9" id="9"/>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0" id="10"/>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17210" y="9782456"/>
            <a:ext cx="19286545" cy="1897057"/>
            <a:chOff x="0" y="0"/>
            <a:chExt cx="4721939" cy="464458"/>
          </a:xfrm>
        </p:grpSpPr>
        <p:sp>
          <p:nvSpPr>
            <p:cNvPr name="Freeform 12" id="12"/>
            <p:cNvSpPr/>
            <p:nvPr/>
          </p:nvSpPr>
          <p:spPr>
            <a:xfrm flipH="false" flipV="false" rot="0">
              <a:off x="0" y="0"/>
              <a:ext cx="4721939" cy="464458"/>
            </a:xfrm>
            <a:custGeom>
              <a:avLst/>
              <a:gdLst/>
              <a:ahLst/>
              <a:cxnLst/>
              <a:rect r="r" b="b" t="t" l="l"/>
              <a:pathLst>
                <a:path h="464458" w="4721939">
                  <a:moveTo>
                    <a:pt x="0" y="0"/>
                  </a:moveTo>
                  <a:lnTo>
                    <a:pt x="4721939" y="0"/>
                  </a:lnTo>
                  <a:lnTo>
                    <a:pt x="4721939" y="464458"/>
                  </a:lnTo>
                  <a:lnTo>
                    <a:pt x="0" y="464458"/>
                  </a:lnTo>
                  <a:close/>
                </a:path>
              </a:pathLst>
            </a:custGeom>
            <a:gradFill rotWithShape="true">
              <a:gsLst>
                <a:gs pos="0">
                  <a:srgbClr val="203F90">
                    <a:alpha val="100000"/>
                  </a:srgbClr>
                </a:gs>
                <a:gs pos="100000">
                  <a:srgbClr val="000000">
                    <a:alpha val="100000"/>
                  </a:srgbClr>
                </a:gs>
              </a:gsLst>
              <a:lin ang="0"/>
            </a:gradFill>
          </p:spPr>
        </p:sp>
        <p:sp>
          <p:nvSpPr>
            <p:cNvPr name="TextBox 13" id="13"/>
            <p:cNvSpPr txBox="true"/>
            <p:nvPr/>
          </p:nvSpPr>
          <p:spPr>
            <a:xfrm>
              <a:off x="0" y="-38100"/>
              <a:ext cx="4721939" cy="50255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69136" y="2648023"/>
            <a:ext cx="13397550" cy="6145512"/>
          </a:xfrm>
          <a:prstGeom prst="rect">
            <a:avLst/>
          </a:prstGeom>
        </p:spPr>
        <p:txBody>
          <a:bodyPr anchor="t" rtlCol="false" tIns="0" lIns="0" bIns="0" rIns="0">
            <a:spAutoFit/>
          </a:bodyPr>
          <a:lstStyle/>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Increase</a:t>
            </a:r>
            <a:r>
              <a:rPr lang="en-US" b="true" sz="3148">
                <a:solidFill>
                  <a:srgbClr val="000000"/>
                </a:solidFill>
                <a:latin typeface="Sukar Bold"/>
                <a:ea typeface="Sukar Bold"/>
                <a:cs typeface="Sukar Bold"/>
                <a:sym typeface="Sukar Bold"/>
              </a:rPr>
              <a:t> investment in marketing and promotions for high-sales departments to further boost revenue.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Analyze and improve</a:t>
            </a:r>
            <a:r>
              <a:rPr lang="en-US" b="true" sz="3148">
                <a:solidFill>
                  <a:srgbClr val="000000"/>
                </a:solidFill>
                <a:latin typeface="Sukar Bold"/>
                <a:ea typeface="Sukar Bold"/>
                <a:cs typeface="Sukar Bold"/>
                <a:sym typeface="Sukar Bold"/>
              </a:rPr>
              <a:t> the performance of low-sales departments by adjusting product options, marketing strategies, or customer service.</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Ensure</a:t>
            </a:r>
            <a:r>
              <a:rPr lang="en-US" b="true" sz="3148">
                <a:solidFill>
                  <a:srgbClr val="000000"/>
                </a:solidFill>
                <a:latin typeface="Sukar Bold"/>
                <a:ea typeface="Sukar Bold"/>
                <a:cs typeface="Sukar Bold"/>
                <a:sym typeface="Sukar Bold"/>
              </a:rPr>
              <a:t> product prices are higher than purchase costs to generate profit, as the current profit mainly comes from taxes on customers.</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Address</a:t>
            </a:r>
            <a:r>
              <a:rPr lang="en-US" b="true" sz="3148">
                <a:solidFill>
                  <a:srgbClr val="000000"/>
                </a:solidFill>
                <a:latin typeface="Sukar Bold"/>
                <a:ea typeface="Sukar Bold"/>
                <a:cs typeface="Sukar Bold"/>
                <a:sym typeface="Sukar Bold"/>
              </a:rPr>
              <a:t> the sharp sales decline in February by introducing targeted advertising campaigns, as January saw the highest sales in Q1.</a:t>
            </a:r>
          </a:p>
          <a:p>
            <a:pPr algn="just">
              <a:lnSpc>
                <a:spcPts val="3463"/>
              </a:lnSpc>
            </a:pPr>
          </a:p>
          <a:p>
            <a:pPr algn="just" marL="679779" indent="-339889" lvl="1">
              <a:lnSpc>
                <a:spcPts val="3463"/>
              </a:lnSpc>
              <a:buFont typeface="Arial"/>
              <a:buChar char="•"/>
            </a:pPr>
            <a:r>
              <a:rPr lang="en-US" b="true" sz="3148">
                <a:solidFill>
                  <a:srgbClr val="00BF63"/>
                </a:solidFill>
                <a:latin typeface="Sukar Bold"/>
                <a:ea typeface="Sukar Bold"/>
                <a:cs typeface="Sukar Bold"/>
                <a:sym typeface="Sukar Bold"/>
              </a:rPr>
              <a:t>Launch</a:t>
            </a:r>
            <a:r>
              <a:rPr lang="en-US" b="true" sz="3148">
                <a:solidFill>
                  <a:srgbClr val="000000"/>
                </a:solidFill>
                <a:latin typeface="Sukar Bold"/>
                <a:ea typeface="Sukar Bold"/>
                <a:cs typeface="Sukar Bold"/>
                <a:sym typeface="Sukar Bold"/>
              </a:rPr>
              <a:t> promotions or discounts for low-performing sections like health and beauty to drive sales growth.</a:t>
            </a:r>
          </a:p>
        </p:txBody>
      </p:sp>
      <p:sp>
        <p:nvSpPr>
          <p:cNvPr name="TextBox 15" id="15"/>
          <p:cNvSpPr txBox="true"/>
          <p:nvPr/>
        </p:nvSpPr>
        <p:spPr>
          <a:xfrm rot="0">
            <a:off x="2817752" y="1325222"/>
            <a:ext cx="12652495" cy="1057275"/>
          </a:xfrm>
          <a:prstGeom prst="rect">
            <a:avLst/>
          </a:prstGeom>
        </p:spPr>
        <p:txBody>
          <a:bodyPr anchor="t" rtlCol="false" tIns="0" lIns="0" bIns="0" rIns="0">
            <a:spAutoFit/>
          </a:bodyPr>
          <a:lstStyle/>
          <a:p>
            <a:pPr algn="ctr">
              <a:lnSpc>
                <a:spcPts val="8399"/>
              </a:lnSpc>
            </a:pPr>
            <a:r>
              <a:rPr lang="en-US" b="true" sz="6999">
                <a:solidFill>
                  <a:srgbClr val="000000"/>
                </a:solidFill>
                <a:latin typeface="Signika Bold"/>
                <a:ea typeface="Signika Bold"/>
                <a:cs typeface="Signika Bold"/>
                <a:sym typeface="Signika Bold"/>
              </a:rPr>
              <a:t>RECOMMENDATIONS</a:t>
            </a:r>
          </a:p>
        </p:txBody>
      </p:sp>
      <p:sp>
        <p:nvSpPr>
          <p:cNvPr name="Freeform 16" id="16"/>
          <p:cNvSpPr/>
          <p:nvPr/>
        </p:nvSpPr>
        <p:spPr>
          <a:xfrm flipH="true" flipV="true" rot="0">
            <a:off x="13818232" y="1656257"/>
            <a:ext cx="907160" cy="395205"/>
          </a:xfrm>
          <a:custGeom>
            <a:avLst/>
            <a:gdLst/>
            <a:ahLst/>
            <a:cxnLst/>
            <a:rect r="r" b="b" t="t" l="l"/>
            <a:pathLst>
              <a:path h="395205" w="907160">
                <a:moveTo>
                  <a:pt x="907160" y="395205"/>
                </a:moveTo>
                <a:lnTo>
                  <a:pt x="0" y="395205"/>
                </a:lnTo>
                <a:lnTo>
                  <a:pt x="0" y="0"/>
                </a:lnTo>
                <a:lnTo>
                  <a:pt x="907160" y="0"/>
                </a:lnTo>
                <a:lnTo>
                  <a:pt x="90716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7" id="17"/>
          <p:cNvSpPr/>
          <p:nvPr/>
        </p:nvSpPr>
        <p:spPr>
          <a:xfrm flipH="false" flipV="true" rot="0">
            <a:off x="3697079" y="1656257"/>
            <a:ext cx="907160" cy="395205"/>
          </a:xfrm>
          <a:custGeom>
            <a:avLst/>
            <a:gdLst/>
            <a:ahLst/>
            <a:cxnLst/>
            <a:rect r="r" b="b" t="t" l="l"/>
            <a:pathLst>
              <a:path h="395205" w="907160">
                <a:moveTo>
                  <a:pt x="0" y="395205"/>
                </a:moveTo>
                <a:lnTo>
                  <a:pt x="907159" y="395205"/>
                </a:lnTo>
                <a:lnTo>
                  <a:pt x="907159" y="0"/>
                </a:lnTo>
                <a:lnTo>
                  <a:pt x="0" y="0"/>
                </a:lnTo>
                <a:lnTo>
                  <a:pt x="0" y="395205"/>
                </a:lnTo>
                <a:close/>
              </a:path>
            </a:pathLst>
          </a:custGeom>
          <a:blipFill>
            <a:blip r:embed="rId2">
              <a:extLst>
                <a:ext uri="{96DAC541-7B7A-43D3-8B79-37D633B846F1}">
                  <asvg:svgBlip xmlns:asvg="http://schemas.microsoft.com/office/drawing/2016/SVG/main" r:embed="rId3"/>
                </a:ext>
              </a:extLst>
            </a:blip>
            <a:stretch>
              <a:fillRect l="-94803" t="0" r="0" b="0"/>
            </a:stretch>
          </a:blipFill>
        </p:spPr>
      </p:sp>
      <p:sp>
        <p:nvSpPr>
          <p:cNvPr name="Freeform 18" id="18"/>
          <p:cNvSpPr/>
          <p:nvPr/>
        </p:nvSpPr>
        <p:spPr>
          <a:xfrm flipH="false" flipV="false" rot="0">
            <a:off x="2346262" y="1325222"/>
            <a:ext cx="942981" cy="964846"/>
          </a:xfrm>
          <a:custGeom>
            <a:avLst/>
            <a:gdLst/>
            <a:ahLst/>
            <a:cxnLst/>
            <a:rect r="r" b="b" t="t" l="l"/>
            <a:pathLst>
              <a:path h="964846" w="942981">
                <a:moveTo>
                  <a:pt x="0" y="0"/>
                </a:moveTo>
                <a:lnTo>
                  <a:pt x="942981" y="0"/>
                </a:lnTo>
                <a:lnTo>
                  <a:pt x="942981" y="964846"/>
                </a:lnTo>
                <a:lnTo>
                  <a:pt x="0" y="964846"/>
                </a:lnTo>
                <a:lnTo>
                  <a:pt x="0" y="0"/>
                </a:lnTo>
                <a:close/>
              </a:path>
            </a:pathLst>
          </a:custGeom>
          <a:blipFill>
            <a:blip r:embed="rId4"/>
            <a:stretch>
              <a:fillRect l="-2857" t="-12610" r="-12364" b="0"/>
            </a:stretch>
          </a:blipFill>
        </p:spPr>
      </p:sp>
      <p:sp>
        <p:nvSpPr>
          <p:cNvPr name="TextBox 19" id="19"/>
          <p:cNvSpPr txBox="true"/>
          <p:nvPr/>
        </p:nvSpPr>
        <p:spPr>
          <a:xfrm rot="0">
            <a:off x="159207" y="1325222"/>
            <a:ext cx="1026627" cy="838200"/>
          </a:xfrm>
          <a:prstGeom prst="rect">
            <a:avLst/>
          </a:prstGeom>
        </p:spPr>
        <p:txBody>
          <a:bodyPr anchor="t" rtlCol="false" tIns="0" lIns="0" bIns="0" rIns="0">
            <a:spAutoFit/>
          </a:bodyPr>
          <a:lstStyle/>
          <a:p>
            <a:pPr algn="ctr">
              <a:lnSpc>
                <a:spcPts val="6600"/>
              </a:lnSpc>
            </a:pPr>
            <a:r>
              <a:rPr lang="en-US" b="true" sz="5500">
                <a:solidFill>
                  <a:srgbClr val="FFFFFF"/>
                </a:solidFill>
                <a:latin typeface="Signika Bold"/>
                <a:ea typeface="Signika Bold"/>
                <a:cs typeface="Signika Bold"/>
                <a:sym typeface="Signika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61905" y="-450963"/>
            <a:ext cx="10892323" cy="11188927"/>
            <a:chOff x="0" y="0"/>
            <a:chExt cx="2868760" cy="2946878"/>
          </a:xfrm>
        </p:grpSpPr>
        <p:sp>
          <p:nvSpPr>
            <p:cNvPr name="Freeform 3" id="3"/>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solidFill>
              <a:srgbClr val="000000">
                <a:alpha val="0"/>
              </a:srgbClr>
            </a:solidFill>
            <a:ln w="47625" cap="sq">
              <a:solidFill>
                <a:srgbClr val="000000"/>
              </a:solidFill>
              <a:prstDash val="solid"/>
              <a:miter/>
            </a:ln>
          </p:spPr>
        </p:sp>
        <p:sp>
          <p:nvSpPr>
            <p:cNvPr name="TextBox 4" id="4"/>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788370" y="-450963"/>
            <a:ext cx="10892323" cy="11188927"/>
            <a:chOff x="0" y="0"/>
            <a:chExt cx="2868760" cy="2946878"/>
          </a:xfrm>
        </p:grpSpPr>
        <p:sp>
          <p:nvSpPr>
            <p:cNvPr name="Freeform 6" id="6"/>
            <p:cNvSpPr/>
            <p:nvPr/>
          </p:nvSpPr>
          <p:spPr>
            <a:xfrm flipH="false" flipV="false" rot="0">
              <a:off x="0" y="0"/>
              <a:ext cx="2868760" cy="2946878"/>
            </a:xfrm>
            <a:custGeom>
              <a:avLst/>
              <a:gdLst/>
              <a:ahLst/>
              <a:cxnLst/>
              <a:rect r="r" b="b" t="t" l="l"/>
              <a:pathLst>
                <a:path h="2946878" w="2868760">
                  <a:moveTo>
                    <a:pt x="0" y="0"/>
                  </a:moveTo>
                  <a:lnTo>
                    <a:pt x="2868760" y="0"/>
                  </a:lnTo>
                  <a:lnTo>
                    <a:pt x="2868760" y="2946878"/>
                  </a:lnTo>
                  <a:lnTo>
                    <a:pt x="0" y="2946878"/>
                  </a:lnTo>
                  <a:close/>
                </a:path>
              </a:pathLst>
            </a:custGeom>
            <a:gradFill rotWithShape="true">
              <a:gsLst>
                <a:gs pos="0">
                  <a:srgbClr val="203F90">
                    <a:alpha val="100000"/>
                  </a:srgbClr>
                </a:gs>
                <a:gs pos="100000">
                  <a:srgbClr val="000000">
                    <a:alpha val="100000"/>
                  </a:srgbClr>
                </a:gs>
              </a:gsLst>
              <a:lin ang="5400000"/>
            </a:gradFill>
          </p:spPr>
        </p:sp>
        <p:sp>
          <p:nvSpPr>
            <p:cNvPr name="TextBox 7" id="7"/>
            <p:cNvSpPr txBox="true"/>
            <p:nvPr/>
          </p:nvSpPr>
          <p:spPr>
            <a:xfrm>
              <a:off x="0" y="-38100"/>
              <a:ext cx="2868760" cy="298497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5003612" y="-4793972"/>
            <a:ext cx="5341319" cy="20069741"/>
            <a:chOff x="0" y="0"/>
            <a:chExt cx="3106240" cy="11671542"/>
          </a:xfrm>
        </p:grpSpPr>
        <p:sp>
          <p:nvSpPr>
            <p:cNvPr name="Freeform 9" id="9"/>
            <p:cNvSpPr/>
            <p:nvPr/>
          </p:nvSpPr>
          <p:spPr>
            <a:xfrm flipH="false" flipV="false" rot="0">
              <a:off x="0" y="0"/>
              <a:ext cx="3106240" cy="11671542"/>
            </a:xfrm>
            <a:custGeom>
              <a:avLst/>
              <a:gdLst/>
              <a:ahLst/>
              <a:cxnLst/>
              <a:rect r="r" b="b" t="t" l="l"/>
              <a:pathLst>
                <a:path h="11671542" w="3106240">
                  <a:moveTo>
                    <a:pt x="3106240" y="11671542"/>
                  </a:moveTo>
                  <a:lnTo>
                    <a:pt x="0" y="11671542"/>
                  </a:lnTo>
                  <a:lnTo>
                    <a:pt x="0" y="2918492"/>
                  </a:lnTo>
                  <a:cubicBezTo>
                    <a:pt x="0" y="1307620"/>
                    <a:pt x="695292" y="0"/>
                    <a:pt x="1553120" y="0"/>
                  </a:cubicBezTo>
                  <a:cubicBezTo>
                    <a:pt x="2410948" y="0"/>
                    <a:pt x="3106240" y="1307620"/>
                    <a:pt x="3106240" y="2920918"/>
                  </a:cubicBezTo>
                  <a:lnTo>
                    <a:pt x="3106240" y="11671542"/>
                  </a:lnTo>
                  <a:close/>
                </a:path>
              </a:pathLst>
            </a:custGeom>
            <a:solidFill>
              <a:srgbClr val="FFFFFF"/>
            </a:solidFill>
            <a:ln w="12700" cap="sq">
              <a:solidFill>
                <a:srgbClr val="000000"/>
              </a:solidFill>
              <a:prstDash val="solid"/>
              <a:miter/>
            </a:ln>
          </p:spPr>
        </p:sp>
      </p:grpSp>
      <p:grpSp>
        <p:nvGrpSpPr>
          <p:cNvPr name="Group 10" id="10"/>
          <p:cNvGrpSpPr/>
          <p:nvPr/>
        </p:nvGrpSpPr>
        <p:grpSpPr>
          <a:xfrm rot="5400000">
            <a:off x="4943653" y="-5512168"/>
            <a:ext cx="4837416" cy="19713192"/>
            <a:chOff x="0" y="0"/>
            <a:chExt cx="2813196" cy="11464191"/>
          </a:xfrm>
        </p:grpSpPr>
        <p:sp>
          <p:nvSpPr>
            <p:cNvPr name="Freeform 11" id="11"/>
            <p:cNvSpPr/>
            <p:nvPr/>
          </p:nvSpPr>
          <p:spPr>
            <a:xfrm flipH="false" flipV="false" rot="0">
              <a:off x="0" y="0"/>
              <a:ext cx="2813196" cy="11464191"/>
            </a:xfrm>
            <a:custGeom>
              <a:avLst/>
              <a:gdLst/>
              <a:ahLst/>
              <a:cxnLst/>
              <a:rect r="r" b="b" t="t" l="l"/>
              <a:pathLst>
                <a:path h="11464191" w="2813196">
                  <a:moveTo>
                    <a:pt x="2813196" y="11464191"/>
                  </a:moveTo>
                  <a:lnTo>
                    <a:pt x="0" y="11464191"/>
                  </a:lnTo>
                  <a:lnTo>
                    <a:pt x="0" y="2866644"/>
                  </a:lnTo>
                  <a:cubicBezTo>
                    <a:pt x="0" y="1284390"/>
                    <a:pt x="629698" y="0"/>
                    <a:pt x="1406598" y="0"/>
                  </a:cubicBezTo>
                  <a:cubicBezTo>
                    <a:pt x="2183498" y="0"/>
                    <a:pt x="2813196" y="1284390"/>
                    <a:pt x="2813196" y="2869026"/>
                  </a:cubicBezTo>
                  <a:lnTo>
                    <a:pt x="2813196" y="11464191"/>
                  </a:lnTo>
                  <a:close/>
                </a:path>
              </a:pathLst>
            </a:custGeom>
            <a:gradFill rotWithShape="true">
              <a:gsLst>
                <a:gs pos="0">
                  <a:srgbClr val="203F90">
                    <a:alpha val="100000"/>
                  </a:srgbClr>
                </a:gs>
                <a:gs pos="100000">
                  <a:srgbClr val="000000">
                    <a:alpha val="100000"/>
                  </a:srgbClr>
                </a:gs>
              </a:gsLst>
              <a:lin ang="5400000"/>
            </a:gradFill>
            <a:ln w="12700" cap="sq">
              <a:solidFill>
                <a:srgbClr val="000000"/>
              </a:solidFill>
              <a:prstDash val="solid"/>
              <a:miter/>
            </a:ln>
          </p:spPr>
        </p:sp>
      </p:grpSp>
      <p:sp>
        <p:nvSpPr>
          <p:cNvPr name="Freeform 12" id="12"/>
          <p:cNvSpPr/>
          <p:nvPr/>
        </p:nvSpPr>
        <p:spPr>
          <a:xfrm flipH="false" flipV="false" rot="0">
            <a:off x="10948397" y="8663172"/>
            <a:ext cx="1519701" cy="251441"/>
          </a:xfrm>
          <a:custGeom>
            <a:avLst/>
            <a:gdLst/>
            <a:ahLst/>
            <a:cxnLst/>
            <a:rect r="r" b="b" t="t" l="l"/>
            <a:pathLst>
              <a:path h="251441" w="1519701">
                <a:moveTo>
                  <a:pt x="0" y="0"/>
                </a:moveTo>
                <a:lnTo>
                  <a:pt x="1519701" y="0"/>
                </a:lnTo>
                <a:lnTo>
                  <a:pt x="1519701" y="251441"/>
                </a:lnTo>
                <a:lnTo>
                  <a:pt x="0" y="251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22793" y="3020631"/>
            <a:ext cx="12664979" cy="2286000"/>
          </a:xfrm>
          <a:prstGeom prst="rect">
            <a:avLst/>
          </a:prstGeom>
        </p:spPr>
        <p:txBody>
          <a:bodyPr anchor="t" rtlCol="false" tIns="0" lIns="0" bIns="0" rIns="0">
            <a:spAutoFit/>
          </a:bodyPr>
          <a:lstStyle/>
          <a:p>
            <a:pPr algn="ctr">
              <a:lnSpc>
                <a:spcPts val="18000"/>
              </a:lnSpc>
            </a:pPr>
            <a:r>
              <a:rPr lang="en-US" b="true" sz="15000">
                <a:solidFill>
                  <a:srgbClr val="FFFFFF"/>
                </a:solidFill>
                <a:latin typeface="Signika Bold"/>
                <a:ea typeface="Signika Bold"/>
                <a:cs typeface="Signika Bold"/>
                <a:sym typeface="Signika Bold"/>
              </a:rPr>
              <a:t>THANK YOU</a:t>
            </a:r>
          </a:p>
        </p:txBody>
      </p:sp>
      <p:sp>
        <p:nvSpPr>
          <p:cNvPr name="TextBox 14" id="14"/>
          <p:cNvSpPr txBox="true"/>
          <p:nvPr/>
        </p:nvSpPr>
        <p:spPr>
          <a:xfrm rot="0">
            <a:off x="1282160" y="8437614"/>
            <a:ext cx="10172949" cy="687758"/>
          </a:xfrm>
          <a:prstGeom prst="rect">
            <a:avLst/>
          </a:prstGeom>
        </p:spPr>
        <p:txBody>
          <a:bodyPr anchor="t" rtlCol="false" tIns="0" lIns="0" bIns="0" rIns="0">
            <a:spAutoFit/>
          </a:bodyPr>
          <a:lstStyle/>
          <a:p>
            <a:pPr algn="l">
              <a:lnSpc>
                <a:spcPts val="5116"/>
              </a:lnSpc>
            </a:pPr>
            <a:r>
              <a:rPr lang="en-US" sz="5116" b="true">
                <a:solidFill>
                  <a:srgbClr val="000000"/>
                </a:solidFill>
                <a:latin typeface="Sukar Heavy"/>
                <a:ea typeface="Sukar Heavy"/>
                <a:cs typeface="Sukar Heavy"/>
                <a:sym typeface="Sukar Heavy"/>
              </a:rPr>
              <a:t>To everyone who is present here</a:t>
            </a:r>
          </a:p>
        </p:txBody>
      </p:sp>
      <p:sp>
        <p:nvSpPr>
          <p:cNvPr name="TextBox 15" id="15"/>
          <p:cNvSpPr txBox="true"/>
          <p:nvPr/>
        </p:nvSpPr>
        <p:spPr>
          <a:xfrm rot="0">
            <a:off x="2863097" y="1203518"/>
            <a:ext cx="4499264" cy="562176"/>
          </a:xfrm>
          <a:prstGeom prst="rect">
            <a:avLst/>
          </a:prstGeom>
        </p:spPr>
        <p:txBody>
          <a:bodyPr anchor="t" rtlCol="false" tIns="0" lIns="0" bIns="0" rIns="0">
            <a:spAutoFit/>
          </a:bodyPr>
          <a:lstStyle/>
          <a:p>
            <a:pPr algn="ctr">
              <a:lnSpc>
                <a:spcPts val="4239"/>
              </a:lnSpc>
            </a:pPr>
            <a:r>
              <a:rPr lang="en-US" sz="4239" b="true">
                <a:solidFill>
                  <a:srgbClr val="FFFFFF"/>
                </a:solidFill>
                <a:latin typeface="Sukar Bold"/>
                <a:ea typeface="Sukar Bold"/>
                <a:cs typeface="Sukar Bold"/>
                <a:sym typeface="Sukar Bold"/>
              </a:rPr>
              <a:t>@re</a:t>
            </a:r>
          </a:p>
        </p:txBody>
      </p:sp>
      <p:sp>
        <p:nvSpPr>
          <p:cNvPr name="Freeform 16" id="16"/>
          <p:cNvSpPr/>
          <p:nvPr/>
        </p:nvSpPr>
        <p:spPr>
          <a:xfrm flipH="false" flipV="false" rot="-10800000">
            <a:off x="13587773" y="3971814"/>
            <a:ext cx="2070072" cy="745226"/>
          </a:xfrm>
          <a:custGeom>
            <a:avLst/>
            <a:gdLst/>
            <a:ahLst/>
            <a:cxnLst/>
            <a:rect r="r" b="b" t="t" l="l"/>
            <a:pathLst>
              <a:path h="745226" w="2070072">
                <a:moveTo>
                  <a:pt x="0" y="0"/>
                </a:moveTo>
                <a:lnTo>
                  <a:pt x="2070072" y="0"/>
                </a:lnTo>
                <a:lnTo>
                  <a:pt x="2070072" y="745227"/>
                </a:lnTo>
                <a:lnTo>
                  <a:pt x="0" y="745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DAGQIlLOTVA</dc:identifier>
  <dcterms:modified xsi:type="dcterms:W3CDTF">2011-08-01T06:04:30Z</dcterms:modified>
  <cp:revision>1</cp:revision>
  <dc:title>Blue and White Minimalist Global Market Analysis Presentation</dc:title>
</cp:coreProperties>
</file>