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Signika Bold" charset="1" panose="02010003020600000004"/>
      <p:regular r:id="rId12"/>
    </p:embeddedFont>
    <p:embeddedFont>
      <p:font typeface="Sukar Bold" charset="1" panose="02000500000000000000"/>
      <p:regular r:id="rId13"/>
    </p:embeddedFont>
    <p:embeddedFont>
      <p:font typeface="DG Sahabh" charset="1" panose="01000000000000000000"/>
      <p:regular r:id="rId14"/>
    </p:embeddedFont>
    <p:embeddedFont>
      <p:font typeface="Sukar Heavy" charset="1" panose="02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32785" y="2571075"/>
            <a:ext cx="24467870" cy="5008101"/>
            <a:chOff x="0" y="0"/>
            <a:chExt cx="5886269" cy="1204806"/>
          </a:xfrm>
        </p:grpSpPr>
        <p:sp>
          <p:nvSpPr>
            <p:cNvPr name="Freeform 3" id="3"/>
            <p:cNvSpPr/>
            <p:nvPr/>
          </p:nvSpPr>
          <p:spPr>
            <a:xfrm flipH="false" flipV="false" rot="0">
              <a:off x="0" y="0"/>
              <a:ext cx="5886269" cy="1204806"/>
            </a:xfrm>
            <a:custGeom>
              <a:avLst/>
              <a:gdLst/>
              <a:ahLst/>
              <a:cxnLst/>
              <a:rect r="r" b="b" t="t" l="l"/>
              <a:pathLst>
                <a:path h="1204806" w="5886269">
                  <a:moveTo>
                    <a:pt x="0" y="0"/>
                  </a:moveTo>
                  <a:lnTo>
                    <a:pt x="5886269" y="0"/>
                  </a:lnTo>
                  <a:lnTo>
                    <a:pt x="5886269" y="1204806"/>
                  </a:lnTo>
                  <a:lnTo>
                    <a:pt x="0" y="1204806"/>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5886269" cy="124290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539564" y="2968247"/>
            <a:ext cx="23481429" cy="4213758"/>
            <a:chOff x="0" y="0"/>
            <a:chExt cx="5648959" cy="1013709"/>
          </a:xfrm>
        </p:grpSpPr>
        <p:sp>
          <p:nvSpPr>
            <p:cNvPr name="Freeform 6" id="6"/>
            <p:cNvSpPr/>
            <p:nvPr/>
          </p:nvSpPr>
          <p:spPr>
            <a:xfrm flipH="false" flipV="false" rot="0">
              <a:off x="0" y="0"/>
              <a:ext cx="5648959" cy="1013709"/>
            </a:xfrm>
            <a:custGeom>
              <a:avLst/>
              <a:gdLst/>
              <a:ahLst/>
              <a:cxnLst/>
              <a:rect r="r" b="b" t="t" l="l"/>
              <a:pathLst>
                <a:path h="1013709" w="5648959">
                  <a:moveTo>
                    <a:pt x="0" y="0"/>
                  </a:moveTo>
                  <a:lnTo>
                    <a:pt x="5648959" y="0"/>
                  </a:lnTo>
                  <a:lnTo>
                    <a:pt x="5648959" y="1013709"/>
                  </a:lnTo>
                  <a:lnTo>
                    <a:pt x="0" y="1013709"/>
                  </a:lnTo>
                  <a:close/>
                </a:path>
              </a:pathLst>
            </a:custGeom>
            <a:gradFill rotWithShape="true">
              <a:gsLst>
                <a:gs pos="0">
                  <a:srgbClr val="203F90">
                    <a:alpha val="100000"/>
                  </a:srgbClr>
                </a:gs>
                <a:gs pos="100000">
                  <a:srgbClr val="000000">
                    <a:alpha val="100000"/>
                  </a:srgbClr>
                </a:gs>
              </a:gsLst>
              <a:lin ang="0"/>
            </a:gradFill>
          </p:spPr>
        </p:sp>
        <p:sp>
          <p:nvSpPr>
            <p:cNvPr name="TextBox 7" id="7"/>
            <p:cNvSpPr txBox="true"/>
            <p:nvPr/>
          </p:nvSpPr>
          <p:spPr>
            <a:xfrm>
              <a:off x="0" y="-38100"/>
              <a:ext cx="5648959" cy="1051809"/>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515978" y="490988"/>
            <a:ext cx="915539" cy="309009"/>
          </a:xfrm>
          <a:custGeom>
            <a:avLst/>
            <a:gdLst/>
            <a:ahLst/>
            <a:cxnLst/>
            <a:rect r="r" b="b" t="t" l="l"/>
            <a:pathLst>
              <a:path h="309009" w="915539">
                <a:moveTo>
                  <a:pt x="0" y="0"/>
                </a:moveTo>
                <a:lnTo>
                  <a:pt x="915538" y="0"/>
                </a:lnTo>
                <a:lnTo>
                  <a:pt x="915538" y="309009"/>
                </a:lnTo>
                <a:lnTo>
                  <a:pt x="0" y="309009"/>
                </a:lnTo>
                <a:lnTo>
                  <a:pt x="0" y="0"/>
                </a:lnTo>
                <a:close/>
              </a:path>
            </a:pathLst>
          </a:custGeom>
          <a:blipFill>
            <a:blip r:embed="rId2">
              <a:extLst>
                <a:ext uri="{96DAC541-7B7A-43D3-8B79-37D633B846F1}">
                  <asvg:svgBlip xmlns:asvg="http://schemas.microsoft.com/office/drawing/2016/SVG/main" r:embed="rId3"/>
                </a:ext>
              </a:extLst>
            </a:blip>
            <a:stretch>
              <a:fillRect l="0" t="0" r="-103993" b="0"/>
            </a:stretch>
          </a:blipFill>
        </p:spPr>
      </p:sp>
      <p:sp>
        <p:nvSpPr>
          <p:cNvPr name="Freeform 9" id="9"/>
          <p:cNvSpPr/>
          <p:nvPr/>
        </p:nvSpPr>
        <p:spPr>
          <a:xfrm flipH="false" flipV="false" rot="0">
            <a:off x="10039742" y="9258300"/>
            <a:ext cx="915539" cy="309009"/>
          </a:xfrm>
          <a:custGeom>
            <a:avLst/>
            <a:gdLst/>
            <a:ahLst/>
            <a:cxnLst/>
            <a:rect r="r" b="b" t="t" l="l"/>
            <a:pathLst>
              <a:path h="309009" w="915539">
                <a:moveTo>
                  <a:pt x="0" y="0"/>
                </a:moveTo>
                <a:lnTo>
                  <a:pt x="915538" y="0"/>
                </a:lnTo>
                <a:lnTo>
                  <a:pt x="915538" y="309009"/>
                </a:lnTo>
                <a:lnTo>
                  <a:pt x="0" y="309009"/>
                </a:lnTo>
                <a:lnTo>
                  <a:pt x="0" y="0"/>
                </a:lnTo>
                <a:close/>
              </a:path>
            </a:pathLst>
          </a:custGeom>
          <a:blipFill>
            <a:blip r:embed="rId2">
              <a:extLst>
                <a:ext uri="{96DAC541-7B7A-43D3-8B79-37D633B846F1}">
                  <asvg:svgBlip xmlns:asvg="http://schemas.microsoft.com/office/drawing/2016/SVG/main" r:embed="rId3"/>
                </a:ext>
              </a:extLst>
            </a:blip>
            <a:stretch>
              <a:fillRect l="0" t="0" r="-103993" b="0"/>
            </a:stretch>
          </a:blipFill>
        </p:spPr>
      </p:sp>
      <p:grpSp>
        <p:nvGrpSpPr>
          <p:cNvPr name="Group 10" id="10"/>
          <p:cNvGrpSpPr/>
          <p:nvPr/>
        </p:nvGrpSpPr>
        <p:grpSpPr>
          <a:xfrm rot="0">
            <a:off x="16297681" y="1218943"/>
            <a:ext cx="1352132" cy="135213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3" id="13"/>
          <p:cNvGrpSpPr/>
          <p:nvPr/>
        </p:nvGrpSpPr>
        <p:grpSpPr>
          <a:xfrm rot="0">
            <a:off x="9821445" y="7499174"/>
            <a:ext cx="1352132" cy="135213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6" id="16"/>
          <p:cNvSpPr/>
          <p:nvPr/>
        </p:nvSpPr>
        <p:spPr>
          <a:xfrm flipH="false" flipV="false" rot="0">
            <a:off x="10205573" y="7774728"/>
            <a:ext cx="693347" cy="689565"/>
          </a:xfrm>
          <a:custGeom>
            <a:avLst/>
            <a:gdLst/>
            <a:ahLst/>
            <a:cxnLst/>
            <a:rect r="r" b="b" t="t" l="l"/>
            <a:pathLst>
              <a:path h="689565" w="693347">
                <a:moveTo>
                  <a:pt x="0" y="0"/>
                </a:moveTo>
                <a:lnTo>
                  <a:pt x="693347" y="0"/>
                </a:lnTo>
                <a:lnTo>
                  <a:pt x="693347" y="689565"/>
                </a:lnTo>
                <a:lnTo>
                  <a:pt x="0" y="6895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610823" y="1493362"/>
            <a:ext cx="648477" cy="803294"/>
          </a:xfrm>
          <a:custGeom>
            <a:avLst/>
            <a:gdLst/>
            <a:ahLst/>
            <a:cxnLst/>
            <a:rect r="r" b="b" t="t" l="l"/>
            <a:pathLst>
              <a:path h="803294" w="648477">
                <a:moveTo>
                  <a:pt x="0" y="0"/>
                </a:moveTo>
                <a:lnTo>
                  <a:pt x="648477" y="0"/>
                </a:lnTo>
                <a:lnTo>
                  <a:pt x="648477" y="803294"/>
                </a:lnTo>
                <a:lnTo>
                  <a:pt x="0" y="803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true" flipV="false" rot="0">
            <a:off x="659036" y="1421330"/>
            <a:ext cx="1701656" cy="380552"/>
          </a:xfrm>
          <a:custGeom>
            <a:avLst/>
            <a:gdLst/>
            <a:ahLst/>
            <a:cxnLst/>
            <a:rect r="r" b="b" t="t" l="l"/>
            <a:pathLst>
              <a:path h="380552" w="1701656">
                <a:moveTo>
                  <a:pt x="1701656" y="0"/>
                </a:moveTo>
                <a:lnTo>
                  <a:pt x="0" y="0"/>
                </a:lnTo>
                <a:lnTo>
                  <a:pt x="0" y="380552"/>
                </a:lnTo>
                <a:lnTo>
                  <a:pt x="1701656" y="380552"/>
                </a:lnTo>
                <a:lnTo>
                  <a:pt x="1701656"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324172" y="8851306"/>
            <a:ext cx="4951481" cy="856802"/>
            <a:chOff x="0" y="0"/>
            <a:chExt cx="1118132" cy="193481"/>
          </a:xfrm>
        </p:grpSpPr>
        <p:sp>
          <p:nvSpPr>
            <p:cNvPr name="Freeform 20" id="20"/>
            <p:cNvSpPr/>
            <p:nvPr/>
          </p:nvSpPr>
          <p:spPr>
            <a:xfrm flipH="false" flipV="false" rot="0">
              <a:off x="0" y="0"/>
              <a:ext cx="1118132" cy="193481"/>
            </a:xfrm>
            <a:custGeom>
              <a:avLst/>
              <a:gdLst/>
              <a:ahLst/>
              <a:cxnLst/>
              <a:rect r="r" b="b" t="t" l="l"/>
              <a:pathLst>
                <a:path h="193481" w="1118132">
                  <a:moveTo>
                    <a:pt x="96741" y="0"/>
                  </a:moveTo>
                  <a:lnTo>
                    <a:pt x="1021392" y="0"/>
                  </a:lnTo>
                  <a:cubicBezTo>
                    <a:pt x="1074820" y="0"/>
                    <a:pt x="1118132" y="43312"/>
                    <a:pt x="1118132" y="96741"/>
                  </a:cubicBezTo>
                  <a:lnTo>
                    <a:pt x="1118132" y="96741"/>
                  </a:lnTo>
                  <a:cubicBezTo>
                    <a:pt x="1118132" y="122398"/>
                    <a:pt x="1107940" y="147004"/>
                    <a:pt x="1089797" y="165147"/>
                  </a:cubicBezTo>
                  <a:cubicBezTo>
                    <a:pt x="1071655" y="183289"/>
                    <a:pt x="1047049" y="193481"/>
                    <a:pt x="1021392" y="193481"/>
                  </a:cubicBezTo>
                  <a:lnTo>
                    <a:pt x="96741" y="193481"/>
                  </a:lnTo>
                  <a:cubicBezTo>
                    <a:pt x="71083" y="193481"/>
                    <a:pt x="46477" y="183289"/>
                    <a:pt x="28335" y="165147"/>
                  </a:cubicBezTo>
                  <a:cubicBezTo>
                    <a:pt x="10192" y="147004"/>
                    <a:pt x="0" y="122398"/>
                    <a:pt x="0" y="96741"/>
                  </a:cubicBezTo>
                  <a:lnTo>
                    <a:pt x="0" y="96741"/>
                  </a:lnTo>
                  <a:cubicBezTo>
                    <a:pt x="0" y="71083"/>
                    <a:pt x="10192" y="46477"/>
                    <a:pt x="28335" y="28335"/>
                  </a:cubicBezTo>
                  <a:cubicBezTo>
                    <a:pt x="46477" y="10192"/>
                    <a:pt x="71083" y="0"/>
                    <a:pt x="96741" y="0"/>
                  </a:cubicBezTo>
                  <a:close/>
                </a:path>
              </a:pathLst>
            </a:custGeom>
            <a:gradFill rotWithShape="true">
              <a:gsLst>
                <a:gs pos="0">
                  <a:srgbClr val="203F90">
                    <a:alpha val="100000"/>
                  </a:srgbClr>
                </a:gs>
                <a:gs pos="100000">
                  <a:srgbClr val="000000">
                    <a:alpha val="100000"/>
                  </a:srgbClr>
                </a:gs>
              </a:gsLst>
              <a:lin ang="0"/>
            </a:gradFill>
          </p:spPr>
        </p:sp>
        <p:sp>
          <p:nvSpPr>
            <p:cNvPr name="TextBox 21" id="21"/>
            <p:cNvSpPr txBox="true"/>
            <p:nvPr/>
          </p:nvSpPr>
          <p:spPr>
            <a:xfrm>
              <a:off x="0" y="-38100"/>
              <a:ext cx="1118132" cy="23158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324172" y="7691109"/>
            <a:ext cx="6390081" cy="856802"/>
            <a:chOff x="0" y="0"/>
            <a:chExt cx="1442993" cy="193481"/>
          </a:xfrm>
        </p:grpSpPr>
        <p:sp>
          <p:nvSpPr>
            <p:cNvPr name="Freeform 23" id="23"/>
            <p:cNvSpPr/>
            <p:nvPr/>
          </p:nvSpPr>
          <p:spPr>
            <a:xfrm flipH="false" flipV="false" rot="0">
              <a:off x="0" y="0"/>
              <a:ext cx="1442994" cy="193481"/>
            </a:xfrm>
            <a:custGeom>
              <a:avLst/>
              <a:gdLst/>
              <a:ahLst/>
              <a:cxnLst/>
              <a:rect r="r" b="b" t="t" l="l"/>
              <a:pathLst>
                <a:path h="193481" w="1442994">
                  <a:moveTo>
                    <a:pt x="88443" y="0"/>
                  </a:moveTo>
                  <a:lnTo>
                    <a:pt x="1354550" y="0"/>
                  </a:lnTo>
                  <a:cubicBezTo>
                    <a:pt x="1403396" y="0"/>
                    <a:pt x="1442994" y="39597"/>
                    <a:pt x="1442994" y="88443"/>
                  </a:cubicBezTo>
                  <a:lnTo>
                    <a:pt x="1442994" y="105038"/>
                  </a:lnTo>
                  <a:cubicBezTo>
                    <a:pt x="1442994" y="153884"/>
                    <a:pt x="1403396" y="193481"/>
                    <a:pt x="1354550" y="193481"/>
                  </a:cubicBezTo>
                  <a:lnTo>
                    <a:pt x="88443" y="193481"/>
                  </a:lnTo>
                  <a:cubicBezTo>
                    <a:pt x="39597" y="193481"/>
                    <a:pt x="0" y="153884"/>
                    <a:pt x="0" y="105038"/>
                  </a:cubicBezTo>
                  <a:lnTo>
                    <a:pt x="0" y="88443"/>
                  </a:lnTo>
                  <a:cubicBezTo>
                    <a:pt x="0" y="39597"/>
                    <a:pt x="39597" y="0"/>
                    <a:pt x="88443" y="0"/>
                  </a:cubicBezTo>
                  <a:close/>
                </a:path>
              </a:pathLst>
            </a:custGeom>
            <a:gradFill rotWithShape="true">
              <a:gsLst>
                <a:gs pos="0">
                  <a:srgbClr val="203F90">
                    <a:alpha val="100000"/>
                  </a:srgbClr>
                </a:gs>
                <a:gs pos="100000">
                  <a:srgbClr val="000000">
                    <a:alpha val="100000"/>
                  </a:srgbClr>
                </a:gs>
              </a:gsLst>
              <a:lin ang="0"/>
            </a:gradFill>
          </p:spPr>
        </p:sp>
        <p:sp>
          <p:nvSpPr>
            <p:cNvPr name="TextBox 24" id="24"/>
            <p:cNvSpPr txBox="true"/>
            <p:nvPr/>
          </p:nvSpPr>
          <p:spPr>
            <a:xfrm>
              <a:off x="0" y="-38100"/>
              <a:ext cx="1442993" cy="231581"/>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9892269" y="3266400"/>
            <a:ext cx="8094666" cy="4050075"/>
          </a:xfrm>
          <a:custGeom>
            <a:avLst/>
            <a:gdLst/>
            <a:ahLst/>
            <a:cxnLst/>
            <a:rect r="r" b="b" t="t" l="l"/>
            <a:pathLst>
              <a:path h="4050075" w="8094666">
                <a:moveTo>
                  <a:pt x="0" y="0"/>
                </a:moveTo>
                <a:lnTo>
                  <a:pt x="8094666" y="0"/>
                </a:lnTo>
                <a:lnTo>
                  <a:pt x="8094666" y="4050075"/>
                </a:lnTo>
                <a:lnTo>
                  <a:pt x="0" y="4050075"/>
                </a:lnTo>
                <a:lnTo>
                  <a:pt x="0" y="0"/>
                </a:lnTo>
                <a:close/>
              </a:path>
            </a:pathLst>
          </a:custGeom>
          <a:blipFill>
            <a:blip r:embed="rId10"/>
            <a:stretch>
              <a:fillRect l="-10974" t="0" r="-10974" b="0"/>
            </a:stretch>
          </a:blipFill>
        </p:spPr>
      </p:sp>
      <p:sp>
        <p:nvSpPr>
          <p:cNvPr name="TextBox 26" id="26"/>
          <p:cNvSpPr txBox="true"/>
          <p:nvPr/>
        </p:nvSpPr>
        <p:spPr>
          <a:xfrm rot="0">
            <a:off x="659036" y="3750789"/>
            <a:ext cx="9233233" cy="2648674"/>
          </a:xfrm>
          <a:prstGeom prst="rect">
            <a:avLst/>
          </a:prstGeom>
        </p:spPr>
        <p:txBody>
          <a:bodyPr anchor="t" rtlCol="false" tIns="0" lIns="0" bIns="0" rIns="0">
            <a:spAutoFit/>
          </a:bodyPr>
          <a:lstStyle/>
          <a:p>
            <a:pPr algn="l">
              <a:lnSpc>
                <a:spcPts val="10509"/>
              </a:lnSpc>
            </a:pPr>
            <a:r>
              <a:rPr lang="en-US" sz="8758" b="true">
                <a:solidFill>
                  <a:srgbClr val="FFFFFF"/>
                </a:solidFill>
                <a:latin typeface="Signika Bold"/>
                <a:ea typeface="Signika Bold"/>
                <a:cs typeface="Signika Bold"/>
                <a:sym typeface="Signika Bold"/>
              </a:rPr>
              <a:t>HYPERMARKET SALES ANALYSIS</a:t>
            </a:r>
          </a:p>
        </p:txBody>
      </p:sp>
      <p:sp>
        <p:nvSpPr>
          <p:cNvPr name="TextBox 27" id="27"/>
          <p:cNvSpPr txBox="true"/>
          <p:nvPr/>
        </p:nvSpPr>
        <p:spPr>
          <a:xfrm rot="0">
            <a:off x="324172" y="9095323"/>
            <a:ext cx="4915151" cy="471986"/>
          </a:xfrm>
          <a:prstGeom prst="rect">
            <a:avLst/>
          </a:prstGeom>
        </p:spPr>
        <p:txBody>
          <a:bodyPr anchor="t" rtlCol="false" tIns="0" lIns="0" bIns="0" rIns="0">
            <a:spAutoFit/>
          </a:bodyPr>
          <a:lstStyle/>
          <a:p>
            <a:pPr algn="ctr">
              <a:lnSpc>
                <a:spcPts val="3582"/>
              </a:lnSpc>
            </a:pPr>
            <a:r>
              <a:rPr lang="en-US" sz="3582" b="true">
                <a:solidFill>
                  <a:srgbClr val="FFFFFF"/>
                </a:solidFill>
                <a:latin typeface="Sukar Bold"/>
                <a:ea typeface="Sukar Bold"/>
                <a:cs typeface="Sukar Bold"/>
                <a:sym typeface="Sukar Bold"/>
              </a:rPr>
              <a:t>@iabdelfta@gmail.com</a:t>
            </a:r>
          </a:p>
        </p:txBody>
      </p:sp>
      <p:sp>
        <p:nvSpPr>
          <p:cNvPr name="TextBox 28" id="28"/>
          <p:cNvSpPr txBox="true"/>
          <p:nvPr/>
        </p:nvSpPr>
        <p:spPr>
          <a:xfrm rot="0">
            <a:off x="478931" y="7928920"/>
            <a:ext cx="6080563" cy="447857"/>
          </a:xfrm>
          <a:prstGeom prst="rect">
            <a:avLst/>
          </a:prstGeom>
        </p:spPr>
        <p:txBody>
          <a:bodyPr anchor="t" rtlCol="false" tIns="0" lIns="0" bIns="0" rIns="0">
            <a:spAutoFit/>
          </a:bodyPr>
          <a:lstStyle/>
          <a:p>
            <a:pPr algn="ctr">
              <a:lnSpc>
                <a:spcPts val="3382"/>
              </a:lnSpc>
            </a:pPr>
            <a:r>
              <a:rPr lang="en-US" sz="3382" b="true">
                <a:solidFill>
                  <a:srgbClr val="FFFFFF"/>
                </a:solidFill>
                <a:latin typeface="Sukar Bold"/>
                <a:ea typeface="Sukar Bold"/>
                <a:cs typeface="Sukar Bold"/>
                <a:sym typeface="Sukar Bold"/>
              </a:rPr>
              <a:t>presented by : Ibrahim Abdelftah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98205" y="1504506"/>
            <a:ext cx="6969407" cy="1133475"/>
          </a:xfrm>
          <a:prstGeom prst="rect">
            <a:avLst/>
          </a:prstGeom>
        </p:spPr>
        <p:txBody>
          <a:bodyPr anchor="t" rtlCol="false" tIns="0" lIns="0" bIns="0" rIns="0">
            <a:spAutoFit/>
          </a:bodyPr>
          <a:lstStyle/>
          <a:p>
            <a:pPr algn="l">
              <a:lnSpc>
                <a:spcPts val="8999"/>
              </a:lnSpc>
            </a:pPr>
            <a:r>
              <a:rPr lang="en-US" sz="7499" b="true">
                <a:solidFill>
                  <a:srgbClr val="000000"/>
                </a:solidFill>
                <a:latin typeface="Signika Bold"/>
                <a:ea typeface="Signika Bold"/>
                <a:cs typeface="Signika Bold"/>
                <a:sym typeface="Signika Bold"/>
              </a:rPr>
              <a:t>INTRODUCTION</a:t>
            </a:r>
          </a:p>
        </p:txBody>
      </p:sp>
      <p:grpSp>
        <p:nvGrpSpPr>
          <p:cNvPr name="Group 3" id="3"/>
          <p:cNvGrpSpPr/>
          <p:nvPr/>
        </p:nvGrpSpPr>
        <p:grpSpPr>
          <a:xfrm rot="0">
            <a:off x="-3247106" y="2932928"/>
            <a:ext cx="19225124" cy="5849566"/>
            <a:chOff x="0" y="0"/>
            <a:chExt cx="4706902" cy="1432154"/>
          </a:xfrm>
        </p:grpSpPr>
        <p:sp>
          <p:nvSpPr>
            <p:cNvPr name="Freeform 4" id="4"/>
            <p:cNvSpPr/>
            <p:nvPr/>
          </p:nvSpPr>
          <p:spPr>
            <a:xfrm flipH="false" flipV="false" rot="0">
              <a:off x="0" y="0"/>
              <a:ext cx="4706902" cy="1432154"/>
            </a:xfrm>
            <a:custGeom>
              <a:avLst/>
              <a:gdLst/>
              <a:ahLst/>
              <a:cxnLst/>
              <a:rect r="r" b="b" t="t" l="l"/>
              <a:pathLst>
                <a:path h="1432154" w="4706902">
                  <a:moveTo>
                    <a:pt x="0" y="0"/>
                  </a:moveTo>
                  <a:lnTo>
                    <a:pt x="4706902" y="0"/>
                  </a:lnTo>
                  <a:lnTo>
                    <a:pt x="4706902" y="1432154"/>
                  </a:lnTo>
                  <a:lnTo>
                    <a:pt x="0" y="1432154"/>
                  </a:lnTo>
                  <a:close/>
                </a:path>
              </a:pathLst>
            </a:custGeom>
            <a:solidFill>
              <a:srgbClr val="000000">
                <a:alpha val="0"/>
              </a:srgbClr>
            </a:solidFill>
            <a:ln w="57150" cap="sq">
              <a:solidFill>
                <a:srgbClr val="000000"/>
              </a:solidFill>
              <a:prstDash val="solid"/>
              <a:miter/>
            </a:ln>
          </p:spPr>
        </p:sp>
        <p:sp>
          <p:nvSpPr>
            <p:cNvPr name="TextBox 5" id="5"/>
            <p:cNvSpPr txBox="true"/>
            <p:nvPr/>
          </p:nvSpPr>
          <p:spPr>
            <a:xfrm>
              <a:off x="0" y="-38100"/>
              <a:ext cx="4706902" cy="1470254"/>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2859497" y="1256856"/>
            <a:ext cx="4845014" cy="7525638"/>
            <a:chOff x="0" y="0"/>
            <a:chExt cx="3858628" cy="5993510"/>
          </a:xfrm>
        </p:grpSpPr>
        <p:sp>
          <p:nvSpPr>
            <p:cNvPr name="Freeform 7" id="7"/>
            <p:cNvSpPr/>
            <p:nvPr/>
          </p:nvSpPr>
          <p:spPr>
            <a:xfrm flipH="false" flipV="false" rot="0">
              <a:off x="0" y="0"/>
              <a:ext cx="3858628" cy="5993510"/>
            </a:xfrm>
            <a:custGeom>
              <a:avLst/>
              <a:gdLst/>
              <a:ahLst/>
              <a:cxnLst/>
              <a:rect r="r" b="b" t="t" l="l"/>
              <a:pathLst>
                <a:path h="5993510" w="3858628">
                  <a:moveTo>
                    <a:pt x="3858628" y="5993510"/>
                  </a:moveTo>
                  <a:lnTo>
                    <a:pt x="0" y="5993510"/>
                  </a:lnTo>
                  <a:lnTo>
                    <a:pt x="0" y="1498689"/>
                  </a:lnTo>
                  <a:cubicBezTo>
                    <a:pt x="0" y="671482"/>
                    <a:pt x="863705" y="0"/>
                    <a:pt x="1929314" y="0"/>
                  </a:cubicBezTo>
                  <a:cubicBezTo>
                    <a:pt x="2994924" y="0"/>
                    <a:pt x="3858628" y="671482"/>
                    <a:pt x="3858628" y="1499935"/>
                  </a:cubicBezTo>
                  <a:lnTo>
                    <a:pt x="3858628" y="5993510"/>
                  </a:lnTo>
                  <a:close/>
                </a:path>
              </a:pathLst>
            </a:custGeom>
            <a:gradFill rotWithShape="true">
              <a:gsLst>
                <a:gs pos="0">
                  <a:srgbClr val="203F90">
                    <a:alpha val="100000"/>
                  </a:srgbClr>
                </a:gs>
                <a:gs pos="100000">
                  <a:srgbClr val="000000">
                    <a:alpha val="100000"/>
                  </a:srgbClr>
                </a:gs>
              </a:gsLst>
              <a:lin ang="5400000"/>
            </a:gradFill>
            <a:ln cap="sq" w="12700">
              <a:solidFill>
                <a:srgbClr val="000000"/>
              </a:solidFill>
              <a:prstDash val="solid"/>
              <a:miter/>
            </a:ln>
          </p:spPr>
        </p:sp>
      </p:grpSp>
      <p:grpSp>
        <p:nvGrpSpPr>
          <p:cNvPr name="Group 8" id="8"/>
          <p:cNvGrpSpPr/>
          <p:nvPr/>
        </p:nvGrpSpPr>
        <p:grpSpPr>
          <a:xfrm rot="0">
            <a:off x="-2283249" y="3346393"/>
            <a:ext cx="16567817" cy="4898939"/>
            <a:chOff x="0" y="0"/>
            <a:chExt cx="4056311" cy="1199411"/>
          </a:xfrm>
        </p:grpSpPr>
        <p:sp>
          <p:nvSpPr>
            <p:cNvPr name="Freeform 9" id="9"/>
            <p:cNvSpPr/>
            <p:nvPr/>
          </p:nvSpPr>
          <p:spPr>
            <a:xfrm flipH="false" flipV="false" rot="0">
              <a:off x="0" y="0"/>
              <a:ext cx="4056311" cy="1199411"/>
            </a:xfrm>
            <a:custGeom>
              <a:avLst/>
              <a:gdLst/>
              <a:ahLst/>
              <a:cxnLst/>
              <a:rect r="r" b="b" t="t" l="l"/>
              <a:pathLst>
                <a:path h="1199411" w="4056311">
                  <a:moveTo>
                    <a:pt x="0" y="0"/>
                  </a:moveTo>
                  <a:lnTo>
                    <a:pt x="4056311" y="0"/>
                  </a:lnTo>
                  <a:lnTo>
                    <a:pt x="4056311" y="1199411"/>
                  </a:lnTo>
                  <a:lnTo>
                    <a:pt x="0" y="1199411"/>
                  </a:lnTo>
                  <a:close/>
                </a:path>
              </a:pathLst>
            </a:custGeom>
            <a:gradFill rotWithShape="true">
              <a:gsLst>
                <a:gs pos="0">
                  <a:srgbClr val="203F90">
                    <a:alpha val="100000"/>
                  </a:srgbClr>
                </a:gs>
                <a:gs pos="100000">
                  <a:srgbClr val="000000">
                    <a:alpha val="100000"/>
                  </a:srgbClr>
                </a:gs>
              </a:gsLst>
              <a:lin ang="0"/>
            </a:gradFill>
          </p:spPr>
        </p:sp>
        <p:sp>
          <p:nvSpPr>
            <p:cNvPr name="TextBox 10" id="10"/>
            <p:cNvSpPr txBox="true"/>
            <p:nvPr/>
          </p:nvSpPr>
          <p:spPr>
            <a:xfrm>
              <a:off x="0" y="-38100"/>
              <a:ext cx="4056311" cy="1237511"/>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9014569" y="1736055"/>
            <a:ext cx="1717927" cy="618454"/>
          </a:xfrm>
          <a:custGeom>
            <a:avLst/>
            <a:gdLst/>
            <a:ahLst/>
            <a:cxnLst/>
            <a:rect r="r" b="b" t="t" l="l"/>
            <a:pathLst>
              <a:path h="618454" w="1717927">
                <a:moveTo>
                  <a:pt x="1717927" y="0"/>
                </a:moveTo>
                <a:lnTo>
                  <a:pt x="0" y="0"/>
                </a:lnTo>
                <a:lnTo>
                  <a:pt x="0" y="618454"/>
                </a:lnTo>
                <a:lnTo>
                  <a:pt x="1717927" y="618454"/>
                </a:lnTo>
                <a:lnTo>
                  <a:pt x="171792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2859497" y="1256856"/>
            <a:ext cx="4845014" cy="7525638"/>
            <a:chOff x="0" y="0"/>
            <a:chExt cx="3858628" cy="5993510"/>
          </a:xfrm>
        </p:grpSpPr>
        <p:sp>
          <p:nvSpPr>
            <p:cNvPr name="Freeform 13" id="13"/>
            <p:cNvSpPr/>
            <p:nvPr/>
          </p:nvSpPr>
          <p:spPr>
            <a:xfrm flipH="false" flipV="false" rot="0">
              <a:off x="0" y="0"/>
              <a:ext cx="3858628" cy="5993510"/>
            </a:xfrm>
            <a:custGeom>
              <a:avLst/>
              <a:gdLst/>
              <a:ahLst/>
              <a:cxnLst/>
              <a:rect r="r" b="b" t="t" l="l"/>
              <a:pathLst>
                <a:path h="5993510" w="3858628">
                  <a:moveTo>
                    <a:pt x="3858628" y="5993510"/>
                  </a:moveTo>
                  <a:lnTo>
                    <a:pt x="0" y="5993510"/>
                  </a:lnTo>
                  <a:lnTo>
                    <a:pt x="0" y="1498689"/>
                  </a:lnTo>
                  <a:cubicBezTo>
                    <a:pt x="0" y="671482"/>
                    <a:pt x="863705" y="0"/>
                    <a:pt x="1929314" y="0"/>
                  </a:cubicBezTo>
                  <a:cubicBezTo>
                    <a:pt x="2994924" y="0"/>
                    <a:pt x="3858628" y="671482"/>
                    <a:pt x="3858628" y="1499935"/>
                  </a:cubicBezTo>
                  <a:lnTo>
                    <a:pt x="3858628" y="5993510"/>
                  </a:lnTo>
                  <a:close/>
                </a:path>
              </a:pathLst>
            </a:custGeom>
            <a:blipFill>
              <a:blip r:embed="rId4"/>
              <a:stretch>
                <a:fillRect l="-46247" t="0" r="-96926" b="0"/>
              </a:stretch>
            </a:blipFill>
            <a:ln w="57150" cap="sq">
              <a:solidFill>
                <a:srgbClr val="000000"/>
              </a:solidFill>
              <a:prstDash val="solid"/>
              <a:miter/>
            </a:ln>
          </p:spPr>
        </p:sp>
      </p:grpSp>
      <p:grpSp>
        <p:nvGrpSpPr>
          <p:cNvPr name="Group 14" id="14"/>
          <p:cNvGrpSpPr/>
          <p:nvPr/>
        </p:nvGrpSpPr>
        <p:grpSpPr>
          <a:xfrm rot="0">
            <a:off x="14741228" y="716080"/>
            <a:ext cx="1081552" cy="108155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7" id="17"/>
          <p:cNvSpPr txBox="true"/>
          <p:nvPr/>
        </p:nvSpPr>
        <p:spPr>
          <a:xfrm rot="0">
            <a:off x="278410" y="3597852"/>
            <a:ext cx="12025052" cy="5676697"/>
          </a:xfrm>
          <a:prstGeom prst="rect">
            <a:avLst/>
          </a:prstGeom>
        </p:spPr>
        <p:txBody>
          <a:bodyPr anchor="t" rtlCol="false" tIns="0" lIns="0" bIns="0" rIns="0">
            <a:spAutoFit/>
          </a:bodyPr>
          <a:lstStyle/>
          <a:p>
            <a:pPr algn="just">
              <a:lnSpc>
                <a:spcPts val="4073"/>
              </a:lnSpc>
            </a:pPr>
            <a:r>
              <a:rPr lang="en-US" sz="3702">
                <a:solidFill>
                  <a:srgbClr val="FFFFFF"/>
                </a:solidFill>
                <a:latin typeface="DG Sahabh"/>
                <a:ea typeface="DG Sahabh"/>
                <a:cs typeface="DG Sahabh"/>
                <a:sym typeface="DG Sahabh"/>
              </a:rPr>
              <a:t>Hello everyone, today we will present an analysis of our sales data to support better decision-making and boost performance. We'll focus on the key findings that stood out, including trends in sales, customer behavior, and payment methods. At the end, we’ll highlight the most important decisions we recommend based on these insights.</a:t>
            </a:r>
          </a:p>
          <a:p>
            <a:pPr algn="just">
              <a:lnSpc>
                <a:spcPts val="3864"/>
              </a:lnSpc>
            </a:pPr>
          </a:p>
          <a:p>
            <a:pPr algn="just">
              <a:lnSpc>
                <a:spcPts val="3837"/>
              </a:lnSpc>
            </a:pPr>
            <a:r>
              <a:rPr lang="en-US" sz="3488">
                <a:solidFill>
                  <a:srgbClr val="FFFFFF"/>
                </a:solidFill>
                <a:latin typeface="DG Sahabh"/>
                <a:ea typeface="DG Sahabh"/>
                <a:cs typeface="DG Sahabh"/>
                <a:sym typeface="DG Sahabh"/>
              </a:rPr>
              <a:t>Let’s dive into the data.</a:t>
            </a:r>
          </a:p>
          <a:p>
            <a:pPr algn="just">
              <a:lnSpc>
                <a:spcPts val="2819"/>
              </a:lnSpc>
            </a:pPr>
          </a:p>
          <a:p>
            <a:pPr algn="just">
              <a:lnSpc>
                <a:spcPts val="5791"/>
              </a:lnSpc>
            </a:pPr>
          </a:p>
        </p:txBody>
      </p:sp>
      <p:sp>
        <p:nvSpPr>
          <p:cNvPr name="TextBox 18" id="18"/>
          <p:cNvSpPr txBox="true"/>
          <p:nvPr/>
        </p:nvSpPr>
        <p:spPr>
          <a:xfrm rot="0">
            <a:off x="14741228" y="800100"/>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1</a:t>
            </a:r>
          </a:p>
        </p:txBody>
      </p:sp>
      <p:sp>
        <p:nvSpPr>
          <p:cNvPr name="Freeform 19" id="19"/>
          <p:cNvSpPr/>
          <p:nvPr/>
        </p:nvSpPr>
        <p:spPr>
          <a:xfrm flipH="false" flipV="false" rot="0">
            <a:off x="7771170" y="1890778"/>
            <a:ext cx="915539" cy="309009"/>
          </a:xfrm>
          <a:custGeom>
            <a:avLst/>
            <a:gdLst/>
            <a:ahLst/>
            <a:cxnLst/>
            <a:rect r="r" b="b" t="t" l="l"/>
            <a:pathLst>
              <a:path h="309009" w="915539">
                <a:moveTo>
                  <a:pt x="0" y="0"/>
                </a:moveTo>
                <a:lnTo>
                  <a:pt x="915539" y="0"/>
                </a:lnTo>
                <a:lnTo>
                  <a:pt x="915539" y="309009"/>
                </a:lnTo>
                <a:lnTo>
                  <a:pt x="0" y="309009"/>
                </a:lnTo>
                <a:lnTo>
                  <a:pt x="0" y="0"/>
                </a:lnTo>
                <a:close/>
              </a:path>
            </a:pathLst>
          </a:custGeom>
          <a:blipFill>
            <a:blip r:embed="rId5">
              <a:extLst>
                <a:ext uri="{96DAC541-7B7A-43D3-8B79-37D633B846F1}">
                  <asvg:svgBlip xmlns:asvg="http://schemas.microsoft.com/office/drawing/2016/SVG/main" r:embed="rId6"/>
                </a:ext>
              </a:extLst>
            </a:blip>
            <a:stretch>
              <a:fillRect l="0" t="0" r="-103993"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8562" y="632802"/>
            <a:ext cx="19225124" cy="9021396"/>
            <a:chOff x="0" y="0"/>
            <a:chExt cx="4706902" cy="2208715"/>
          </a:xfrm>
        </p:grpSpPr>
        <p:sp>
          <p:nvSpPr>
            <p:cNvPr name="Freeform 3" id="3"/>
            <p:cNvSpPr/>
            <p:nvPr/>
          </p:nvSpPr>
          <p:spPr>
            <a:xfrm flipH="false" flipV="false" rot="0">
              <a:off x="0" y="0"/>
              <a:ext cx="4706902" cy="2208715"/>
            </a:xfrm>
            <a:custGeom>
              <a:avLst/>
              <a:gdLst/>
              <a:ahLst/>
              <a:cxnLst/>
              <a:rect r="r" b="b" t="t" l="l"/>
              <a:pathLst>
                <a:path h="2208715" w="4706902">
                  <a:moveTo>
                    <a:pt x="0" y="0"/>
                  </a:moveTo>
                  <a:lnTo>
                    <a:pt x="4706902" y="0"/>
                  </a:lnTo>
                  <a:lnTo>
                    <a:pt x="4706902" y="2208715"/>
                  </a:lnTo>
                  <a:lnTo>
                    <a:pt x="0" y="2208715"/>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4706902" cy="224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756232" y="-802698"/>
            <a:ext cx="4494658" cy="11892397"/>
            <a:chOff x="0" y="0"/>
            <a:chExt cx="1100431" cy="2911624"/>
          </a:xfrm>
        </p:grpSpPr>
        <p:sp>
          <p:nvSpPr>
            <p:cNvPr name="Freeform 6" id="6"/>
            <p:cNvSpPr/>
            <p:nvPr/>
          </p:nvSpPr>
          <p:spPr>
            <a:xfrm flipH="false" flipV="false" rot="0">
              <a:off x="0" y="0"/>
              <a:ext cx="1100431" cy="2911624"/>
            </a:xfrm>
            <a:custGeom>
              <a:avLst/>
              <a:gdLst/>
              <a:ahLst/>
              <a:cxnLst/>
              <a:rect r="r" b="b" t="t" l="l"/>
              <a:pathLst>
                <a:path h="2911624" w="1100431">
                  <a:moveTo>
                    <a:pt x="0" y="0"/>
                  </a:moveTo>
                  <a:lnTo>
                    <a:pt x="1100431" y="0"/>
                  </a:lnTo>
                  <a:lnTo>
                    <a:pt x="1100431" y="2911624"/>
                  </a:lnTo>
                  <a:lnTo>
                    <a:pt x="0" y="2911624"/>
                  </a:lnTo>
                  <a:close/>
                </a:path>
              </a:pathLst>
            </a:custGeom>
            <a:gradFill rotWithShape="true">
              <a:gsLst>
                <a:gs pos="0">
                  <a:srgbClr val="203F90">
                    <a:alpha val="100000"/>
                  </a:srgbClr>
                </a:gs>
                <a:gs pos="100000">
                  <a:srgbClr val="000000">
                    <a:alpha val="100000"/>
                  </a:srgbClr>
                </a:gs>
              </a:gsLst>
              <a:lin ang="0"/>
            </a:gradFill>
          </p:spPr>
        </p:sp>
        <p:sp>
          <p:nvSpPr>
            <p:cNvPr name="TextBox 7" id="7"/>
            <p:cNvSpPr txBox="true"/>
            <p:nvPr/>
          </p:nvSpPr>
          <p:spPr>
            <a:xfrm>
              <a:off x="0" y="-38100"/>
              <a:ext cx="1100431" cy="294972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019094" y="5519083"/>
            <a:ext cx="1081552" cy="108155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1" id="11"/>
          <p:cNvSpPr/>
          <p:nvPr/>
        </p:nvSpPr>
        <p:spPr>
          <a:xfrm flipH="false" flipV="false" rot="-10800000">
            <a:off x="7455960" y="1337709"/>
            <a:ext cx="1688040" cy="607694"/>
          </a:xfrm>
          <a:custGeom>
            <a:avLst/>
            <a:gdLst/>
            <a:ahLst/>
            <a:cxnLst/>
            <a:rect r="r" b="b" t="t" l="l"/>
            <a:pathLst>
              <a:path h="607694" w="1688040">
                <a:moveTo>
                  <a:pt x="0" y="0"/>
                </a:moveTo>
                <a:lnTo>
                  <a:pt x="1688040" y="0"/>
                </a:lnTo>
                <a:lnTo>
                  <a:pt x="1688040" y="607695"/>
                </a:lnTo>
                <a:lnTo>
                  <a:pt x="0" y="607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46401" y="1183205"/>
            <a:ext cx="9862324" cy="914400"/>
          </a:xfrm>
          <a:prstGeom prst="rect">
            <a:avLst/>
          </a:prstGeom>
        </p:spPr>
        <p:txBody>
          <a:bodyPr anchor="t" rtlCol="false" tIns="0" lIns="0" bIns="0" rIns="0">
            <a:spAutoFit/>
          </a:bodyPr>
          <a:lstStyle/>
          <a:p>
            <a:pPr algn="l">
              <a:lnSpc>
                <a:spcPts val="7200"/>
              </a:lnSpc>
            </a:pPr>
            <a:r>
              <a:rPr lang="en-US" b="true" sz="6000">
                <a:solidFill>
                  <a:srgbClr val="000000"/>
                </a:solidFill>
                <a:latin typeface="Signika Bold"/>
                <a:ea typeface="Signika Bold"/>
                <a:cs typeface="Signika Bold"/>
                <a:sym typeface="Signika Bold"/>
              </a:rPr>
              <a:t> NOTES :</a:t>
            </a:r>
          </a:p>
        </p:txBody>
      </p:sp>
      <p:sp>
        <p:nvSpPr>
          <p:cNvPr name="TextBox 13" id="13"/>
          <p:cNvSpPr txBox="true"/>
          <p:nvPr/>
        </p:nvSpPr>
        <p:spPr>
          <a:xfrm rot="0">
            <a:off x="146401" y="2319413"/>
            <a:ext cx="9405273" cy="6938887"/>
          </a:xfrm>
          <a:prstGeom prst="rect">
            <a:avLst/>
          </a:prstGeom>
        </p:spPr>
        <p:txBody>
          <a:bodyPr anchor="t" rtlCol="false" tIns="0" lIns="0" bIns="0" rIns="0">
            <a:spAutoFit/>
          </a:bodyPr>
          <a:lstStyle/>
          <a:p>
            <a:pPr algn="just">
              <a:lnSpc>
                <a:spcPts val="3205"/>
              </a:lnSpc>
            </a:pPr>
            <a:r>
              <a:rPr lang="en-US" sz="2914" b="true">
                <a:solidFill>
                  <a:srgbClr val="000000"/>
                </a:solidFill>
                <a:latin typeface="Sukar Bold"/>
                <a:ea typeface="Sukar Bold"/>
                <a:cs typeface="Sukar Bold"/>
                <a:sym typeface="Sukar Bold"/>
              </a:rPr>
              <a:t> </a:t>
            </a:r>
            <a:r>
              <a:rPr lang="en-US" sz="2914" b="true">
                <a:solidFill>
                  <a:srgbClr val="004AAD"/>
                </a:solidFill>
                <a:latin typeface="Sukar Bold"/>
                <a:ea typeface="Sukar Bold"/>
                <a:cs typeface="Sukar Bold"/>
                <a:sym typeface="Sukar Bold"/>
              </a:rPr>
              <a:t>Preliminary Conclusions:</a:t>
            </a:r>
          </a:p>
          <a:p>
            <a:pPr algn="just">
              <a:lnSpc>
                <a:spcPts val="3205"/>
              </a:lnSpc>
            </a:pPr>
          </a:p>
          <a:p>
            <a:pPr algn="just" marL="629175" indent="-314588" lvl="1">
              <a:lnSpc>
                <a:spcPts val="3205"/>
              </a:lnSpc>
              <a:buFont typeface="Arial"/>
              <a:buChar char="•"/>
            </a:pPr>
            <a:r>
              <a:rPr lang="en-US" b="true" sz="2914">
                <a:solidFill>
                  <a:srgbClr val="000000"/>
                </a:solidFill>
                <a:latin typeface="Sukar Bold"/>
                <a:ea typeface="Sukar Bold"/>
                <a:cs typeface="Sukar Bold"/>
                <a:sym typeface="Sukar Bold"/>
              </a:rPr>
              <a:t>Net profit margin is zero: Revenue equals total tax, leaving no profit after covering purchase costs and taxes.</a:t>
            </a:r>
          </a:p>
          <a:p>
            <a:pPr algn="just" marL="629175" indent="-314588" lvl="1">
              <a:lnSpc>
                <a:spcPts val="3205"/>
              </a:lnSpc>
              <a:buFont typeface="Arial"/>
              <a:buChar char="•"/>
            </a:pPr>
            <a:r>
              <a:rPr lang="en-US" b="true" sz="2914">
                <a:solidFill>
                  <a:srgbClr val="000000"/>
                </a:solidFill>
                <a:latin typeface="Sukar Bold"/>
                <a:ea typeface="Sukar Bold"/>
                <a:cs typeface="Sukar Bold"/>
                <a:sym typeface="Sukar Bold"/>
              </a:rPr>
              <a:t>Tax is the only revenue source: The company relies solely on tax as revenue, as purchase cost matches the selling price.</a:t>
            </a:r>
          </a:p>
          <a:p>
            <a:pPr algn="just">
              <a:lnSpc>
                <a:spcPts val="3205"/>
              </a:lnSpc>
            </a:pPr>
          </a:p>
          <a:p>
            <a:pPr algn="just">
              <a:lnSpc>
                <a:spcPts val="3205"/>
              </a:lnSpc>
            </a:pPr>
            <a:r>
              <a:rPr lang="en-US" sz="2914" b="true">
                <a:solidFill>
                  <a:srgbClr val="1B367C"/>
                </a:solidFill>
                <a:latin typeface="Sukar Bold"/>
                <a:ea typeface="Sukar Bold"/>
                <a:cs typeface="Sukar Bold"/>
                <a:sym typeface="Sukar Bold"/>
              </a:rPr>
              <a:t>Challenges:</a:t>
            </a:r>
          </a:p>
          <a:p>
            <a:pPr algn="just">
              <a:lnSpc>
                <a:spcPts val="3205"/>
              </a:lnSpc>
            </a:pPr>
          </a:p>
          <a:p>
            <a:pPr algn="just" marL="629175" indent="-314588" lvl="1">
              <a:lnSpc>
                <a:spcPts val="3205"/>
              </a:lnSpc>
              <a:buFont typeface="Arial"/>
              <a:buChar char="•"/>
            </a:pPr>
            <a:r>
              <a:rPr lang="en-US" b="true" sz="2914">
                <a:solidFill>
                  <a:srgbClr val="000000"/>
                </a:solidFill>
                <a:latin typeface="Sukar Bold"/>
                <a:ea typeface="Sukar Bold"/>
                <a:cs typeface="Sukar Bold"/>
                <a:sym typeface="Sukar Bold"/>
              </a:rPr>
              <a:t>No profit margin: This is unsustainable long-term as the company can't cover operational costs like salaries, rent, and marketing.</a:t>
            </a:r>
          </a:p>
          <a:p>
            <a:pPr algn="just" marL="629175" indent="-314588" lvl="1">
              <a:lnSpc>
                <a:spcPts val="3205"/>
              </a:lnSpc>
              <a:buFont typeface="Arial"/>
              <a:buChar char="•"/>
            </a:pPr>
            <a:r>
              <a:rPr lang="en-US" b="true" sz="2914">
                <a:solidFill>
                  <a:srgbClr val="000000"/>
                </a:solidFill>
                <a:latin typeface="Sukar Bold"/>
                <a:ea typeface="Sukar Bold"/>
                <a:cs typeface="Sukar Bold"/>
                <a:sym typeface="Sukar Bold"/>
              </a:rPr>
              <a:t>Dependency on tax: Relying on tax makes the company vulnerable to policy changes.</a:t>
            </a:r>
          </a:p>
          <a:p>
            <a:pPr algn="just">
              <a:lnSpc>
                <a:spcPts val="3205"/>
              </a:lnSpc>
            </a:pPr>
          </a:p>
        </p:txBody>
      </p:sp>
      <p:sp>
        <p:nvSpPr>
          <p:cNvPr name="TextBox 14" id="14"/>
          <p:cNvSpPr txBox="true"/>
          <p:nvPr/>
        </p:nvSpPr>
        <p:spPr>
          <a:xfrm rot="0">
            <a:off x="10046557" y="5650284"/>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2</a:t>
            </a:r>
          </a:p>
        </p:txBody>
      </p:sp>
      <p:sp>
        <p:nvSpPr>
          <p:cNvPr name="Freeform 15" id="15"/>
          <p:cNvSpPr/>
          <p:nvPr/>
        </p:nvSpPr>
        <p:spPr>
          <a:xfrm flipH="false" flipV="false" rot="0">
            <a:off x="16088022" y="1028700"/>
            <a:ext cx="915539" cy="309009"/>
          </a:xfrm>
          <a:custGeom>
            <a:avLst/>
            <a:gdLst/>
            <a:ahLst/>
            <a:cxnLst/>
            <a:rect r="r" b="b" t="t" l="l"/>
            <a:pathLst>
              <a:path h="309009" w="915539">
                <a:moveTo>
                  <a:pt x="0" y="0"/>
                </a:moveTo>
                <a:lnTo>
                  <a:pt x="915539" y="0"/>
                </a:lnTo>
                <a:lnTo>
                  <a:pt x="915539" y="309009"/>
                </a:lnTo>
                <a:lnTo>
                  <a:pt x="0" y="309009"/>
                </a:lnTo>
                <a:lnTo>
                  <a:pt x="0" y="0"/>
                </a:lnTo>
                <a:close/>
              </a:path>
            </a:pathLst>
          </a:custGeom>
          <a:blipFill>
            <a:blip r:embed="rId4">
              <a:extLst>
                <a:ext uri="{96DAC541-7B7A-43D3-8B79-37D633B846F1}">
                  <asvg:svgBlip xmlns:asvg="http://schemas.microsoft.com/office/drawing/2016/SVG/main" r:embed="rId5"/>
                </a:ext>
              </a:extLst>
            </a:blip>
            <a:stretch>
              <a:fillRect l="0" t="0" r="-103993" b="0"/>
            </a:stretch>
          </a:blipFill>
        </p:spPr>
      </p:sp>
      <p:sp>
        <p:nvSpPr>
          <p:cNvPr name="Freeform 16" id="16"/>
          <p:cNvSpPr/>
          <p:nvPr/>
        </p:nvSpPr>
        <p:spPr>
          <a:xfrm flipH="false" flipV="false" rot="0">
            <a:off x="16088022" y="9499693"/>
            <a:ext cx="915539" cy="309009"/>
          </a:xfrm>
          <a:custGeom>
            <a:avLst/>
            <a:gdLst/>
            <a:ahLst/>
            <a:cxnLst/>
            <a:rect r="r" b="b" t="t" l="l"/>
            <a:pathLst>
              <a:path h="309009" w="915539">
                <a:moveTo>
                  <a:pt x="0" y="0"/>
                </a:moveTo>
                <a:lnTo>
                  <a:pt x="915539" y="0"/>
                </a:lnTo>
                <a:lnTo>
                  <a:pt x="915539" y="309010"/>
                </a:lnTo>
                <a:lnTo>
                  <a:pt x="0" y="309010"/>
                </a:lnTo>
                <a:lnTo>
                  <a:pt x="0" y="0"/>
                </a:lnTo>
                <a:close/>
              </a:path>
            </a:pathLst>
          </a:custGeom>
          <a:blipFill>
            <a:blip r:embed="rId4">
              <a:extLst>
                <a:ext uri="{96DAC541-7B7A-43D3-8B79-37D633B846F1}">
                  <asvg:svgBlip xmlns:asvg="http://schemas.microsoft.com/office/drawing/2016/SVG/main" r:embed="rId5"/>
                </a:ext>
              </a:extLst>
            </a:blip>
            <a:stretch>
              <a:fillRect l="0" t="0" r="-103993" b="0"/>
            </a:stretch>
          </a:blipFill>
        </p:spPr>
      </p:sp>
      <p:grpSp>
        <p:nvGrpSpPr>
          <p:cNvPr name="Group 17" id="17"/>
          <p:cNvGrpSpPr/>
          <p:nvPr/>
        </p:nvGrpSpPr>
        <p:grpSpPr>
          <a:xfrm rot="0">
            <a:off x="11291146" y="1183205"/>
            <a:ext cx="6996854" cy="8160901"/>
            <a:chOff x="0" y="0"/>
            <a:chExt cx="5572380" cy="6499441"/>
          </a:xfrm>
        </p:grpSpPr>
        <p:sp>
          <p:nvSpPr>
            <p:cNvPr name="Freeform 18" id="18"/>
            <p:cNvSpPr/>
            <p:nvPr/>
          </p:nvSpPr>
          <p:spPr>
            <a:xfrm flipH="false" flipV="false" rot="0">
              <a:off x="0" y="0"/>
              <a:ext cx="5572380" cy="6499442"/>
            </a:xfrm>
            <a:custGeom>
              <a:avLst/>
              <a:gdLst/>
              <a:ahLst/>
              <a:cxnLst/>
              <a:rect r="r" b="b" t="t" l="l"/>
              <a:pathLst>
                <a:path h="6499442" w="5572380">
                  <a:moveTo>
                    <a:pt x="5572380" y="6499442"/>
                  </a:moveTo>
                  <a:lnTo>
                    <a:pt x="0" y="6499442"/>
                  </a:lnTo>
                  <a:lnTo>
                    <a:pt x="0" y="1625198"/>
                  </a:lnTo>
                  <a:cubicBezTo>
                    <a:pt x="0" y="728164"/>
                    <a:pt x="1247306" y="0"/>
                    <a:pt x="2786190" y="0"/>
                  </a:cubicBezTo>
                  <a:cubicBezTo>
                    <a:pt x="4325074" y="0"/>
                    <a:pt x="5572380" y="728164"/>
                    <a:pt x="5572380" y="1626549"/>
                  </a:cubicBezTo>
                  <a:lnTo>
                    <a:pt x="5572380" y="6499442"/>
                  </a:lnTo>
                  <a:close/>
                </a:path>
              </a:pathLst>
            </a:custGeom>
            <a:blipFill>
              <a:blip r:embed="rId6"/>
              <a:stretch>
                <a:fillRect l="-2537" t="0" r="-2537" b="0"/>
              </a:stretch>
            </a:blipFill>
            <a:ln w="57150" cap="sq">
              <a:solidFill>
                <a:srgbClr val="000000"/>
              </a:solidFill>
              <a:prstDash val="solid"/>
              <a:miter/>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8562" y="632802"/>
            <a:ext cx="19225124" cy="9021396"/>
            <a:chOff x="0" y="0"/>
            <a:chExt cx="4706902" cy="2208715"/>
          </a:xfrm>
        </p:grpSpPr>
        <p:sp>
          <p:nvSpPr>
            <p:cNvPr name="Freeform 3" id="3"/>
            <p:cNvSpPr/>
            <p:nvPr/>
          </p:nvSpPr>
          <p:spPr>
            <a:xfrm flipH="false" flipV="false" rot="0">
              <a:off x="0" y="0"/>
              <a:ext cx="4706902" cy="2208715"/>
            </a:xfrm>
            <a:custGeom>
              <a:avLst/>
              <a:gdLst/>
              <a:ahLst/>
              <a:cxnLst/>
              <a:rect r="r" b="b" t="t" l="l"/>
              <a:pathLst>
                <a:path h="2208715" w="4706902">
                  <a:moveTo>
                    <a:pt x="0" y="0"/>
                  </a:moveTo>
                  <a:lnTo>
                    <a:pt x="4706902" y="0"/>
                  </a:lnTo>
                  <a:lnTo>
                    <a:pt x="4706902" y="2208715"/>
                  </a:lnTo>
                  <a:lnTo>
                    <a:pt x="0" y="2208715"/>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4706902" cy="224681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18760" y="1895558"/>
            <a:ext cx="7661389" cy="1200150"/>
          </a:xfrm>
          <a:prstGeom prst="rect">
            <a:avLst/>
          </a:prstGeom>
        </p:spPr>
        <p:txBody>
          <a:bodyPr anchor="t" rtlCol="false" tIns="0" lIns="0" bIns="0" rIns="0">
            <a:spAutoFit/>
          </a:bodyPr>
          <a:lstStyle/>
          <a:p>
            <a:pPr algn="l">
              <a:lnSpc>
                <a:spcPts val="4799"/>
              </a:lnSpc>
            </a:pPr>
            <a:r>
              <a:rPr lang="en-US" sz="3999" b="true">
                <a:solidFill>
                  <a:srgbClr val="000000"/>
                </a:solidFill>
                <a:latin typeface="Signika Bold"/>
                <a:ea typeface="Signika Bold"/>
                <a:cs typeface="Signika Bold"/>
                <a:sym typeface="Signika Bold"/>
              </a:rPr>
              <a:t>ANOTHER NOTE ON TOTAL MONTHLY SALES</a:t>
            </a:r>
          </a:p>
        </p:txBody>
      </p:sp>
      <p:sp>
        <p:nvSpPr>
          <p:cNvPr name="Freeform 6" id="6"/>
          <p:cNvSpPr/>
          <p:nvPr/>
        </p:nvSpPr>
        <p:spPr>
          <a:xfrm flipH="false" flipV="false" rot="0">
            <a:off x="8080150" y="2295865"/>
            <a:ext cx="1688040" cy="607694"/>
          </a:xfrm>
          <a:custGeom>
            <a:avLst/>
            <a:gdLst/>
            <a:ahLst/>
            <a:cxnLst/>
            <a:rect r="r" b="b" t="t" l="l"/>
            <a:pathLst>
              <a:path h="607694" w="1688040">
                <a:moveTo>
                  <a:pt x="0" y="0"/>
                </a:moveTo>
                <a:lnTo>
                  <a:pt x="1688040" y="0"/>
                </a:lnTo>
                <a:lnTo>
                  <a:pt x="1688040" y="607695"/>
                </a:lnTo>
                <a:lnTo>
                  <a:pt x="0" y="607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3058611" y="-802698"/>
            <a:ext cx="5631276" cy="11892397"/>
            <a:chOff x="0" y="0"/>
            <a:chExt cx="1378710" cy="2911624"/>
          </a:xfrm>
        </p:grpSpPr>
        <p:sp>
          <p:nvSpPr>
            <p:cNvPr name="Freeform 8" id="8"/>
            <p:cNvSpPr/>
            <p:nvPr/>
          </p:nvSpPr>
          <p:spPr>
            <a:xfrm flipH="false" flipV="false" rot="0">
              <a:off x="0" y="0"/>
              <a:ext cx="1378710" cy="2911624"/>
            </a:xfrm>
            <a:custGeom>
              <a:avLst/>
              <a:gdLst/>
              <a:ahLst/>
              <a:cxnLst/>
              <a:rect r="r" b="b" t="t" l="l"/>
              <a:pathLst>
                <a:path h="2911624" w="1378710">
                  <a:moveTo>
                    <a:pt x="0" y="0"/>
                  </a:moveTo>
                  <a:lnTo>
                    <a:pt x="1378710" y="0"/>
                  </a:lnTo>
                  <a:lnTo>
                    <a:pt x="1378710" y="2911624"/>
                  </a:lnTo>
                  <a:lnTo>
                    <a:pt x="0" y="2911624"/>
                  </a:lnTo>
                  <a:close/>
                </a:path>
              </a:pathLst>
            </a:custGeom>
            <a:gradFill rotWithShape="true">
              <a:gsLst>
                <a:gs pos="0">
                  <a:srgbClr val="203F90">
                    <a:alpha val="100000"/>
                  </a:srgbClr>
                </a:gs>
                <a:gs pos="100000">
                  <a:srgbClr val="000000">
                    <a:alpha val="100000"/>
                  </a:srgbClr>
                </a:gs>
              </a:gsLst>
              <a:lin ang="0"/>
            </a:gradFill>
          </p:spPr>
        </p:sp>
        <p:sp>
          <p:nvSpPr>
            <p:cNvPr name="TextBox 9" id="9"/>
            <p:cNvSpPr txBox="true"/>
            <p:nvPr/>
          </p:nvSpPr>
          <p:spPr>
            <a:xfrm>
              <a:off x="0" y="-38100"/>
              <a:ext cx="1378710" cy="2949724"/>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9984986" y="2495633"/>
            <a:ext cx="7888512" cy="5935557"/>
            <a:chOff x="0" y="0"/>
            <a:chExt cx="5705105" cy="4292695"/>
          </a:xfrm>
        </p:grpSpPr>
        <p:sp>
          <p:nvSpPr>
            <p:cNvPr name="Freeform 11" id="11"/>
            <p:cNvSpPr/>
            <p:nvPr/>
          </p:nvSpPr>
          <p:spPr>
            <a:xfrm flipH="false" flipV="false" rot="0">
              <a:off x="0" y="0"/>
              <a:ext cx="5705105" cy="4292695"/>
            </a:xfrm>
            <a:custGeom>
              <a:avLst/>
              <a:gdLst/>
              <a:ahLst/>
              <a:cxnLst/>
              <a:rect r="r" b="b" t="t" l="l"/>
              <a:pathLst>
                <a:path h="4292695" w="5705105">
                  <a:moveTo>
                    <a:pt x="5705105" y="4292695"/>
                  </a:moveTo>
                  <a:lnTo>
                    <a:pt x="0" y="4292695"/>
                  </a:lnTo>
                  <a:lnTo>
                    <a:pt x="0" y="1073397"/>
                  </a:lnTo>
                  <a:cubicBezTo>
                    <a:pt x="0" y="480932"/>
                    <a:pt x="1277015" y="0"/>
                    <a:pt x="2852553" y="0"/>
                  </a:cubicBezTo>
                  <a:cubicBezTo>
                    <a:pt x="4428091" y="0"/>
                    <a:pt x="5705105" y="480932"/>
                    <a:pt x="5705105" y="1074289"/>
                  </a:cubicBezTo>
                  <a:lnTo>
                    <a:pt x="5705105" y="4292695"/>
                  </a:lnTo>
                  <a:close/>
                </a:path>
              </a:pathLst>
            </a:custGeom>
            <a:blipFill>
              <a:blip r:embed="rId4"/>
              <a:stretch>
                <a:fillRect l="-5417" t="0" r="-5417" b="0"/>
              </a:stretch>
            </a:blipFill>
            <a:ln w="57150" cap="sq">
              <a:solidFill>
                <a:srgbClr val="000000"/>
              </a:solidFill>
              <a:prstDash val="solid"/>
              <a:miter/>
            </a:ln>
          </p:spPr>
        </p:sp>
      </p:grpSp>
      <p:grpSp>
        <p:nvGrpSpPr>
          <p:cNvPr name="Group 12" id="12"/>
          <p:cNvGrpSpPr/>
          <p:nvPr/>
        </p:nvGrpSpPr>
        <p:grpSpPr>
          <a:xfrm rot="0">
            <a:off x="12517835" y="1028700"/>
            <a:ext cx="1081552" cy="108155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pic>
        <p:nvPicPr>
          <p:cNvPr name="Picture 15" id="15"/>
          <p:cNvPicPr>
            <a:picLocks noChangeAspect="true"/>
          </p:cNvPicPr>
          <p:nvPr/>
        </p:nvPicPr>
        <p:blipFill>
          <a:blip r:embed="rId5"/>
          <a:stretch>
            <a:fillRect/>
          </a:stretch>
        </p:blipFill>
        <p:spPr>
          <a:xfrm rot="0">
            <a:off x="466725" y="7916840"/>
            <a:ext cx="6172200" cy="1645920"/>
          </a:xfrm>
          <a:prstGeom prst="rect">
            <a:avLst/>
          </a:prstGeom>
        </p:spPr>
      </p:pic>
      <p:sp>
        <p:nvSpPr>
          <p:cNvPr name="Freeform 16" id="16"/>
          <p:cNvSpPr/>
          <p:nvPr/>
        </p:nvSpPr>
        <p:spPr>
          <a:xfrm flipH="false" flipV="false" rot="0">
            <a:off x="6400147" y="8600817"/>
            <a:ext cx="1680003" cy="277964"/>
          </a:xfrm>
          <a:custGeom>
            <a:avLst/>
            <a:gdLst/>
            <a:ahLst/>
            <a:cxnLst/>
            <a:rect r="r" b="b" t="t" l="l"/>
            <a:pathLst>
              <a:path h="277964" w="1680003">
                <a:moveTo>
                  <a:pt x="0" y="0"/>
                </a:moveTo>
                <a:lnTo>
                  <a:pt x="1680003" y="0"/>
                </a:lnTo>
                <a:lnTo>
                  <a:pt x="1680003" y="277965"/>
                </a:lnTo>
                <a:lnTo>
                  <a:pt x="0" y="2779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19075" y="3381715"/>
            <a:ext cx="9205617" cy="4578557"/>
          </a:xfrm>
          <a:prstGeom prst="rect">
            <a:avLst/>
          </a:prstGeom>
        </p:spPr>
        <p:txBody>
          <a:bodyPr anchor="t" rtlCol="false" tIns="0" lIns="0" bIns="0" rIns="0">
            <a:spAutoFit/>
          </a:bodyPr>
          <a:lstStyle/>
          <a:p>
            <a:pPr algn="just" marL="597251" indent="-298625" lvl="1">
              <a:lnSpc>
                <a:spcPts val="3042"/>
              </a:lnSpc>
              <a:buFont typeface="Arial"/>
              <a:buChar char="•"/>
            </a:pPr>
            <a:r>
              <a:rPr lang="en-US" sz="2766">
                <a:solidFill>
                  <a:srgbClr val="000000"/>
                </a:solidFill>
                <a:latin typeface="DG Sahabh"/>
                <a:ea typeface="DG Sahabh"/>
                <a:cs typeface="DG Sahabh"/>
                <a:sym typeface="DG Sahabh"/>
              </a:rPr>
              <a:t>Sales rise in January: Sales hit a record 116,000 units, likely due to the holiday season or strong early-year marketing.</a:t>
            </a:r>
          </a:p>
          <a:p>
            <a:pPr algn="just">
              <a:lnSpc>
                <a:spcPts val="3042"/>
              </a:lnSpc>
            </a:pPr>
          </a:p>
          <a:p>
            <a:pPr algn="just" marL="597251" indent="-298625" lvl="1">
              <a:lnSpc>
                <a:spcPts val="3042"/>
              </a:lnSpc>
              <a:buFont typeface="Arial"/>
              <a:buChar char="•"/>
            </a:pPr>
            <a:r>
              <a:rPr lang="en-US" sz="2766">
                <a:solidFill>
                  <a:srgbClr val="000000"/>
                </a:solidFill>
                <a:latin typeface="DG Sahabh"/>
                <a:ea typeface="DG Sahabh"/>
                <a:cs typeface="DG Sahabh"/>
                <a:sym typeface="DG Sahabh"/>
              </a:rPr>
              <a:t>Sharp decline in February: Sales dropped to 97,000 units, possibly due to seasonal changes, weak demand, or economic factors.</a:t>
            </a:r>
          </a:p>
          <a:p>
            <a:pPr algn="just">
              <a:lnSpc>
                <a:spcPts val="3042"/>
              </a:lnSpc>
            </a:pPr>
          </a:p>
          <a:p>
            <a:pPr algn="just" marL="597251" indent="-298625" lvl="1">
              <a:lnSpc>
                <a:spcPts val="3042"/>
              </a:lnSpc>
              <a:buFont typeface="Arial"/>
              <a:buChar char="•"/>
            </a:pPr>
            <a:r>
              <a:rPr lang="en-US" sz="2766">
                <a:solidFill>
                  <a:srgbClr val="000000"/>
                </a:solidFill>
                <a:latin typeface="DG Sahabh"/>
                <a:ea typeface="DG Sahabh"/>
                <a:cs typeface="DG Sahabh"/>
                <a:sym typeface="DG Sahabh"/>
              </a:rPr>
              <a:t>Slight increase in March: Sales recovered slightly to 109,000 units, suggesting a potential rebound in demand or the start of a new season.</a:t>
            </a:r>
          </a:p>
          <a:p>
            <a:pPr algn="just">
              <a:lnSpc>
                <a:spcPts val="3042"/>
              </a:lnSpc>
            </a:pPr>
          </a:p>
        </p:txBody>
      </p:sp>
      <p:sp>
        <p:nvSpPr>
          <p:cNvPr name="TextBox 18" id="18"/>
          <p:cNvSpPr txBox="true"/>
          <p:nvPr/>
        </p:nvSpPr>
        <p:spPr>
          <a:xfrm rot="0">
            <a:off x="12527360" y="1131326"/>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3</a:t>
            </a:r>
          </a:p>
        </p:txBody>
      </p:sp>
      <p:sp>
        <p:nvSpPr>
          <p:cNvPr name="Freeform 19" id="19"/>
          <p:cNvSpPr/>
          <p:nvPr/>
        </p:nvSpPr>
        <p:spPr>
          <a:xfrm flipH="false" flipV="false" rot="0">
            <a:off x="15162062" y="719691"/>
            <a:ext cx="915539" cy="309009"/>
          </a:xfrm>
          <a:custGeom>
            <a:avLst/>
            <a:gdLst/>
            <a:ahLst/>
            <a:cxnLst/>
            <a:rect r="r" b="b" t="t" l="l"/>
            <a:pathLst>
              <a:path h="309009" w="915539">
                <a:moveTo>
                  <a:pt x="0" y="0"/>
                </a:moveTo>
                <a:lnTo>
                  <a:pt x="915538" y="0"/>
                </a:lnTo>
                <a:lnTo>
                  <a:pt x="915538" y="309009"/>
                </a:lnTo>
                <a:lnTo>
                  <a:pt x="0" y="309009"/>
                </a:lnTo>
                <a:lnTo>
                  <a:pt x="0" y="0"/>
                </a:lnTo>
                <a:close/>
              </a:path>
            </a:pathLst>
          </a:custGeom>
          <a:blipFill>
            <a:blip r:embed="rId8">
              <a:extLst>
                <a:ext uri="{96DAC541-7B7A-43D3-8B79-37D633B846F1}">
                  <asvg:svgBlip xmlns:asvg="http://schemas.microsoft.com/office/drawing/2016/SVG/main" r:embed="rId9"/>
                </a:ext>
              </a:extLst>
            </a:blip>
            <a:stretch>
              <a:fillRect l="0" t="0" r="-103993"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7852" y="923161"/>
            <a:ext cx="19225124" cy="8440678"/>
            <a:chOff x="0" y="0"/>
            <a:chExt cx="4706902" cy="2066538"/>
          </a:xfrm>
        </p:grpSpPr>
        <p:sp>
          <p:nvSpPr>
            <p:cNvPr name="Freeform 3" id="3"/>
            <p:cNvSpPr/>
            <p:nvPr/>
          </p:nvSpPr>
          <p:spPr>
            <a:xfrm flipH="false" flipV="false" rot="0">
              <a:off x="0" y="0"/>
              <a:ext cx="4706902" cy="2066538"/>
            </a:xfrm>
            <a:custGeom>
              <a:avLst/>
              <a:gdLst/>
              <a:ahLst/>
              <a:cxnLst/>
              <a:rect r="r" b="b" t="t" l="l"/>
              <a:pathLst>
                <a:path h="2066538" w="4706902">
                  <a:moveTo>
                    <a:pt x="0" y="0"/>
                  </a:moveTo>
                  <a:lnTo>
                    <a:pt x="4706902" y="0"/>
                  </a:lnTo>
                  <a:lnTo>
                    <a:pt x="4706902" y="2066538"/>
                  </a:lnTo>
                  <a:lnTo>
                    <a:pt x="0" y="2066538"/>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4706902" cy="210463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9207" y="1203546"/>
            <a:ext cx="1081552" cy="108155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499273" y="-1412468"/>
            <a:ext cx="19286545" cy="1897057"/>
            <a:chOff x="0" y="0"/>
            <a:chExt cx="4721939" cy="464458"/>
          </a:xfrm>
        </p:grpSpPr>
        <p:sp>
          <p:nvSpPr>
            <p:cNvPr name="Freeform 9" id="9"/>
            <p:cNvSpPr/>
            <p:nvPr/>
          </p:nvSpPr>
          <p:spPr>
            <a:xfrm flipH="false" flipV="false" rot="0">
              <a:off x="0" y="0"/>
              <a:ext cx="4721939" cy="464458"/>
            </a:xfrm>
            <a:custGeom>
              <a:avLst/>
              <a:gdLst/>
              <a:ahLst/>
              <a:cxnLst/>
              <a:rect r="r" b="b" t="t" l="l"/>
              <a:pathLst>
                <a:path h="464458" w="4721939">
                  <a:moveTo>
                    <a:pt x="0" y="0"/>
                  </a:moveTo>
                  <a:lnTo>
                    <a:pt x="4721939" y="0"/>
                  </a:lnTo>
                  <a:lnTo>
                    <a:pt x="4721939" y="464458"/>
                  </a:lnTo>
                  <a:lnTo>
                    <a:pt x="0" y="464458"/>
                  </a:lnTo>
                  <a:close/>
                </a:path>
              </a:pathLst>
            </a:custGeom>
            <a:gradFill rotWithShape="true">
              <a:gsLst>
                <a:gs pos="0">
                  <a:srgbClr val="203F90">
                    <a:alpha val="100000"/>
                  </a:srgbClr>
                </a:gs>
                <a:gs pos="100000">
                  <a:srgbClr val="000000">
                    <a:alpha val="100000"/>
                  </a:srgbClr>
                </a:gs>
              </a:gsLst>
              <a:lin ang="0"/>
            </a:gradFill>
          </p:spPr>
        </p:sp>
        <p:sp>
          <p:nvSpPr>
            <p:cNvPr name="TextBox 10" id="10"/>
            <p:cNvSpPr txBox="true"/>
            <p:nvPr/>
          </p:nvSpPr>
          <p:spPr>
            <a:xfrm>
              <a:off x="0" y="-38100"/>
              <a:ext cx="4721939" cy="50255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17210" y="9782456"/>
            <a:ext cx="19286545" cy="1897057"/>
            <a:chOff x="0" y="0"/>
            <a:chExt cx="4721939" cy="464458"/>
          </a:xfrm>
        </p:grpSpPr>
        <p:sp>
          <p:nvSpPr>
            <p:cNvPr name="Freeform 12" id="12"/>
            <p:cNvSpPr/>
            <p:nvPr/>
          </p:nvSpPr>
          <p:spPr>
            <a:xfrm flipH="false" flipV="false" rot="0">
              <a:off x="0" y="0"/>
              <a:ext cx="4721939" cy="464458"/>
            </a:xfrm>
            <a:custGeom>
              <a:avLst/>
              <a:gdLst/>
              <a:ahLst/>
              <a:cxnLst/>
              <a:rect r="r" b="b" t="t" l="l"/>
              <a:pathLst>
                <a:path h="464458" w="4721939">
                  <a:moveTo>
                    <a:pt x="0" y="0"/>
                  </a:moveTo>
                  <a:lnTo>
                    <a:pt x="4721939" y="0"/>
                  </a:lnTo>
                  <a:lnTo>
                    <a:pt x="4721939" y="464458"/>
                  </a:lnTo>
                  <a:lnTo>
                    <a:pt x="0" y="464458"/>
                  </a:lnTo>
                  <a:close/>
                </a:path>
              </a:pathLst>
            </a:custGeom>
            <a:gradFill rotWithShape="true">
              <a:gsLst>
                <a:gs pos="0">
                  <a:srgbClr val="203F90">
                    <a:alpha val="100000"/>
                  </a:srgbClr>
                </a:gs>
                <a:gs pos="100000">
                  <a:srgbClr val="000000">
                    <a:alpha val="100000"/>
                  </a:srgbClr>
                </a:gs>
              </a:gsLst>
              <a:lin ang="0"/>
            </a:gradFill>
          </p:spPr>
        </p:sp>
        <p:sp>
          <p:nvSpPr>
            <p:cNvPr name="TextBox 13" id="13"/>
            <p:cNvSpPr txBox="true"/>
            <p:nvPr/>
          </p:nvSpPr>
          <p:spPr>
            <a:xfrm>
              <a:off x="0" y="-38100"/>
              <a:ext cx="4721939" cy="50255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69136" y="2648023"/>
            <a:ext cx="13397550" cy="6145512"/>
          </a:xfrm>
          <a:prstGeom prst="rect">
            <a:avLst/>
          </a:prstGeom>
        </p:spPr>
        <p:txBody>
          <a:bodyPr anchor="t" rtlCol="false" tIns="0" lIns="0" bIns="0" rIns="0">
            <a:spAutoFit/>
          </a:bodyPr>
          <a:lstStyle/>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Increase</a:t>
            </a:r>
            <a:r>
              <a:rPr lang="en-US" b="true" sz="3148">
                <a:solidFill>
                  <a:srgbClr val="000000"/>
                </a:solidFill>
                <a:latin typeface="Sukar Bold"/>
                <a:ea typeface="Sukar Bold"/>
                <a:cs typeface="Sukar Bold"/>
                <a:sym typeface="Sukar Bold"/>
              </a:rPr>
              <a:t> investment in marketing and promotions for high-sales departments to further boost revenue.</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Analyze and improve</a:t>
            </a:r>
            <a:r>
              <a:rPr lang="en-US" b="true" sz="3148">
                <a:solidFill>
                  <a:srgbClr val="000000"/>
                </a:solidFill>
                <a:latin typeface="Sukar Bold"/>
                <a:ea typeface="Sukar Bold"/>
                <a:cs typeface="Sukar Bold"/>
                <a:sym typeface="Sukar Bold"/>
              </a:rPr>
              <a:t> the performance of low-sales departments by adjusting product options, marketing strategies, or customer service.</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Ensure</a:t>
            </a:r>
            <a:r>
              <a:rPr lang="en-US" b="true" sz="3148">
                <a:solidFill>
                  <a:srgbClr val="000000"/>
                </a:solidFill>
                <a:latin typeface="Sukar Bold"/>
                <a:ea typeface="Sukar Bold"/>
                <a:cs typeface="Sukar Bold"/>
                <a:sym typeface="Sukar Bold"/>
              </a:rPr>
              <a:t> product prices are higher than purchase costs to generate profit, as the current profit mainly comes from taxes on customers.</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Address</a:t>
            </a:r>
            <a:r>
              <a:rPr lang="en-US" b="true" sz="3148">
                <a:solidFill>
                  <a:srgbClr val="000000"/>
                </a:solidFill>
                <a:latin typeface="Sukar Bold"/>
                <a:ea typeface="Sukar Bold"/>
                <a:cs typeface="Sukar Bold"/>
                <a:sym typeface="Sukar Bold"/>
              </a:rPr>
              <a:t> the sharp sales decline in February by introducing targeted advertising campaigns, as January saw the highest sales in Q1.</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Launch</a:t>
            </a:r>
            <a:r>
              <a:rPr lang="en-US" b="true" sz="3148">
                <a:solidFill>
                  <a:srgbClr val="000000"/>
                </a:solidFill>
                <a:latin typeface="Sukar Bold"/>
                <a:ea typeface="Sukar Bold"/>
                <a:cs typeface="Sukar Bold"/>
                <a:sym typeface="Sukar Bold"/>
              </a:rPr>
              <a:t> promotions or discounts for low-performing sections like health and beauty to drive sales growth.</a:t>
            </a:r>
          </a:p>
        </p:txBody>
      </p:sp>
      <p:sp>
        <p:nvSpPr>
          <p:cNvPr name="TextBox 15" id="15"/>
          <p:cNvSpPr txBox="true"/>
          <p:nvPr/>
        </p:nvSpPr>
        <p:spPr>
          <a:xfrm rot="0">
            <a:off x="2817752" y="1325222"/>
            <a:ext cx="12652495" cy="1057275"/>
          </a:xfrm>
          <a:prstGeom prst="rect">
            <a:avLst/>
          </a:prstGeom>
        </p:spPr>
        <p:txBody>
          <a:bodyPr anchor="t" rtlCol="false" tIns="0" lIns="0" bIns="0" rIns="0">
            <a:spAutoFit/>
          </a:bodyPr>
          <a:lstStyle/>
          <a:p>
            <a:pPr algn="ctr">
              <a:lnSpc>
                <a:spcPts val="8399"/>
              </a:lnSpc>
            </a:pPr>
            <a:r>
              <a:rPr lang="en-US" b="true" sz="6999">
                <a:solidFill>
                  <a:srgbClr val="000000"/>
                </a:solidFill>
                <a:latin typeface="Signika Bold"/>
                <a:ea typeface="Signika Bold"/>
                <a:cs typeface="Signika Bold"/>
                <a:sym typeface="Signika Bold"/>
              </a:rPr>
              <a:t>RECOMMENDATIONS</a:t>
            </a:r>
          </a:p>
        </p:txBody>
      </p:sp>
      <p:sp>
        <p:nvSpPr>
          <p:cNvPr name="Freeform 16" id="16"/>
          <p:cNvSpPr/>
          <p:nvPr/>
        </p:nvSpPr>
        <p:spPr>
          <a:xfrm flipH="true" flipV="true" rot="0">
            <a:off x="13818232" y="1656257"/>
            <a:ext cx="907160" cy="395205"/>
          </a:xfrm>
          <a:custGeom>
            <a:avLst/>
            <a:gdLst/>
            <a:ahLst/>
            <a:cxnLst/>
            <a:rect r="r" b="b" t="t" l="l"/>
            <a:pathLst>
              <a:path h="395205" w="907160">
                <a:moveTo>
                  <a:pt x="907160" y="395205"/>
                </a:moveTo>
                <a:lnTo>
                  <a:pt x="0" y="395205"/>
                </a:lnTo>
                <a:lnTo>
                  <a:pt x="0" y="0"/>
                </a:lnTo>
                <a:lnTo>
                  <a:pt x="907160" y="0"/>
                </a:lnTo>
                <a:lnTo>
                  <a:pt x="907160" y="395205"/>
                </a:lnTo>
                <a:close/>
              </a:path>
            </a:pathLst>
          </a:custGeom>
          <a:blipFill>
            <a:blip r:embed="rId2">
              <a:extLst>
                <a:ext uri="{96DAC541-7B7A-43D3-8B79-37D633B846F1}">
                  <asvg:svgBlip xmlns:asvg="http://schemas.microsoft.com/office/drawing/2016/SVG/main" r:embed="rId3"/>
                </a:ext>
              </a:extLst>
            </a:blip>
            <a:stretch>
              <a:fillRect l="-94803" t="0" r="0" b="0"/>
            </a:stretch>
          </a:blipFill>
        </p:spPr>
      </p:sp>
      <p:sp>
        <p:nvSpPr>
          <p:cNvPr name="Freeform 17" id="17"/>
          <p:cNvSpPr/>
          <p:nvPr/>
        </p:nvSpPr>
        <p:spPr>
          <a:xfrm flipH="false" flipV="true" rot="0">
            <a:off x="3697079" y="1656257"/>
            <a:ext cx="907160" cy="395205"/>
          </a:xfrm>
          <a:custGeom>
            <a:avLst/>
            <a:gdLst/>
            <a:ahLst/>
            <a:cxnLst/>
            <a:rect r="r" b="b" t="t" l="l"/>
            <a:pathLst>
              <a:path h="395205" w="907160">
                <a:moveTo>
                  <a:pt x="0" y="395205"/>
                </a:moveTo>
                <a:lnTo>
                  <a:pt x="907159" y="395205"/>
                </a:lnTo>
                <a:lnTo>
                  <a:pt x="907159" y="0"/>
                </a:lnTo>
                <a:lnTo>
                  <a:pt x="0" y="0"/>
                </a:lnTo>
                <a:lnTo>
                  <a:pt x="0" y="395205"/>
                </a:lnTo>
                <a:close/>
              </a:path>
            </a:pathLst>
          </a:custGeom>
          <a:blipFill>
            <a:blip r:embed="rId2">
              <a:extLst>
                <a:ext uri="{96DAC541-7B7A-43D3-8B79-37D633B846F1}">
                  <asvg:svgBlip xmlns:asvg="http://schemas.microsoft.com/office/drawing/2016/SVG/main" r:embed="rId3"/>
                </a:ext>
              </a:extLst>
            </a:blip>
            <a:stretch>
              <a:fillRect l="-94803" t="0" r="0" b="0"/>
            </a:stretch>
          </a:blipFill>
        </p:spPr>
      </p:sp>
      <p:sp>
        <p:nvSpPr>
          <p:cNvPr name="Freeform 18" id="18"/>
          <p:cNvSpPr/>
          <p:nvPr/>
        </p:nvSpPr>
        <p:spPr>
          <a:xfrm flipH="false" flipV="false" rot="0">
            <a:off x="2346262" y="1325222"/>
            <a:ext cx="942981" cy="964846"/>
          </a:xfrm>
          <a:custGeom>
            <a:avLst/>
            <a:gdLst/>
            <a:ahLst/>
            <a:cxnLst/>
            <a:rect r="r" b="b" t="t" l="l"/>
            <a:pathLst>
              <a:path h="964846" w="942981">
                <a:moveTo>
                  <a:pt x="0" y="0"/>
                </a:moveTo>
                <a:lnTo>
                  <a:pt x="942981" y="0"/>
                </a:lnTo>
                <a:lnTo>
                  <a:pt x="942981" y="964846"/>
                </a:lnTo>
                <a:lnTo>
                  <a:pt x="0" y="964846"/>
                </a:lnTo>
                <a:lnTo>
                  <a:pt x="0" y="0"/>
                </a:lnTo>
                <a:close/>
              </a:path>
            </a:pathLst>
          </a:custGeom>
          <a:blipFill>
            <a:blip r:embed="rId4"/>
            <a:stretch>
              <a:fillRect l="-2857" t="-12610" r="-12364" b="0"/>
            </a:stretch>
          </a:blipFill>
        </p:spPr>
      </p:sp>
      <p:sp>
        <p:nvSpPr>
          <p:cNvPr name="TextBox 19" id="19"/>
          <p:cNvSpPr txBox="true"/>
          <p:nvPr/>
        </p:nvSpPr>
        <p:spPr>
          <a:xfrm rot="0">
            <a:off x="159207" y="1325222"/>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61905" y="-450963"/>
            <a:ext cx="10892323" cy="11188927"/>
            <a:chOff x="0" y="0"/>
            <a:chExt cx="2868760" cy="2946878"/>
          </a:xfrm>
        </p:grpSpPr>
        <p:sp>
          <p:nvSpPr>
            <p:cNvPr name="Freeform 3" id="3"/>
            <p:cNvSpPr/>
            <p:nvPr/>
          </p:nvSpPr>
          <p:spPr>
            <a:xfrm flipH="false" flipV="false" rot="0">
              <a:off x="0" y="0"/>
              <a:ext cx="2868760" cy="2946878"/>
            </a:xfrm>
            <a:custGeom>
              <a:avLst/>
              <a:gdLst/>
              <a:ahLst/>
              <a:cxnLst/>
              <a:rect r="r" b="b" t="t" l="l"/>
              <a:pathLst>
                <a:path h="2946878" w="2868760">
                  <a:moveTo>
                    <a:pt x="0" y="0"/>
                  </a:moveTo>
                  <a:lnTo>
                    <a:pt x="2868760" y="0"/>
                  </a:lnTo>
                  <a:lnTo>
                    <a:pt x="2868760" y="2946878"/>
                  </a:lnTo>
                  <a:lnTo>
                    <a:pt x="0" y="2946878"/>
                  </a:lnTo>
                  <a:close/>
                </a:path>
              </a:pathLst>
            </a:custGeom>
            <a:solidFill>
              <a:srgbClr val="000000">
                <a:alpha val="0"/>
              </a:srgbClr>
            </a:solidFill>
            <a:ln w="47625" cap="sq">
              <a:solidFill>
                <a:srgbClr val="000000"/>
              </a:solidFill>
              <a:prstDash val="solid"/>
              <a:miter/>
            </a:ln>
          </p:spPr>
        </p:sp>
        <p:sp>
          <p:nvSpPr>
            <p:cNvPr name="TextBox 4" id="4"/>
            <p:cNvSpPr txBox="true"/>
            <p:nvPr/>
          </p:nvSpPr>
          <p:spPr>
            <a:xfrm>
              <a:off x="0" y="-38100"/>
              <a:ext cx="2868760" cy="298497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88370" y="-450963"/>
            <a:ext cx="10892323" cy="11188927"/>
            <a:chOff x="0" y="0"/>
            <a:chExt cx="2868760" cy="2946878"/>
          </a:xfrm>
        </p:grpSpPr>
        <p:sp>
          <p:nvSpPr>
            <p:cNvPr name="Freeform 6" id="6"/>
            <p:cNvSpPr/>
            <p:nvPr/>
          </p:nvSpPr>
          <p:spPr>
            <a:xfrm flipH="false" flipV="false" rot="0">
              <a:off x="0" y="0"/>
              <a:ext cx="2868760" cy="2946878"/>
            </a:xfrm>
            <a:custGeom>
              <a:avLst/>
              <a:gdLst/>
              <a:ahLst/>
              <a:cxnLst/>
              <a:rect r="r" b="b" t="t" l="l"/>
              <a:pathLst>
                <a:path h="2946878" w="2868760">
                  <a:moveTo>
                    <a:pt x="0" y="0"/>
                  </a:moveTo>
                  <a:lnTo>
                    <a:pt x="2868760" y="0"/>
                  </a:lnTo>
                  <a:lnTo>
                    <a:pt x="2868760" y="2946878"/>
                  </a:lnTo>
                  <a:lnTo>
                    <a:pt x="0" y="2946878"/>
                  </a:lnTo>
                  <a:close/>
                </a:path>
              </a:pathLst>
            </a:custGeom>
            <a:gradFill rotWithShape="true">
              <a:gsLst>
                <a:gs pos="0">
                  <a:srgbClr val="203F90">
                    <a:alpha val="100000"/>
                  </a:srgbClr>
                </a:gs>
                <a:gs pos="100000">
                  <a:srgbClr val="000000">
                    <a:alpha val="100000"/>
                  </a:srgbClr>
                </a:gs>
              </a:gsLst>
              <a:lin ang="5400000"/>
            </a:gradFill>
          </p:spPr>
        </p:sp>
        <p:sp>
          <p:nvSpPr>
            <p:cNvPr name="TextBox 7" id="7"/>
            <p:cNvSpPr txBox="true"/>
            <p:nvPr/>
          </p:nvSpPr>
          <p:spPr>
            <a:xfrm>
              <a:off x="0" y="-38100"/>
              <a:ext cx="2868760" cy="298497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5003612" y="-4793972"/>
            <a:ext cx="5341319" cy="20069741"/>
            <a:chOff x="0" y="0"/>
            <a:chExt cx="3106240" cy="11671542"/>
          </a:xfrm>
        </p:grpSpPr>
        <p:sp>
          <p:nvSpPr>
            <p:cNvPr name="Freeform 9" id="9"/>
            <p:cNvSpPr/>
            <p:nvPr/>
          </p:nvSpPr>
          <p:spPr>
            <a:xfrm flipH="false" flipV="false" rot="0">
              <a:off x="0" y="0"/>
              <a:ext cx="3106240" cy="11671542"/>
            </a:xfrm>
            <a:custGeom>
              <a:avLst/>
              <a:gdLst/>
              <a:ahLst/>
              <a:cxnLst/>
              <a:rect r="r" b="b" t="t" l="l"/>
              <a:pathLst>
                <a:path h="11671542" w="3106240">
                  <a:moveTo>
                    <a:pt x="3106240" y="11671542"/>
                  </a:moveTo>
                  <a:lnTo>
                    <a:pt x="0" y="11671542"/>
                  </a:lnTo>
                  <a:lnTo>
                    <a:pt x="0" y="2918492"/>
                  </a:lnTo>
                  <a:cubicBezTo>
                    <a:pt x="0" y="1307620"/>
                    <a:pt x="695292" y="0"/>
                    <a:pt x="1553120" y="0"/>
                  </a:cubicBezTo>
                  <a:cubicBezTo>
                    <a:pt x="2410948" y="0"/>
                    <a:pt x="3106240" y="1307620"/>
                    <a:pt x="3106240" y="2920918"/>
                  </a:cubicBezTo>
                  <a:lnTo>
                    <a:pt x="3106240" y="11671542"/>
                  </a:lnTo>
                  <a:close/>
                </a:path>
              </a:pathLst>
            </a:custGeom>
            <a:solidFill>
              <a:srgbClr val="FFFFFF"/>
            </a:solidFill>
            <a:ln w="12700" cap="sq">
              <a:solidFill>
                <a:srgbClr val="000000"/>
              </a:solidFill>
              <a:prstDash val="solid"/>
              <a:miter/>
            </a:ln>
          </p:spPr>
        </p:sp>
      </p:grpSp>
      <p:grpSp>
        <p:nvGrpSpPr>
          <p:cNvPr name="Group 10" id="10"/>
          <p:cNvGrpSpPr/>
          <p:nvPr/>
        </p:nvGrpSpPr>
        <p:grpSpPr>
          <a:xfrm rot="5400000">
            <a:off x="4943653" y="-5512168"/>
            <a:ext cx="4837416" cy="19713192"/>
            <a:chOff x="0" y="0"/>
            <a:chExt cx="2813196" cy="11464191"/>
          </a:xfrm>
        </p:grpSpPr>
        <p:sp>
          <p:nvSpPr>
            <p:cNvPr name="Freeform 11" id="11"/>
            <p:cNvSpPr/>
            <p:nvPr/>
          </p:nvSpPr>
          <p:spPr>
            <a:xfrm flipH="false" flipV="false" rot="0">
              <a:off x="0" y="0"/>
              <a:ext cx="2813196" cy="11464191"/>
            </a:xfrm>
            <a:custGeom>
              <a:avLst/>
              <a:gdLst/>
              <a:ahLst/>
              <a:cxnLst/>
              <a:rect r="r" b="b" t="t" l="l"/>
              <a:pathLst>
                <a:path h="11464191" w="2813196">
                  <a:moveTo>
                    <a:pt x="2813196" y="11464191"/>
                  </a:moveTo>
                  <a:lnTo>
                    <a:pt x="0" y="11464191"/>
                  </a:lnTo>
                  <a:lnTo>
                    <a:pt x="0" y="2866644"/>
                  </a:lnTo>
                  <a:cubicBezTo>
                    <a:pt x="0" y="1284390"/>
                    <a:pt x="629698" y="0"/>
                    <a:pt x="1406598" y="0"/>
                  </a:cubicBezTo>
                  <a:cubicBezTo>
                    <a:pt x="2183498" y="0"/>
                    <a:pt x="2813196" y="1284390"/>
                    <a:pt x="2813196" y="2869026"/>
                  </a:cubicBezTo>
                  <a:lnTo>
                    <a:pt x="2813196" y="11464191"/>
                  </a:lnTo>
                  <a:close/>
                </a:path>
              </a:pathLst>
            </a:custGeom>
            <a:gradFill rotWithShape="true">
              <a:gsLst>
                <a:gs pos="0">
                  <a:srgbClr val="203F90">
                    <a:alpha val="100000"/>
                  </a:srgbClr>
                </a:gs>
                <a:gs pos="100000">
                  <a:srgbClr val="000000">
                    <a:alpha val="100000"/>
                  </a:srgbClr>
                </a:gs>
              </a:gsLst>
              <a:lin ang="5400000"/>
            </a:gradFill>
            <a:ln w="12700" cap="sq">
              <a:solidFill>
                <a:srgbClr val="000000"/>
              </a:solidFill>
              <a:prstDash val="solid"/>
              <a:miter/>
            </a:ln>
          </p:spPr>
        </p:sp>
      </p:grpSp>
      <p:sp>
        <p:nvSpPr>
          <p:cNvPr name="Freeform 12" id="12"/>
          <p:cNvSpPr/>
          <p:nvPr/>
        </p:nvSpPr>
        <p:spPr>
          <a:xfrm flipH="false" flipV="false" rot="0">
            <a:off x="10948397" y="8663172"/>
            <a:ext cx="1519701" cy="251441"/>
          </a:xfrm>
          <a:custGeom>
            <a:avLst/>
            <a:gdLst/>
            <a:ahLst/>
            <a:cxnLst/>
            <a:rect r="r" b="b" t="t" l="l"/>
            <a:pathLst>
              <a:path h="251441" w="1519701">
                <a:moveTo>
                  <a:pt x="0" y="0"/>
                </a:moveTo>
                <a:lnTo>
                  <a:pt x="1519701" y="0"/>
                </a:lnTo>
                <a:lnTo>
                  <a:pt x="1519701" y="251441"/>
                </a:lnTo>
                <a:lnTo>
                  <a:pt x="0" y="251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22793" y="3020631"/>
            <a:ext cx="12664979" cy="2286000"/>
          </a:xfrm>
          <a:prstGeom prst="rect">
            <a:avLst/>
          </a:prstGeom>
        </p:spPr>
        <p:txBody>
          <a:bodyPr anchor="t" rtlCol="false" tIns="0" lIns="0" bIns="0" rIns="0">
            <a:spAutoFit/>
          </a:bodyPr>
          <a:lstStyle/>
          <a:p>
            <a:pPr algn="ctr">
              <a:lnSpc>
                <a:spcPts val="18000"/>
              </a:lnSpc>
            </a:pPr>
            <a:r>
              <a:rPr lang="en-US" b="true" sz="15000">
                <a:solidFill>
                  <a:srgbClr val="FFFFFF"/>
                </a:solidFill>
                <a:latin typeface="Signika Bold"/>
                <a:ea typeface="Signika Bold"/>
                <a:cs typeface="Signika Bold"/>
                <a:sym typeface="Signika Bold"/>
              </a:rPr>
              <a:t>THANK YOU</a:t>
            </a:r>
          </a:p>
        </p:txBody>
      </p:sp>
      <p:sp>
        <p:nvSpPr>
          <p:cNvPr name="TextBox 14" id="14"/>
          <p:cNvSpPr txBox="true"/>
          <p:nvPr/>
        </p:nvSpPr>
        <p:spPr>
          <a:xfrm rot="0">
            <a:off x="1282160" y="8437614"/>
            <a:ext cx="10172949" cy="687758"/>
          </a:xfrm>
          <a:prstGeom prst="rect">
            <a:avLst/>
          </a:prstGeom>
        </p:spPr>
        <p:txBody>
          <a:bodyPr anchor="t" rtlCol="false" tIns="0" lIns="0" bIns="0" rIns="0">
            <a:spAutoFit/>
          </a:bodyPr>
          <a:lstStyle/>
          <a:p>
            <a:pPr algn="l">
              <a:lnSpc>
                <a:spcPts val="5116"/>
              </a:lnSpc>
            </a:pPr>
            <a:r>
              <a:rPr lang="en-US" sz="5116" b="true">
                <a:solidFill>
                  <a:srgbClr val="000000"/>
                </a:solidFill>
                <a:latin typeface="Sukar Heavy"/>
                <a:ea typeface="Sukar Heavy"/>
                <a:cs typeface="Sukar Heavy"/>
                <a:sym typeface="Sukar Heavy"/>
              </a:rPr>
              <a:t>To everyone who is present here</a:t>
            </a:r>
          </a:p>
        </p:txBody>
      </p:sp>
      <p:sp>
        <p:nvSpPr>
          <p:cNvPr name="TextBox 15" id="15"/>
          <p:cNvSpPr txBox="true"/>
          <p:nvPr/>
        </p:nvSpPr>
        <p:spPr>
          <a:xfrm rot="0">
            <a:off x="2863097" y="1203518"/>
            <a:ext cx="4499264" cy="562176"/>
          </a:xfrm>
          <a:prstGeom prst="rect">
            <a:avLst/>
          </a:prstGeom>
        </p:spPr>
        <p:txBody>
          <a:bodyPr anchor="t" rtlCol="false" tIns="0" lIns="0" bIns="0" rIns="0">
            <a:spAutoFit/>
          </a:bodyPr>
          <a:lstStyle/>
          <a:p>
            <a:pPr algn="ctr">
              <a:lnSpc>
                <a:spcPts val="4239"/>
              </a:lnSpc>
            </a:pPr>
            <a:r>
              <a:rPr lang="en-US" sz="4239" b="true">
                <a:solidFill>
                  <a:srgbClr val="FFFFFF"/>
                </a:solidFill>
                <a:latin typeface="Sukar Bold"/>
                <a:ea typeface="Sukar Bold"/>
                <a:cs typeface="Sukar Bold"/>
                <a:sym typeface="Sukar Bold"/>
              </a:rPr>
              <a:t>@re</a:t>
            </a:r>
          </a:p>
        </p:txBody>
      </p:sp>
      <p:sp>
        <p:nvSpPr>
          <p:cNvPr name="Freeform 16" id="16"/>
          <p:cNvSpPr/>
          <p:nvPr/>
        </p:nvSpPr>
        <p:spPr>
          <a:xfrm flipH="false" flipV="false" rot="-10800000">
            <a:off x="13587773" y="3971814"/>
            <a:ext cx="2070072" cy="745226"/>
          </a:xfrm>
          <a:custGeom>
            <a:avLst/>
            <a:gdLst/>
            <a:ahLst/>
            <a:cxnLst/>
            <a:rect r="r" b="b" t="t" l="l"/>
            <a:pathLst>
              <a:path h="745226" w="2070072">
                <a:moveTo>
                  <a:pt x="0" y="0"/>
                </a:moveTo>
                <a:lnTo>
                  <a:pt x="2070072" y="0"/>
                </a:lnTo>
                <a:lnTo>
                  <a:pt x="2070072" y="745227"/>
                </a:lnTo>
                <a:lnTo>
                  <a:pt x="0" y="745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DAGQIlLOTVA</dc:identifier>
  <dcterms:modified xsi:type="dcterms:W3CDTF">2011-08-01T06:04:30Z</dcterms:modified>
  <cp:revision>1</cp:revision>
  <dc:title>Blue and White Minimalist Global Market Analysis Presentation</dc:title>
</cp:coreProperties>
</file>