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57" r:id="rId4"/>
    <p:sldId id="273" r:id="rId5"/>
    <p:sldId id="264" r:id="rId6"/>
    <p:sldId id="272" r:id="rId7"/>
    <p:sldId id="271" r:id="rId8"/>
    <p:sldId id="262" r:id="rId9"/>
    <p:sldId id="263" r:id="rId10"/>
    <p:sldId id="256" r:id="rId11"/>
    <p:sldId id="261" r:id="rId12"/>
    <p:sldId id="260" r:id="rId13"/>
    <p:sldId id="269" r:id="rId14"/>
    <p:sldId id="274" r:id="rId15"/>
    <p:sldId id="265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7B36-FD69-4901-8A0D-85794C44F54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96C-2B4F-459B-A9E4-2B135DF9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4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7B36-FD69-4901-8A0D-85794C44F54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96C-2B4F-459B-A9E4-2B135DF9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7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7B36-FD69-4901-8A0D-85794C44F54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96C-2B4F-459B-A9E4-2B135DF9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6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7B36-FD69-4901-8A0D-85794C44F54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96C-2B4F-459B-A9E4-2B135DF9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5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7B36-FD69-4901-8A0D-85794C44F54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96C-2B4F-459B-A9E4-2B135DF9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5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7B36-FD69-4901-8A0D-85794C44F54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96C-2B4F-459B-A9E4-2B135DF9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6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7B36-FD69-4901-8A0D-85794C44F54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96C-2B4F-459B-A9E4-2B135DF9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5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7B36-FD69-4901-8A0D-85794C44F54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96C-2B4F-459B-A9E4-2B135DF9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1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7B36-FD69-4901-8A0D-85794C44F54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96C-2B4F-459B-A9E4-2B135DF9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8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7B36-FD69-4901-8A0D-85794C44F54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96C-2B4F-459B-A9E4-2B135DF9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6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7B36-FD69-4901-8A0D-85794C44F54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96C-2B4F-459B-A9E4-2B135DF9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3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47B36-FD69-4901-8A0D-85794C44F54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0696C-2B4F-459B-A9E4-2B135DF9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2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4.wdp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s229.stanford.edu/proj2015/054_report.pdf" TargetMode="External"/><Relationship Id="rId2" Type="http://schemas.openxmlformats.org/officeDocument/2006/relationships/hyperlink" Target="https://datamarket.com/data/set/22tb/exchange-rate-twi-may-1970-aug-1995#!ds=22tb&amp;display=lin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market.com/data/set/22tb/exchange-rate-twi-may-1970-aug-1995#!ds=22tb&amp;display=li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71967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>
                <a:solidFill>
                  <a:schemeClr val="accent6">
                    <a:lumMod val="75000"/>
                  </a:schemeClr>
                </a:solidFill>
              </a:rPr>
              <a:t>Forex Prediction using Deep Learning Neural Networks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937" y="1702939"/>
            <a:ext cx="7656484" cy="3368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2985586" y="5910230"/>
            <a:ext cx="714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By  Abhishek Jain,   </a:t>
            </a:r>
            <a:r>
              <a:rPr lang="en-US" dirty="0" err="1"/>
              <a:t>Pradyumna</a:t>
            </a:r>
            <a:r>
              <a:rPr lang="en-US" dirty="0"/>
              <a:t> Kaushik,   </a:t>
            </a:r>
            <a:r>
              <a:rPr lang="en-US" dirty="0" err="1"/>
              <a:t>Sreedhar</a:t>
            </a:r>
            <a:r>
              <a:rPr lang="en-US" dirty="0"/>
              <a:t> Kumar</a:t>
            </a:r>
          </a:p>
        </p:txBody>
      </p:sp>
    </p:spTree>
    <p:extLst>
      <p:ext uri="{BB962C8B-B14F-4D97-AF65-F5344CB8AC3E}">
        <p14:creationId xmlns:p14="http://schemas.microsoft.com/office/powerpoint/2010/main" val="372892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997" y="13252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Dropout – a strategy for countering overfitting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3997" y="1325563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Reduces overfitting in deep neural networks.</a:t>
            </a:r>
          </a:p>
          <a:p>
            <a:r>
              <a:rPr lang="en-US" sz="1800" dirty="0"/>
              <a:t>Randomly drop computation units or nodes along with their connections from the network during training.</a:t>
            </a:r>
          </a:p>
          <a:p>
            <a:r>
              <a:rPr lang="en-US" sz="1800" dirty="0"/>
              <a:t>This is equivalent to training a number of different “thinned” networks and then averaging their prediction to get the final output.</a:t>
            </a:r>
          </a:p>
          <a:p>
            <a:r>
              <a:rPr lang="en-US" sz="1800" dirty="0"/>
              <a:t>In effect, this strategy gets the benefit of both bagging and boosting used in machine learning.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86" y="3229327"/>
            <a:ext cx="5923379" cy="309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97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28770" y="541507"/>
            <a:ext cx="6045017" cy="3532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785" y="3989914"/>
            <a:ext cx="5216997" cy="1697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28770" y="4660538"/>
            <a:ext cx="6151420" cy="10477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785" y="1867834"/>
            <a:ext cx="5343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case of LSTM, dropout can be applied at two levels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Dropping inputs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Dropping recurrent connections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74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638" y="6854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          With dropout 				     Without dropout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38" y="977282"/>
            <a:ext cx="4934059" cy="40179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700" y="977281"/>
            <a:ext cx="4934059" cy="40179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83176" y="5104116"/>
            <a:ext cx="5311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= [1,60,60,1], train-time = 60.804s</a:t>
            </a:r>
          </a:p>
          <a:p>
            <a:r>
              <a:rPr lang="en-US" dirty="0"/>
              <a:t>test-RMSE = 2.203, Learning rate=0.001</a:t>
            </a:r>
          </a:p>
          <a:p>
            <a:r>
              <a:rPr lang="en-US" dirty="0" err="1"/>
              <a:t>CV_error</a:t>
            </a:r>
            <a:r>
              <a:rPr lang="en-US" dirty="0"/>
              <a:t>  = 5.15 e-4</a:t>
            </a:r>
          </a:p>
          <a:p>
            <a:r>
              <a:rPr lang="en-US" dirty="0" err="1"/>
              <a:t>Optimiser</a:t>
            </a:r>
            <a:r>
              <a:rPr lang="en-US" dirty="0"/>
              <a:t> = Adam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0639" y="5118207"/>
            <a:ext cx="5311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= [1,60,60,1], train-time = 63.596s</a:t>
            </a:r>
          </a:p>
          <a:p>
            <a:r>
              <a:rPr lang="en-US" dirty="0"/>
              <a:t>test-RMSE = 2.071, Learning rate = 0.001</a:t>
            </a:r>
          </a:p>
          <a:p>
            <a:r>
              <a:rPr lang="en-US" dirty="0" err="1"/>
              <a:t>CV_error</a:t>
            </a:r>
            <a:r>
              <a:rPr lang="en-US" dirty="0"/>
              <a:t> = 2.8 e-4</a:t>
            </a:r>
          </a:p>
          <a:p>
            <a:r>
              <a:rPr lang="en-US" dirty="0"/>
              <a:t>Dropout percent = 0.4, </a:t>
            </a:r>
            <a:r>
              <a:rPr lang="en-US" dirty="0" err="1"/>
              <a:t>Optimiser</a:t>
            </a:r>
            <a:r>
              <a:rPr lang="en-US" dirty="0"/>
              <a:t> = Adam</a:t>
            </a:r>
          </a:p>
        </p:txBody>
      </p:sp>
    </p:spTree>
    <p:extLst>
      <p:ext uri="{BB962C8B-B14F-4D97-AF65-F5344CB8AC3E}">
        <p14:creationId xmlns:p14="http://schemas.microsoft.com/office/powerpoint/2010/main" val="2717142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434" y="0"/>
            <a:ext cx="10664688" cy="1325563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 Is regularization always necessary ?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34" y="1086946"/>
            <a:ext cx="4930646" cy="3892280"/>
          </a:xfrm>
        </p:spPr>
      </p:pic>
      <p:sp>
        <p:nvSpPr>
          <p:cNvPr id="5" name="TextBox 4"/>
          <p:cNvSpPr txBox="1"/>
          <p:nvPr/>
        </p:nvSpPr>
        <p:spPr>
          <a:xfrm>
            <a:off x="1280492" y="5090282"/>
            <a:ext cx="4797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train-time = 51.674s, </a:t>
            </a:r>
            <a:r>
              <a:rPr lang="en-US" dirty="0" err="1"/>
              <a:t>Optimiser</a:t>
            </a:r>
            <a:r>
              <a:rPr lang="en-US" dirty="0"/>
              <a:t> = SGD</a:t>
            </a:r>
          </a:p>
          <a:p>
            <a:r>
              <a:rPr lang="en-US" dirty="0"/>
              <a:t>test-RMSE = 1.980</a:t>
            </a:r>
          </a:p>
          <a:p>
            <a:r>
              <a:rPr lang="en-US" dirty="0"/>
              <a:t>Learning Rate = 0.1, </a:t>
            </a:r>
            <a:r>
              <a:rPr lang="en-US" dirty="0" err="1"/>
              <a:t>n_epochs</a:t>
            </a:r>
            <a:r>
              <a:rPr lang="en-US" dirty="0"/>
              <a:t> = 100</a:t>
            </a:r>
          </a:p>
          <a:p>
            <a:r>
              <a:rPr lang="en-US" dirty="0"/>
              <a:t>Momentum = 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220" y="1086946"/>
            <a:ext cx="4942691" cy="39017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17707" y="5090282"/>
            <a:ext cx="4493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train-time = 52.511s, </a:t>
            </a:r>
            <a:r>
              <a:rPr lang="en-US" dirty="0" err="1"/>
              <a:t>Optimiser</a:t>
            </a:r>
            <a:r>
              <a:rPr lang="en-US" dirty="0"/>
              <a:t> = SGD</a:t>
            </a:r>
          </a:p>
          <a:p>
            <a:r>
              <a:rPr lang="en-US" dirty="0"/>
              <a:t>test-RMSE = 37.243</a:t>
            </a:r>
          </a:p>
          <a:p>
            <a:r>
              <a:rPr lang="en-US" dirty="0"/>
              <a:t>Learning = 0.01, </a:t>
            </a:r>
            <a:r>
              <a:rPr lang="en-US" dirty="0" err="1"/>
              <a:t>n_epochs</a:t>
            </a:r>
            <a:r>
              <a:rPr lang="en-US" dirty="0"/>
              <a:t> = 100</a:t>
            </a:r>
          </a:p>
          <a:p>
            <a:r>
              <a:rPr lang="en-US" dirty="0"/>
              <a:t>Momentum = 0</a:t>
            </a:r>
          </a:p>
        </p:txBody>
      </p:sp>
    </p:spTree>
    <p:extLst>
      <p:ext uri="{BB962C8B-B14F-4D97-AF65-F5344CB8AC3E}">
        <p14:creationId xmlns:p14="http://schemas.microsoft.com/office/powerpoint/2010/main" val="1109091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452" y="19313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Increasing number of epochs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4" y="1637967"/>
            <a:ext cx="5617865" cy="4224287"/>
          </a:xfrm>
        </p:spPr>
      </p:pic>
      <p:sp>
        <p:nvSpPr>
          <p:cNvPr id="5" name="TextBox 4"/>
          <p:cNvSpPr txBox="1"/>
          <p:nvPr/>
        </p:nvSpPr>
        <p:spPr>
          <a:xfrm>
            <a:off x="7500730" y="2397167"/>
            <a:ext cx="21932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train-time = 232.706s</a:t>
            </a:r>
          </a:p>
          <a:p>
            <a:r>
              <a:rPr lang="en-US" dirty="0"/>
              <a:t>train-RMSE = 7.382</a:t>
            </a:r>
          </a:p>
          <a:p>
            <a:r>
              <a:rPr lang="en-US" dirty="0"/>
              <a:t>test-RMSE = 26.015</a:t>
            </a:r>
          </a:p>
          <a:p>
            <a:r>
              <a:rPr lang="en-US" dirty="0"/>
              <a:t>optimizer=SGD</a:t>
            </a:r>
          </a:p>
          <a:p>
            <a:r>
              <a:rPr lang="en-US" dirty="0"/>
              <a:t>Learning = 0.01, </a:t>
            </a:r>
          </a:p>
          <a:p>
            <a:r>
              <a:rPr lang="en-US" dirty="0" err="1"/>
              <a:t>n_epochs</a:t>
            </a:r>
            <a:r>
              <a:rPr lang="en-US" dirty="0"/>
              <a:t> = 700</a:t>
            </a:r>
          </a:p>
          <a:p>
            <a:r>
              <a:rPr lang="en-US" dirty="0"/>
              <a:t>Momentum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63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192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Result and recommendations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7395" y="1193040"/>
            <a:ext cx="10797209" cy="51017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For the given dataset, assuming that future data points will be from the same data distribution, the optimal hyperparameters for the LSTM Deep Learning Neural Network are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No: of layers = 4, Layer dimensions = [1,60,60,1], </a:t>
            </a:r>
            <a:r>
              <a:rPr lang="en-US" sz="1800" dirty="0" err="1"/>
              <a:t>Optimser</a:t>
            </a:r>
            <a:r>
              <a:rPr lang="en-US" sz="1800" dirty="0"/>
              <a:t> = Adam, </a:t>
            </a:r>
            <a:r>
              <a:rPr lang="en-US" sz="1800" dirty="0" err="1"/>
              <a:t>Drop_out_recurrent</a:t>
            </a:r>
            <a:r>
              <a:rPr lang="en-US" sz="1800" dirty="0"/>
              <a:t> = 0.4,                Learning rate = 0.001, Momentum = 0. </a:t>
            </a:r>
            <a:r>
              <a:rPr lang="en-US" sz="1800" dirty="0"/>
              <a:t>Test-RMSE = 2.071</a:t>
            </a:r>
            <a:endParaRPr lang="en-US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No: of layers = 4, Layer dimensions = [1,60,60,1], </a:t>
            </a:r>
            <a:r>
              <a:rPr lang="en-US" sz="1800" dirty="0" err="1"/>
              <a:t>Optimser</a:t>
            </a:r>
            <a:r>
              <a:rPr lang="en-US" sz="1800" dirty="0"/>
              <a:t> = SGD, </a:t>
            </a:r>
            <a:r>
              <a:rPr lang="en-US" sz="1800" dirty="0" err="1"/>
              <a:t>Drop_out_recurrent</a:t>
            </a:r>
            <a:r>
              <a:rPr lang="en-US" sz="1800" dirty="0"/>
              <a:t> = 0,                      Learning rate = 0.1, Momentum = 0. Test-RMSE = 1.980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No: of layers = 4, Layer dimensions = [1,60,60,1], </a:t>
            </a:r>
            <a:r>
              <a:rPr lang="en-US" sz="1800" dirty="0" err="1"/>
              <a:t>Optimser</a:t>
            </a:r>
            <a:r>
              <a:rPr lang="en-US" sz="1800" dirty="0"/>
              <a:t> = SGD, </a:t>
            </a:r>
            <a:r>
              <a:rPr lang="en-US" sz="1800" dirty="0" err="1"/>
              <a:t>Drop_out_recurrent</a:t>
            </a:r>
            <a:r>
              <a:rPr lang="en-US" sz="1800" dirty="0"/>
              <a:t> = 0,                      Learning rate = 0.01, Momentum = 0.9. Test-RMSE = 1.983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Increasing the number of epochs, while computationally costly, will provide the algorithm more iterations over the data, enabling it to converge to the right weights even for a plain vanilla optimizer.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96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182" y="-28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53"/>
            <a:ext cx="10515600" cy="959747"/>
          </a:xfrm>
        </p:spPr>
        <p:txBody>
          <a:bodyPr>
            <a:normAutofit/>
          </a:bodyPr>
          <a:lstStyle/>
          <a:p>
            <a:r>
              <a:rPr lang="en-US" sz="2000" dirty="0"/>
              <a:t>A GUI is proved to enable experimentation with the hyperparameters.</a:t>
            </a:r>
          </a:p>
          <a:p>
            <a:r>
              <a:rPr lang="en-US" sz="2000" dirty="0"/>
              <a:t>A report and readme describing the materials, methodology and results.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2182" y="18366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References	</a:t>
            </a:r>
            <a:r>
              <a:rPr lang="en-US" sz="3200" dirty="0"/>
              <a:t>	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247" y="2864540"/>
            <a:ext cx="11075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G. Hinton, N. Srivastava, A. </a:t>
            </a:r>
            <a:r>
              <a:rPr lang="en-US" sz="2000" dirty="0" err="1"/>
              <a:t>Krizhevsky</a:t>
            </a:r>
            <a:r>
              <a:rPr lang="en-US" sz="2000" dirty="0"/>
              <a:t>, I. </a:t>
            </a:r>
            <a:r>
              <a:rPr lang="en-US" sz="2000" dirty="0" err="1"/>
              <a:t>Sutskever</a:t>
            </a:r>
            <a:r>
              <a:rPr lang="en-US" sz="2000" dirty="0"/>
              <a:t>, and R. </a:t>
            </a:r>
            <a:r>
              <a:rPr lang="en-US" sz="2000" dirty="0" err="1"/>
              <a:t>Salakhutdinov</a:t>
            </a:r>
            <a:r>
              <a:rPr lang="en-US" sz="2000" dirty="0"/>
              <a:t>, “Improving neural networks by preventing co-adaptation of feature detectors,” </a:t>
            </a:r>
            <a:r>
              <a:rPr lang="en-US" sz="2000" dirty="0" err="1"/>
              <a:t>CoRR</a:t>
            </a:r>
            <a:r>
              <a:rPr lang="en-US" sz="2000" dirty="0"/>
              <a:t>, vol. abs/1207.0580, 2012</a:t>
            </a:r>
          </a:p>
          <a:p>
            <a:pPr algn="just"/>
            <a:r>
              <a:rPr lang="en-US" sz="2000" dirty="0">
                <a:hlinkClick r:id="rId2"/>
              </a:rPr>
              <a:t>https://datamarket.com/data/set/22tb/exchange-rate-twi-may-1970-aug-1995#!ds=22tb&amp;display=line</a:t>
            </a:r>
            <a:r>
              <a:rPr lang="en-US" sz="2000" dirty="0"/>
              <a:t> </a:t>
            </a:r>
          </a:p>
          <a:p>
            <a:pPr algn="just"/>
            <a:r>
              <a:rPr lang="en-US" sz="2000" dirty="0" err="1"/>
              <a:t>Greff</a:t>
            </a:r>
            <a:r>
              <a:rPr lang="en-US" sz="2000" dirty="0"/>
              <a:t>, Klaus, Srivastava, </a:t>
            </a:r>
            <a:r>
              <a:rPr lang="en-US" sz="2000" dirty="0" err="1"/>
              <a:t>Rupesh</a:t>
            </a:r>
            <a:r>
              <a:rPr lang="en-US" sz="2000" dirty="0"/>
              <a:t> Kumar, </a:t>
            </a:r>
            <a:r>
              <a:rPr lang="en-US" sz="2000" dirty="0" err="1"/>
              <a:t>Koutn´ık</a:t>
            </a:r>
            <a:r>
              <a:rPr lang="en-US" sz="2000" dirty="0"/>
              <a:t>, Jan, </a:t>
            </a:r>
            <a:r>
              <a:rPr lang="en-US" sz="2000" dirty="0" err="1"/>
              <a:t>Steunebrink</a:t>
            </a:r>
            <a:r>
              <a:rPr lang="en-US" sz="2000" dirty="0"/>
              <a:t>, Bas R, and </a:t>
            </a:r>
            <a:r>
              <a:rPr lang="en-US" sz="2000" dirty="0" err="1"/>
              <a:t>Schmidhuber</a:t>
            </a:r>
            <a:r>
              <a:rPr lang="en-US" sz="2000" dirty="0"/>
              <a:t>, </a:t>
            </a:r>
            <a:r>
              <a:rPr lang="en-US" sz="2000" dirty="0" err="1"/>
              <a:t>Jurgen</a:t>
            </a:r>
            <a:r>
              <a:rPr lang="en-US" sz="2000" dirty="0"/>
              <a:t>. </a:t>
            </a:r>
            <a:r>
              <a:rPr lang="en-US" sz="2000" dirty="0" err="1"/>
              <a:t>Lstm</a:t>
            </a:r>
            <a:r>
              <a:rPr lang="en-US" sz="2000" dirty="0"/>
              <a:t>: A search space odyssey. </a:t>
            </a:r>
            <a:r>
              <a:rPr lang="en-US" sz="2000" dirty="0" err="1"/>
              <a:t>arXiv</a:t>
            </a:r>
            <a:r>
              <a:rPr lang="en-US" sz="2000" dirty="0"/>
              <a:t> preprint arXiv:1503.04069, 2015.</a:t>
            </a:r>
          </a:p>
          <a:p>
            <a:pPr algn="just"/>
            <a:r>
              <a:rPr lang="en-US" sz="2000" dirty="0">
                <a:hlinkClick r:id="rId3"/>
              </a:rPr>
              <a:t>http://cs229.stanford.edu/proj2015/054_report.pdf</a:t>
            </a:r>
            <a:endParaRPr lang="en-US" sz="2000" dirty="0"/>
          </a:p>
          <a:p>
            <a:pPr algn="just"/>
            <a:r>
              <a:rPr lang="en-US" sz="2000" dirty="0"/>
              <a:t>Srivastava, </a:t>
            </a:r>
            <a:r>
              <a:rPr lang="en-US" sz="2000" dirty="0" err="1"/>
              <a:t>Nitish</a:t>
            </a:r>
            <a:r>
              <a:rPr lang="en-US" sz="2000" dirty="0"/>
              <a:t>, et al. "Dropout: a simple way to prevent neural networks from overfitting." Journal of Machine Learning Research 15.1 (2014): 1929-1958.</a:t>
            </a:r>
          </a:p>
          <a:p>
            <a:pPr algn="just"/>
            <a:r>
              <a:rPr lang="en-US" sz="2000" dirty="0" err="1"/>
              <a:t>Schaul</a:t>
            </a:r>
            <a:r>
              <a:rPr lang="en-US" sz="2000" dirty="0"/>
              <a:t>, Tom, </a:t>
            </a:r>
            <a:r>
              <a:rPr lang="en-US" sz="2000" dirty="0" err="1"/>
              <a:t>Sixin</a:t>
            </a:r>
            <a:r>
              <a:rPr lang="en-US" sz="2000" dirty="0"/>
              <a:t> Zhang, and Yann </a:t>
            </a:r>
            <a:r>
              <a:rPr lang="en-US" sz="2000" dirty="0" err="1"/>
              <a:t>LeCun</a:t>
            </a:r>
            <a:r>
              <a:rPr lang="en-US" sz="2000" dirty="0"/>
              <a:t>. "No more pesky learning rates." ICML (3) 28 (2013): 343-351.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003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18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Dataset description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1"/>
          <a:stretch/>
        </p:blipFill>
        <p:spPr>
          <a:xfrm>
            <a:off x="1061884" y="1510748"/>
            <a:ext cx="5259036" cy="3896139"/>
          </a:xfrm>
        </p:spPr>
      </p:pic>
      <p:sp>
        <p:nvSpPr>
          <p:cNvPr id="6" name="TextBox 5"/>
          <p:cNvSpPr txBox="1"/>
          <p:nvPr/>
        </p:nvSpPr>
        <p:spPr>
          <a:xfrm>
            <a:off x="2497617" y="5687606"/>
            <a:ext cx="276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X-axis = time in months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0108" y="1325563"/>
            <a:ext cx="51105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 </a:t>
            </a:r>
            <a:r>
              <a:rPr lang="en-US" b="1" dirty="0"/>
              <a:t>Trade Weighted Index</a:t>
            </a:r>
            <a:r>
              <a:rPr lang="en-US" dirty="0"/>
              <a:t> (</a:t>
            </a:r>
            <a:r>
              <a:rPr lang="en-US" b="1" dirty="0"/>
              <a:t>TWI</a:t>
            </a:r>
            <a:r>
              <a:rPr lang="en-US" dirty="0"/>
              <a:t>) is a weighted average of a basket of </a:t>
            </a:r>
            <a:r>
              <a:rPr lang="en-US" b="1" dirty="0"/>
              <a:t>currencies</a:t>
            </a:r>
            <a:r>
              <a:rPr lang="en-US" dirty="0"/>
              <a:t> that reflects the importance of the sum of USA’s exports and imports of goods by country.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dataset consists of 304 time points, each being     the month ending value of the index, from May 1970 to August 1995.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interpretation of the effective exchange rate is that if the index rises, other things being equal, the purchasing power of that currency also rises.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322968" y="2525749"/>
            <a:ext cx="276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 index value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6551" y="6152991"/>
            <a:ext cx="1012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https://datamarket.com/data/set/22tb/exchange-rate-twi-may-1970-aug-1995#!ds=22tb&amp;display=line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8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17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LSTM Neural Network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968" y="3127655"/>
            <a:ext cx="5562041" cy="3128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96" y="1155761"/>
            <a:ext cx="5364121" cy="28706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6869979" y="1390749"/>
            <a:ext cx="4678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Motivation:</a:t>
            </a:r>
          </a:p>
          <a:p>
            <a:pPr algn="just"/>
            <a:r>
              <a:rPr lang="en-US" dirty="0"/>
              <a:t>Long Short-Term Memory is a recurrent neural network that is efficient in sequence learning tasks involving long term dependencies.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4676" y="4147931"/>
            <a:ext cx="5410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Forget Gate: </a:t>
            </a:r>
            <a:r>
              <a:rPr lang="en-US" dirty="0"/>
              <a:t>conditionally decides what information to discard from the unit.</a:t>
            </a:r>
          </a:p>
          <a:p>
            <a:pPr algn="just"/>
            <a:endParaRPr lang="en-US" dirty="0"/>
          </a:p>
          <a:p>
            <a:pPr algn="just"/>
            <a:r>
              <a:rPr lang="en-US" b="1" i="1" dirty="0"/>
              <a:t>Input Gate: </a:t>
            </a:r>
            <a:r>
              <a:rPr lang="en-US" dirty="0"/>
              <a:t>conditionally decides which values from the input to update the memory state.</a:t>
            </a:r>
          </a:p>
          <a:p>
            <a:pPr algn="just"/>
            <a:endParaRPr lang="en-US" dirty="0"/>
          </a:p>
          <a:p>
            <a:pPr algn="just"/>
            <a:r>
              <a:rPr lang="en-US" b="1" i="1" dirty="0"/>
              <a:t>Output Gate: </a:t>
            </a:r>
            <a:r>
              <a:rPr lang="en-US" dirty="0"/>
              <a:t>conditionally decides what to output based on input and the memory of the unit</a:t>
            </a:r>
          </a:p>
        </p:txBody>
      </p:sp>
    </p:spTree>
    <p:extLst>
      <p:ext uri="{BB962C8B-B14F-4D97-AF65-F5344CB8AC3E}">
        <p14:creationId xmlns:p14="http://schemas.microsoft.com/office/powerpoint/2010/main" val="325821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57" y="7392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Technical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174" y="1303474"/>
            <a:ext cx="10515600" cy="51768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r>
              <a:rPr lang="en-US" sz="1800" b="1" i="1" dirty="0"/>
              <a:t>No: of layers   </a:t>
            </a:r>
          </a:p>
          <a:p>
            <a:pPr marL="0" indent="0">
              <a:buNone/>
            </a:pPr>
            <a:r>
              <a:rPr lang="en-US" sz="1800" b="1" i="1" dirty="0"/>
              <a:t>No: of computational units within a layer</a:t>
            </a:r>
          </a:p>
          <a:p>
            <a:pPr marL="0" indent="0">
              <a:buNone/>
            </a:pPr>
            <a:r>
              <a:rPr lang="en-US" sz="1800" b="1" i="1" dirty="0" err="1"/>
              <a:t>Optimiser</a:t>
            </a:r>
            <a:r>
              <a:rPr lang="en-US" sz="1800" b="1" i="1" dirty="0"/>
              <a:t> – </a:t>
            </a:r>
            <a:r>
              <a:rPr lang="en-US" sz="1800" i="1" dirty="0"/>
              <a:t>algorithm used to update and learn the correct weights. Variants include stochastic gradient descent, </a:t>
            </a:r>
            <a:r>
              <a:rPr lang="en-US" sz="1800" i="1" dirty="0" err="1"/>
              <a:t>RMSprop</a:t>
            </a:r>
            <a:r>
              <a:rPr lang="en-US" sz="1800" i="1" dirty="0"/>
              <a:t>, Adam etc.</a:t>
            </a:r>
          </a:p>
          <a:p>
            <a:pPr marL="0" indent="0">
              <a:buNone/>
            </a:pPr>
            <a:r>
              <a:rPr lang="en-US" sz="1800" b="1" i="1" dirty="0"/>
              <a:t>Learning rate  - </a:t>
            </a:r>
            <a:r>
              <a:rPr lang="en-US" sz="1800" i="1" dirty="0"/>
              <a:t>This number controls the step size of the weight update and is critical to the convergence of the algorithm to the global minima of the objective function.</a:t>
            </a:r>
          </a:p>
          <a:p>
            <a:pPr marL="0" indent="0" algn="just">
              <a:buNone/>
            </a:pPr>
            <a:r>
              <a:rPr lang="en-US" sz="1800" b="1" i="1" dirty="0"/>
              <a:t>Momentum - </a:t>
            </a:r>
            <a:r>
              <a:rPr lang="en-US" sz="1800" i="1" dirty="0"/>
              <a:t>Momentum simply adds a fraction m of the previous weight updates to the current one. When the gradient keeps pointing in the same direction, this will increase the size of the steps taken towards the minimum. </a:t>
            </a:r>
          </a:p>
          <a:p>
            <a:pPr marL="0" indent="0" algn="just">
              <a:buNone/>
            </a:pPr>
            <a:r>
              <a:rPr lang="en-US" sz="1800" b="1" i="1" dirty="0"/>
              <a:t>Epochs – </a:t>
            </a:r>
            <a:r>
              <a:rPr lang="en-US" sz="1800" i="1" dirty="0"/>
              <a:t>An epoch is one complete presentation of the data set to be learned by a learning machine. Learning machines like feedforward neural nets, that use iterative algorithms, often need many epochs during their learning phase.</a:t>
            </a:r>
            <a:endParaRPr lang="en-US" sz="1800" b="1" i="1" dirty="0"/>
          </a:p>
          <a:p>
            <a:pPr marL="0" indent="0">
              <a:buNone/>
            </a:pPr>
            <a:endParaRPr lang="en-US" sz="1800" b="1" i="1" dirty="0"/>
          </a:p>
          <a:p>
            <a:endParaRPr lang="en-US" sz="1800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56" y="418872"/>
            <a:ext cx="4691269" cy="266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5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760" y="-265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Network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925" y="1104604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1" i="1" dirty="0"/>
              <a:t>LSTM with </a:t>
            </a:r>
            <a:r>
              <a:rPr lang="en-US" sz="1800" b="1" i="1" dirty="0" err="1"/>
              <a:t>RMSprop</a:t>
            </a:r>
            <a:r>
              <a:rPr lang="en-US" sz="1800" b="1" i="1" dirty="0"/>
              <a:t> </a:t>
            </a:r>
            <a:r>
              <a:rPr lang="en-US" sz="1800" dirty="0"/>
              <a:t>- variation with number of layers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learning_rate</a:t>
            </a:r>
            <a:r>
              <a:rPr lang="en-US" sz="1800" dirty="0"/>
              <a:t>=0.001, </a:t>
            </a:r>
            <a:r>
              <a:rPr lang="en-US" sz="1800" dirty="0" err="1"/>
              <a:t>training_percent</a:t>
            </a:r>
            <a:r>
              <a:rPr lang="en-US" sz="1800" dirty="0"/>
              <a:t>=0.5, epochs = 100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89" y="2056483"/>
            <a:ext cx="4435251" cy="2642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126" y="3899551"/>
            <a:ext cx="4705845" cy="26370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9122" y="4795936"/>
            <a:ext cx="3132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train-time = 57.046s</a:t>
            </a:r>
          </a:p>
          <a:p>
            <a:r>
              <a:rPr lang="en-US" dirty="0"/>
              <a:t>test-RMSE = 2.961</a:t>
            </a:r>
          </a:p>
          <a:p>
            <a:r>
              <a:rPr lang="en-US" dirty="0" err="1"/>
              <a:t>n_layers</a:t>
            </a:r>
            <a:r>
              <a:rPr lang="en-US" dirty="0"/>
              <a:t>=4, </a:t>
            </a:r>
            <a:r>
              <a:rPr lang="en-US" dirty="0" err="1"/>
              <a:t>layer_dimensions</a:t>
            </a:r>
            <a:r>
              <a:rPr lang="en-US" dirty="0"/>
              <a:t>=[1, 60, 60, 1]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126" y="503017"/>
            <a:ext cx="4705845" cy="300409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91403" y="1949003"/>
            <a:ext cx="20762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train-time = 39.463s</a:t>
            </a:r>
          </a:p>
          <a:p>
            <a:r>
              <a:rPr lang="en-US" dirty="0"/>
              <a:t>test-RMSE = 3.313</a:t>
            </a:r>
          </a:p>
          <a:p>
            <a:r>
              <a:rPr lang="en-US" dirty="0" err="1"/>
              <a:t>n_layers</a:t>
            </a:r>
            <a:r>
              <a:rPr lang="en-US" dirty="0"/>
              <a:t>=3, </a:t>
            </a:r>
          </a:p>
          <a:p>
            <a:r>
              <a:rPr lang="en-US" dirty="0" err="1"/>
              <a:t>layer_dimensions</a:t>
            </a:r>
            <a:endParaRPr lang="en-US" dirty="0"/>
          </a:p>
          <a:p>
            <a:r>
              <a:rPr lang="en-US" dirty="0"/>
              <a:t>=[1, 60, 1]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4241" y="4983670"/>
            <a:ext cx="21304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train-time = 90.995s</a:t>
            </a:r>
          </a:p>
          <a:p>
            <a:r>
              <a:rPr lang="en-US" dirty="0"/>
              <a:t>test-RMSE = 9.600</a:t>
            </a:r>
          </a:p>
          <a:p>
            <a:r>
              <a:rPr lang="en-US" dirty="0" err="1"/>
              <a:t>n_layers</a:t>
            </a:r>
            <a:r>
              <a:rPr lang="en-US" dirty="0"/>
              <a:t>=6,</a:t>
            </a:r>
          </a:p>
          <a:p>
            <a:r>
              <a:rPr lang="en-US" dirty="0" err="1"/>
              <a:t>layer_dimensions</a:t>
            </a:r>
            <a:r>
              <a:rPr lang="en-US" dirty="0"/>
              <a:t>=</a:t>
            </a:r>
          </a:p>
          <a:p>
            <a:r>
              <a:rPr lang="en-US" dirty="0"/>
              <a:t>[1, 60, 60, 60, 60, 1]</a:t>
            </a:r>
          </a:p>
        </p:txBody>
      </p:sp>
    </p:spTree>
    <p:extLst>
      <p:ext uri="{BB962C8B-B14F-4D97-AF65-F5344CB8AC3E}">
        <p14:creationId xmlns:p14="http://schemas.microsoft.com/office/powerpoint/2010/main" val="72029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No: of units within a layer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388" y="3777983"/>
            <a:ext cx="4439155" cy="282356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52" y="1815032"/>
            <a:ext cx="4327418" cy="2951729"/>
          </a:xfrm>
        </p:spPr>
      </p:pic>
      <p:sp>
        <p:nvSpPr>
          <p:cNvPr id="3" name="TextBox 2"/>
          <p:cNvSpPr txBox="1"/>
          <p:nvPr/>
        </p:nvSpPr>
        <p:spPr>
          <a:xfrm>
            <a:off x="652669" y="994101"/>
            <a:ext cx="591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LSTM with </a:t>
            </a:r>
            <a:r>
              <a:rPr lang="en-US" b="1" i="1" dirty="0" err="1"/>
              <a:t>RMSprop</a:t>
            </a:r>
            <a:r>
              <a:rPr lang="en-US" b="1" i="1" dirty="0"/>
              <a:t> </a:t>
            </a:r>
            <a:r>
              <a:rPr lang="en-US" dirty="0"/>
              <a:t>- variation with number of units </a:t>
            </a:r>
          </a:p>
          <a:p>
            <a:r>
              <a:rPr lang="en-US" dirty="0" err="1"/>
              <a:t>learning_rate</a:t>
            </a:r>
            <a:r>
              <a:rPr lang="en-US" dirty="0"/>
              <a:t>=0.001, </a:t>
            </a:r>
            <a:r>
              <a:rPr lang="en-US" dirty="0" err="1"/>
              <a:t>training_percent</a:t>
            </a:r>
            <a:r>
              <a:rPr lang="en-US" dirty="0"/>
              <a:t>=0.5, epochs = 100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90291" y="4888352"/>
            <a:ext cx="3317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train-time = 57.047s</a:t>
            </a:r>
          </a:p>
          <a:p>
            <a:r>
              <a:rPr lang="en-US" dirty="0"/>
              <a:t>test-RMSE = 2.961</a:t>
            </a:r>
          </a:p>
          <a:p>
            <a:r>
              <a:rPr lang="en-US" dirty="0" err="1"/>
              <a:t>n_layers</a:t>
            </a:r>
            <a:r>
              <a:rPr lang="en-US" dirty="0"/>
              <a:t>=4, </a:t>
            </a:r>
          </a:p>
          <a:p>
            <a:r>
              <a:rPr lang="en-US" dirty="0" err="1"/>
              <a:t>layer_dimension</a:t>
            </a:r>
            <a:r>
              <a:rPr lang="en-US" dirty="0"/>
              <a:t>=</a:t>
            </a:r>
          </a:p>
          <a:p>
            <a:r>
              <a:rPr lang="en-US" dirty="0"/>
              <a:t>[1, 60, 60, 1]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6774" y="4766761"/>
            <a:ext cx="3843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train-time = 53.131s</a:t>
            </a:r>
          </a:p>
          <a:p>
            <a:r>
              <a:rPr lang="en-US" dirty="0"/>
              <a:t>test-RMSE = 6.103</a:t>
            </a:r>
          </a:p>
          <a:p>
            <a:r>
              <a:rPr lang="en-US" dirty="0" err="1"/>
              <a:t>n_layers</a:t>
            </a:r>
            <a:r>
              <a:rPr lang="en-US" dirty="0"/>
              <a:t>=4, </a:t>
            </a:r>
          </a:p>
          <a:p>
            <a:r>
              <a:rPr lang="en-US" dirty="0" err="1"/>
              <a:t>layer_dimensions</a:t>
            </a:r>
            <a:r>
              <a:rPr lang="en-US" dirty="0"/>
              <a:t>=[1, 10, 10, 1]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2191" y="1745471"/>
            <a:ext cx="2423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train-time = 53.092s</a:t>
            </a:r>
          </a:p>
          <a:p>
            <a:r>
              <a:rPr lang="en-US" dirty="0"/>
              <a:t>test-RMSE = 5.044</a:t>
            </a:r>
          </a:p>
          <a:p>
            <a:r>
              <a:rPr lang="en-US" dirty="0" err="1"/>
              <a:t>n_layers</a:t>
            </a:r>
            <a:r>
              <a:rPr lang="en-US" dirty="0"/>
              <a:t>=4, </a:t>
            </a:r>
            <a:r>
              <a:rPr lang="en-US" dirty="0" err="1"/>
              <a:t>layer_dimension</a:t>
            </a:r>
            <a:r>
              <a:rPr lang="en-US" dirty="0"/>
              <a:t>=</a:t>
            </a:r>
          </a:p>
          <a:p>
            <a:r>
              <a:rPr lang="en-US" dirty="0"/>
              <a:t>[1, 20, 20, 1]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855" y="653260"/>
            <a:ext cx="4494688" cy="291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0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50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b="1" i="1" dirty="0" err="1">
                <a:solidFill>
                  <a:schemeClr val="accent6">
                    <a:lumMod val="75000"/>
                  </a:schemeClr>
                </a:solidFill>
              </a:rPr>
              <a:t>Optimsers</a:t>
            </a:r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87" y="1116521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1" i="1" dirty="0"/>
              <a:t>Stochastic Gradient Descent </a:t>
            </a:r>
            <a:r>
              <a:rPr lang="en-US" sz="1800" dirty="0"/>
              <a:t>- training-time = 37.251s, test-RMSE =27.53 </a:t>
            </a:r>
          </a:p>
          <a:p>
            <a:r>
              <a:rPr lang="en-US" sz="1800" b="1" i="1" dirty="0" err="1"/>
              <a:t>RMSprop</a:t>
            </a:r>
            <a:r>
              <a:rPr lang="en-US" sz="1800" b="1" i="1" dirty="0"/>
              <a:t> </a:t>
            </a:r>
            <a:r>
              <a:rPr lang="en-US" sz="1800" dirty="0"/>
              <a:t>- training-time = 57.047s, test-RMSE = 2.962</a:t>
            </a:r>
          </a:p>
          <a:p>
            <a:r>
              <a:rPr lang="en-US" sz="1800" b="1" i="1" dirty="0"/>
              <a:t>Adam</a:t>
            </a:r>
            <a:r>
              <a:rPr lang="en-US" sz="1800" dirty="0"/>
              <a:t> - training-time = 60.804s, test-RMSE = 2.419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872" y="752393"/>
            <a:ext cx="4441998" cy="2539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87" y="3072668"/>
            <a:ext cx="4315044" cy="2759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059" y="3596587"/>
            <a:ext cx="4607811" cy="2891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5703" y="3661522"/>
            <a:ext cx="10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RMSprop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23998" y="470685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50359" y="220682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7308" y="2377786"/>
            <a:ext cx="7165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n_layers</a:t>
            </a:r>
            <a:r>
              <a:rPr lang="en-US" dirty="0"/>
              <a:t>=4, </a:t>
            </a:r>
            <a:r>
              <a:rPr lang="en-US" dirty="0" err="1"/>
              <a:t>layer_dimension</a:t>
            </a:r>
            <a:r>
              <a:rPr lang="en-US" dirty="0"/>
              <a:t>=[1, 60, 60, 1]</a:t>
            </a:r>
          </a:p>
        </p:txBody>
      </p:sp>
    </p:spTree>
    <p:extLst>
      <p:ext uri="{BB962C8B-B14F-4D97-AF65-F5344CB8AC3E}">
        <p14:creationId xmlns:p14="http://schemas.microsoft.com/office/powerpoint/2010/main" val="133834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76" y="-3959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Learning rate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52" y="1742638"/>
            <a:ext cx="4117667" cy="3250510"/>
          </a:xfrm>
        </p:spPr>
      </p:pic>
      <p:sp>
        <p:nvSpPr>
          <p:cNvPr id="5" name="TextBox 4"/>
          <p:cNvSpPr txBox="1"/>
          <p:nvPr/>
        </p:nvSpPr>
        <p:spPr>
          <a:xfrm>
            <a:off x="559822" y="928972"/>
            <a:ext cx="280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LSTM with Adam </a:t>
            </a:r>
            <a:r>
              <a:rPr lang="en-US" b="1" i="1" dirty="0" err="1"/>
              <a:t>Optimiser</a:t>
            </a:r>
            <a:endParaRPr 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27573" y="5158900"/>
            <a:ext cx="2079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train-time = 62.031s</a:t>
            </a:r>
          </a:p>
          <a:p>
            <a:r>
              <a:rPr lang="en-US" dirty="0"/>
              <a:t>test-RMSE = 2.201</a:t>
            </a:r>
          </a:p>
          <a:p>
            <a:r>
              <a:rPr lang="en-US" dirty="0" err="1"/>
              <a:t>learning_rate</a:t>
            </a:r>
            <a:r>
              <a:rPr lang="en-US" dirty="0"/>
              <a:t>=0.001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586" y="210960"/>
            <a:ext cx="4193208" cy="30633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585" y="3477283"/>
            <a:ext cx="4320281" cy="31636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79576" y="623182"/>
            <a:ext cx="2103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train-time = 64.890s</a:t>
            </a:r>
          </a:p>
          <a:p>
            <a:r>
              <a:rPr lang="en-US" dirty="0"/>
              <a:t>test-RMSE = 26.596</a:t>
            </a:r>
          </a:p>
          <a:p>
            <a:r>
              <a:rPr lang="en-US" dirty="0" err="1"/>
              <a:t>learning_rate</a:t>
            </a:r>
            <a:r>
              <a:rPr lang="en-US" dirty="0"/>
              <a:t>=0.01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9576" y="4558735"/>
            <a:ext cx="2953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train-time = 63.186s</a:t>
            </a:r>
          </a:p>
          <a:p>
            <a:r>
              <a:rPr lang="en-US" dirty="0"/>
              <a:t>test-RMSE = 6.652</a:t>
            </a:r>
          </a:p>
          <a:p>
            <a:r>
              <a:rPr lang="en-US" dirty="0" err="1"/>
              <a:t>learning_rate</a:t>
            </a:r>
            <a:r>
              <a:rPr lang="en-US" dirty="0"/>
              <a:t>=0.0001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0159" y="2616998"/>
            <a:ext cx="281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Note: No: of epochs is kept </a:t>
            </a:r>
          </a:p>
          <a:p>
            <a:r>
              <a:rPr lang="en-US" i="1" dirty="0"/>
              <a:t>constant at 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9822" y="1278818"/>
            <a:ext cx="471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n_layers</a:t>
            </a:r>
            <a:r>
              <a:rPr lang="en-US" dirty="0"/>
              <a:t> = 4, </a:t>
            </a:r>
            <a:r>
              <a:rPr lang="en-US" dirty="0" err="1"/>
              <a:t>layer_dimension</a:t>
            </a:r>
            <a:r>
              <a:rPr lang="en-US" dirty="0"/>
              <a:t> = [1, 60, 60, 1]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7930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26" y="20210"/>
            <a:ext cx="10515600" cy="1325563"/>
          </a:xfrm>
        </p:spPr>
        <p:txBody>
          <a:bodyPr/>
          <a:lstStyle/>
          <a:p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Momentum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218" y="349628"/>
            <a:ext cx="4776170" cy="3056181"/>
          </a:xfrm>
        </p:spPr>
      </p:pic>
      <p:sp>
        <p:nvSpPr>
          <p:cNvPr id="4" name="TextBox 3"/>
          <p:cNvSpPr txBox="1"/>
          <p:nvPr/>
        </p:nvSpPr>
        <p:spPr>
          <a:xfrm>
            <a:off x="642526" y="1023300"/>
            <a:ext cx="3741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Momentum with SGD </a:t>
            </a:r>
            <a:r>
              <a:rPr lang="en-US" b="1" i="1" dirty="0" err="1"/>
              <a:t>optimiser</a:t>
            </a:r>
            <a:r>
              <a:rPr lang="en-US" dirty="0"/>
              <a:t> with</a:t>
            </a:r>
          </a:p>
          <a:p>
            <a:r>
              <a:rPr lang="en-US" dirty="0" err="1"/>
              <a:t>n_epochs</a:t>
            </a:r>
            <a:r>
              <a:rPr lang="en-US" dirty="0"/>
              <a:t> = 100,</a:t>
            </a:r>
            <a:r>
              <a:rPr lang="en-US" dirty="0"/>
              <a:t> </a:t>
            </a:r>
            <a:r>
              <a:rPr lang="en-US" dirty="0" err="1"/>
              <a:t>training_percent</a:t>
            </a:r>
            <a:r>
              <a:rPr lang="en-US" dirty="0"/>
              <a:t>=0.5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6" y="2197670"/>
            <a:ext cx="4696117" cy="32088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218" y="3567739"/>
            <a:ext cx="4776170" cy="31051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62322" y="4875173"/>
            <a:ext cx="3299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train-time = 52.557s,</a:t>
            </a:r>
          </a:p>
          <a:p>
            <a:r>
              <a:rPr lang="en-US" dirty="0"/>
              <a:t>test-RMSE = 1.932</a:t>
            </a:r>
          </a:p>
          <a:p>
            <a:r>
              <a:rPr lang="en-US" dirty="0" err="1"/>
              <a:t>learning_rate</a:t>
            </a:r>
            <a:r>
              <a:rPr lang="en-US" dirty="0"/>
              <a:t>=0.01, momentum=0.9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62322" y="826574"/>
            <a:ext cx="2076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train-time = 52.988s</a:t>
            </a:r>
          </a:p>
          <a:p>
            <a:r>
              <a:rPr lang="en-US" dirty="0"/>
              <a:t>test-RMSE = 36.627</a:t>
            </a:r>
          </a:p>
          <a:p>
            <a:r>
              <a:rPr lang="en-US" dirty="0" err="1"/>
              <a:t>learning_rate</a:t>
            </a:r>
            <a:r>
              <a:rPr lang="en-US" dirty="0"/>
              <a:t>=0.01,</a:t>
            </a:r>
          </a:p>
          <a:p>
            <a:r>
              <a:rPr lang="en-US" dirty="0"/>
              <a:t>momentum=0.6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6257" y="5406512"/>
            <a:ext cx="3961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train-time = 52.038s</a:t>
            </a:r>
          </a:p>
          <a:p>
            <a:r>
              <a:rPr lang="en-US" dirty="0"/>
              <a:t>test-RMSE = 37.291</a:t>
            </a:r>
          </a:p>
          <a:p>
            <a:r>
              <a:rPr lang="en-US" dirty="0" err="1"/>
              <a:t>learning_rate</a:t>
            </a:r>
            <a:r>
              <a:rPr lang="en-US" dirty="0"/>
              <a:t>=0.01, momentum=0.1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2526" y="1738536"/>
            <a:ext cx="7165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n_layers</a:t>
            </a:r>
            <a:r>
              <a:rPr lang="en-US" dirty="0"/>
              <a:t>=4, </a:t>
            </a:r>
            <a:r>
              <a:rPr lang="en-US" dirty="0" err="1"/>
              <a:t>layer_dimension</a:t>
            </a:r>
            <a:r>
              <a:rPr lang="en-US" dirty="0"/>
              <a:t>=[1, 60, 60, 1]</a:t>
            </a:r>
          </a:p>
        </p:txBody>
      </p:sp>
    </p:spTree>
    <p:extLst>
      <p:ext uri="{BB962C8B-B14F-4D97-AF65-F5344CB8AC3E}">
        <p14:creationId xmlns:p14="http://schemas.microsoft.com/office/powerpoint/2010/main" val="217144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1284</Words>
  <Application>Microsoft Office PowerPoint</Application>
  <PresentationFormat>Widescreen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Dataset description</vt:lpstr>
      <vt:lpstr>LSTM Neural Network Architecture</vt:lpstr>
      <vt:lpstr>Technical terms</vt:lpstr>
      <vt:lpstr>Network architecture</vt:lpstr>
      <vt:lpstr>No: of units within a layer</vt:lpstr>
      <vt:lpstr> Optimsers </vt:lpstr>
      <vt:lpstr>Learning rate</vt:lpstr>
      <vt:lpstr>Momentum</vt:lpstr>
      <vt:lpstr>Dropout – a strategy for countering overfitting</vt:lpstr>
      <vt:lpstr>PowerPoint Presentation</vt:lpstr>
      <vt:lpstr>          With dropout          Without dropout</vt:lpstr>
      <vt:lpstr> Is regularization always necessary ? </vt:lpstr>
      <vt:lpstr>Increasing number of epochs</vt:lpstr>
      <vt:lpstr>Result and recommendations</vt:lpstr>
      <vt:lpstr>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Dropout </dc:title>
  <dc:creator>Neo</dc:creator>
  <cp:lastModifiedBy>Neo</cp:lastModifiedBy>
  <cp:revision>78</cp:revision>
  <dcterms:created xsi:type="dcterms:W3CDTF">2016-12-05T17:08:06Z</dcterms:created>
  <dcterms:modified xsi:type="dcterms:W3CDTF">2016-12-06T03:41:49Z</dcterms:modified>
</cp:coreProperties>
</file>