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80" r:id="rId5"/>
    <p:sldId id="263" r:id="rId6"/>
    <p:sldId id="265" r:id="rId7"/>
    <p:sldId id="282" r:id="rId8"/>
    <p:sldId id="283" r:id="rId9"/>
    <p:sldId id="284" r:id="rId10"/>
    <p:sldId id="291" r:id="rId11"/>
    <p:sldId id="274" r:id="rId12"/>
    <p:sldId id="288" r:id="rId13"/>
    <p:sldId id="279" r:id="rId14"/>
    <p:sldId id="278" r:id="rId15"/>
    <p:sldId id="270" r:id="rId16"/>
    <p:sldId id="286" r:id="rId17"/>
    <p:sldId id="287" r:id="rId18"/>
    <p:sldId id="266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/>
    <p:restoredTop sz="94633"/>
  </p:normalViewPr>
  <p:slideViewPr>
    <p:cSldViewPr snapToGrid="0" snapToObjects="1">
      <p:cViewPr>
        <p:scale>
          <a:sx n="86" d="100"/>
          <a:sy n="86" d="100"/>
        </p:scale>
        <p:origin x="13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2017. 4. 10.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Power Load Forecasting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No. of Hidden Neurons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Hidden Layers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Number of Hidden Layers(&amp; number of neuron in each layers)</a:t>
            </a:r>
            <a:b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 ability to extract features from input data</a:t>
            </a:r>
            <a:b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 need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to be tuned properly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8" y="2769824"/>
            <a:ext cx="11131583" cy="30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Single hidden layer(=ELM)[number of Hidden Neurons]</a:t>
            </a:r>
          </a:p>
          <a:p>
            <a:pPr lvl="1"/>
            <a:r>
              <a:rPr lang="mr-IN" altLang="ko-KR" dirty="0" err="1"/>
              <a:t>rand</a:t>
            </a:r>
            <a:r>
              <a:rPr lang="mr-IN" altLang="ko-KR" dirty="0"/>
              <a:t>('state',78309924</a:t>
            </a:r>
            <a:r>
              <a:rPr lang="mr-IN" altLang="ko-KR" dirty="0" smtClean="0"/>
              <a:t>);</a:t>
            </a:r>
            <a:endParaRPr lang="mr-IN" altLang="ko-KR" dirty="0"/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30269"/>
              </p:ext>
            </p:extLst>
          </p:nvPr>
        </p:nvGraphicFramePr>
        <p:xfrm>
          <a:off x="474688" y="2683236"/>
          <a:ext cx="11242623" cy="386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541"/>
                <a:gridCol w="3747541"/>
                <a:gridCol w="3747541"/>
              </a:tblGrid>
              <a:tr h="1010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 of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Hidden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Neurons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Raw data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Acc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[RMSE] /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Preprocessed data </a:t>
                      </a:r>
                      <a:r>
                        <a:rPr lang="en-US" altLang="ko-KR" dirty="0" err="1" smtClean="0"/>
                        <a:t>Acc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[RMSE]</a:t>
                      </a:r>
                      <a:r>
                        <a:rPr lang="en-US" altLang="ko-KR" baseline="0" dirty="0" smtClean="0"/>
                        <a:t> /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Training</a:t>
                      </a:r>
                      <a:r>
                        <a:rPr lang="en-US" altLang="ko-KR" baseline="0" dirty="0" smtClean="0"/>
                        <a:t>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0.1132</a:t>
                      </a:r>
                      <a:r>
                        <a:rPr lang="en-US" altLang="ko-KR" dirty="0" smtClean="0"/>
                        <a:t> /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0.0768 / </a:t>
                      </a:r>
                      <a:r>
                        <a:rPr lang="hr-HR" altLang="ko-KR" dirty="0" smtClean="0"/>
                        <a:t>0.0100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0.4152 /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pt-BR" altLang="ko-KR" dirty="0" smtClean="0"/>
                        <a:t>0.0591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is-IS" altLang="ko-KR" dirty="0" smtClean="0"/>
                        <a:t>0.0200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0.5442 / </a:t>
                      </a:r>
                      <a:r>
                        <a:rPr lang="hr-HR" altLang="ko-KR" dirty="0" smtClean="0"/>
                        <a:t>0.0100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0.0680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nb-NO" altLang="ko-KR" dirty="0" smtClean="0"/>
                        <a:t>0.0300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 </a:t>
                      </a:r>
                      <a:r>
                        <a:rPr lang="cs-CZ" altLang="ko-KR" dirty="0" smtClean="0"/>
                        <a:t>129.1498 </a:t>
                      </a:r>
                      <a:r>
                        <a:rPr lang="is-IS" altLang="ko-KR" dirty="0" smtClean="0"/>
                        <a:t>/ 0.2000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0.2249 / </a:t>
                      </a:r>
                      <a:r>
                        <a:rPr lang="nb-NO" altLang="ko-KR" dirty="0" smtClean="0"/>
                        <a:t>0.1700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</a:t>
                      </a:r>
                      <a:r>
                        <a:rPr lang="hr-HR" altLang="ko-KR" dirty="0" smtClean="0"/>
                        <a:t>2.2648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hr-HR" altLang="ko-KR" dirty="0" smtClean="0"/>
                        <a:t>0.2600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0.1135 / </a:t>
                      </a:r>
                      <a:r>
                        <a:rPr lang="nb-NO" altLang="ko-KR" dirty="0" smtClean="0"/>
                        <a:t>0.1700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 </a:t>
                      </a:r>
                      <a:r>
                        <a:rPr lang="nb-NO" altLang="ko-KR" dirty="0" smtClean="0"/>
                        <a:t>0.1452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nb-NO" altLang="ko-KR" dirty="0" smtClean="0"/>
                        <a:t>1.6900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 0.0829 / 1.7100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0.1240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is-IS" altLang="ko-KR" dirty="0" smtClean="0"/>
                        <a:t>16.8200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mtClean="0"/>
                        <a:t>0.0822 / 17.5200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2 hidden layers[N1, N2] + ELM[N0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]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mr-IN" altLang="ko-KR" dirty="0" err="1" smtClean="0"/>
              <a:t>rand</a:t>
            </a:r>
            <a:r>
              <a:rPr lang="mr-IN" altLang="ko-KR" dirty="0"/>
              <a:t>('state',78309924</a:t>
            </a:r>
            <a:r>
              <a:rPr lang="mr-IN" altLang="ko-KR" dirty="0" smtClean="0"/>
              <a:t>);</a:t>
            </a:r>
            <a:endParaRPr lang="mr-IN" altLang="ko-KR" dirty="0"/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29957"/>
              </p:ext>
            </p:extLst>
          </p:nvPr>
        </p:nvGraphicFramePr>
        <p:xfrm>
          <a:off x="474688" y="2706350"/>
          <a:ext cx="11242623" cy="386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541"/>
                <a:gridCol w="3747541"/>
                <a:gridCol w="3747541"/>
              </a:tblGrid>
              <a:tr h="1010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[N1,</a:t>
                      </a:r>
                      <a:r>
                        <a:rPr lang="en-US" altLang="ko-KR" baseline="0" dirty="0" smtClean="0"/>
                        <a:t> N2, N0]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Raw data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Acc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[RMSE] /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Preprocessed data </a:t>
                      </a:r>
                      <a:r>
                        <a:rPr lang="en-US" altLang="ko-KR" dirty="0" err="1" smtClean="0"/>
                        <a:t>Acc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[RMSE]</a:t>
                      </a:r>
                      <a:r>
                        <a:rPr lang="en-US" altLang="ko-KR" baseline="0" dirty="0" smtClean="0"/>
                        <a:t> /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Training</a:t>
                      </a:r>
                      <a:r>
                        <a:rPr lang="en-US" altLang="ko-KR" baseline="0" dirty="0" smtClean="0"/>
                        <a:t>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[1000, 1000, 1000]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dirty="0" smtClean="0"/>
                        <a:t>1377.8722</a:t>
                      </a:r>
                      <a:r>
                        <a:rPr lang="hr-HR" altLang="ko-KR" dirty="0" smtClean="0"/>
                        <a:t> / 3.5884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22.1721 / 2.9963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[1000, 1000, 10000]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dirty="0" smtClean="0"/>
                        <a:t>71.3779</a:t>
                      </a:r>
                      <a:r>
                        <a:rPr lang="hr-HR" altLang="ko-KR" dirty="0" smtClean="0"/>
                        <a:t> / 4.1811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1.9531 </a:t>
                      </a:r>
                      <a:r>
                        <a:rPr lang="hr-HR" altLang="ko-KR" dirty="0" smtClean="0"/>
                        <a:t>/ 3.9826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[1000, 1000, 100000]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19.609 </a:t>
                      </a:r>
                      <a:r>
                        <a:rPr lang="is-IS" altLang="ko-KR" dirty="0" smtClean="0"/>
                        <a:t>/ 14.2782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0.5342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hr-HR" altLang="ko-KR" dirty="0" smtClean="0"/>
                        <a:t>16.2698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[1000, 2000, 100000]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5.9443</a:t>
                      </a:r>
                      <a:r>
                        <a:rPr lang="hr-HR" altLang="ko-KR" dirty="0" smtClean="0"/>
                        <a:t> / 24.9313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0.27096 / </a:t>
                      </a:r>
                      <a:r>
                        <a:rPr lang="hr-HR" altLang="ko-KR" dirty="0" smtClean="0"/>
                        <a:t>28.5468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[2000, 2000, 100000]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2.9783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nb-NO" altLang="ko-KR" dirty="0" smtClean="0"/>
                        <a:t>36.4784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0.24563 / </a:t>
                      </a:r>
                      <a:r>
                        <a:rPr lang="hr-HR" altLang="ko-KR" dirty="0" smtClean="0"/>
                        <a:t>39.5701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[2000, 3000, 100000]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0.77526 / 59.166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cs-CZ" altLang="ko-KR" dirty="0" smtClean="0"/>
                        <a:t>0.21216 </a:t>
                      </a:r>
                      <a:r>
                        <a:rPr lang="nb-NO" altLang="ko-KR" dirty="0" smtClean="0"/>
                        <a:t>/ 61.9761</a:t>
                      </a:r>
                      <a:endParaRPr lang="ko-KR" altLang="en-US" dirty="0"/>
                    </a:p>
                  </a:txBody>
                  <a:tcPr/>
                </a:tc>
              </a:tr>
              <a:tr h="40813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[3000, 3000, 100000]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1.405 / 86.9903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0.16366 / 92.9009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2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Think Backward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Why Multi-layer Machine failed to outperform Single-layer Machine in this experiment?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Improper fine tuning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Number of neurons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Number of layers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Type of activation function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etc.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Too simple input data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there is a chance that excessive layer distract to extract useful feature from input data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4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22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Main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Sub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6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Purpose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Hypothesis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Think Backward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Purpose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ccurate </a:t>
            </a:r>
            <a:r>
              <a:rPr lang="en-US" altLang="ko-KR" dirty="0"/>
              <a:t>load forecasting is pivotal for the economic and secure operation of the power </a:t>
            </a:r>
            <a:r>
              <a:rPr lang="en-US" altLang="ko-KR" dirty="0" smtClean="0"/>
              <a:t>system</a:t>
            </a:r>
          </a:p>
          <a:p>
            <a:endParaRPr lang="en-US" altLang="ko-KR" dirty="0" smtClean="0"/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Goal: </a:t>
            </a:r>
            <a:r>
              <a:rPr lang="en-US" altLang="ko-KR" dirty="0" smtClean="0"/>
              <a:t>A</a:t>
            </a:r>
            <a:r>
              <a:rPr lang="en-US" altLang="ko-KR" dirty="0" smtClean="0"/>
              <a:t>chieving </a:t>
            </a:r>
            <a:r>
              <a:rPr lang="en-US" altLang="ko-KR" dirty="0"/>
              <a:t>high load forecasting </a:t>
            </a:r>
            <a:r>
              <a:rPr lang="en-US" altLang="ko-KR" dirty="0" smtClean="0"/>
              <a:t>accuracy</a:t>
            </a:r>
          </a:p>
          <a:p>
            <a:endParaRPr lang="en-US" altLang="ko-KR" dirty="0" smtClean="0"/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Two main way to do this: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/>
              <a:t>improvement of the performance of the learning </a:t>
            </a:r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/>
              <a:t>how well the data features are extracted through the pre-processing process.</a:t>
            </a:r>
            <a:endParaRPr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Hypothesis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H-ELM can outperform other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endParaRPr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Various algorithms are being developed as research on artificial intelligence proceeds.</a:t>
            </a:r>
          </a:p>
          <a:p>
            <a:pPr lvl="2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Machine Learning(ML)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Deep Learning(DL) 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Extreme Learning Machine(ELM)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ELM(H-ELM)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ML vs. ELM : 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etter efficiency(fast learning speed )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generalization(random initialization)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Multi-Layer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accuracy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Allows us to train Machine with more abstract &amp; complicated information</a:t>
            </a:r>
          </a:p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Importance and Contribution </a:t>
            </a:r>
            <a:r>
              <a:rPr kumimoji="1" lang="en-US" altLang="ko-KR" b="1" smtClean="0">
                <a:latin typeface="Arial" charset="0"/>
                <a:ea typeface="Arial" charset="0"/>
                <a:cs typeface="Arial" charset="0"/>
              </a:rPr>
              <a:t>of </a:t>
            </a:r>
            <a:r>
              <a:rPr kumimoji="1" lang="en-US" altLang="ko-KR" b="1" smtClean="0">
                <a:latin typeface="Arial" charset="0"/>
                <a:ea typeface="Arial" charset="0"/>
                <a:cs typeface="Arial" charset="0"/>
              </a:rPr>
              <a:t>Preprocessing</a:t>
            </a:r>
            <a:endParaRPr kumimoji="1"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Feature extraction algorithm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Well-refined dataset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 can outperform other Algorithms 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501769" y="1307864"/>
            <a:ext cx="9852031" cy="5220367"/>
            <a:chOff x="1501769" y="1202934"/>
            <a:chExt cx="9852031" cy="5220367"/>
          </a:xfrm>
        </p:grpSpPr>
        <p:grpSp>
          <p:nvGrpSpPr>
            <p:cNvPr id="8" name="그룹 7"/>
            <p:cNvGrpSpPr/>
            <p:nvPr/>
          </p:nvGrpSpPr>
          <p:grpSpPr>
            <a:xfrm>
              <a:off x="1646955" y="1465899"/>
              <a:ext cx="2601309" cy="1623847"/>
              <a:chOff x="1797270" y="2522484"/>
              <a:chExt cx="1418896" cy="132430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797270" y="2711670"/>
                <a:ext cx="1418896" cy="113511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Single layer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Back-propagation based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ko-KR" altLang="en-US" sz="1600" dirty="0"/>
              </a:p>
            </p:txBody>
          </p:sp>
          <p:sp>
            <p:nvSpPr>
              <p:cNvPr id="7" name="양쪽 모서리가 둥근 사각형 6"/>
              <p:cNvSpPr/>
              <p:nvPr/>
            </p:nvSpPr>
            <p:spPr>
              <a:xfrm>
                <a:off x="1797270" y="2522484"/>
                <a:ext cx="1418896" cy="308575"/>
              </a:xfrm>
              <a:prstGeom prst="round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mtClean="0"/>
                  <a:t>ML</a:t>
                </a:r>
                <a:endParaRPr kumimoji="1"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158259" y="1465899"/>
              <a:ext cx="2601309" cy="1623847"/>
              <a:chOff x="1797270" y="2522484"/>
              <a:chExt cx="1418896" cy="132430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797270" y="2711670"/>
                <a:ext cx="1418896" cy="11351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Single layer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/>
                  <a:t>F</a:t>
                </a:r>
                <a:r>
                  <a:rPr kumimoji="1" lang="en-US" altLang="ko-KR" sz="1600" dirty="0" smtClean="0"/>
                  <a:t>eed-forward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- fast </a:t>
                </a:r>
                <a:r>
                  <a:rPr kumimoji="1" lang="en-US" altLang="ko-KR" sz="1600" dirty="0"/>
                  <a:t>l</a:t>
                </a:r>
                <a:r>
                  <a:rPr kumimoji="1" lang="en-US" altLang="ko-KR" sz="1600" dirty="0" smtClean="0"/>
                  <a:t>earning speed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Better generalization</a:t>
                </a:r>
              </a:p>
            </p:txBody>
          </p:sp>
          <p:sp>
            <p:nvSpPr>
              <p:cNvPr id="11" name="양쪽 모서리가 둥근 사각형 10"/>
              <p:cNvSpPr/>
              <p:nvPr/>
            </p:nvSpPr>
            <p:spPr>
              <a:xfrm>
                <a:off x="1797270" y="2522484"/>
                <a:ext cx="1418896" cy="308575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ELM</a:t>
                </a:r>
                <a:endParaRPr kumimoji="1"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501769" y="4360163"/>
              <a:ext cx="2891679" cy="2063138"/>
              <a:chOff x="1797269" y="4585631"/>
              <a:chExt cx="2891679" cy="206313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97269" y="4817606"/>
                <a:ext cx="2891679" cy="18311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Multi layer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- able to represent more abstract information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Back-propagation based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1600" dirty="0" smtClean="0"/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>
                <a:off x="1797269" y="4585631"/>
                <a:ext cx="2891679" cy="378372"/>
              </a:xfrm>
              <a:prstGeom prst="round2Same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DL</a:t>
                </a:r>
                <a:endParaRPr kumimoji="1" lang="ko-KR" altLang="en-US" dirty="0"/>
              </a:p>
            </p:txBody>
          </p:sp>
        </p:grpSp>
        <p:sp>
          <p:nvSpPr>
            <p:cNvPr id="18" name="오른쪽 화살표[R] 17"/>
            <p:cNvSpPr/>
            <p:nvPr/>
          </p:nvSpPr>
          <p:spPr>
            <a:xfrm>
              <a:off x="4538634" y="1202934"/>
              <a:ext cx="3329254" cy="2014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400" dirty="0" smtClean="0"/>
                <a:t>Moore-Penrose inverse matrix 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400" dirty="0" smtClean="0"/>
                <a:t>Randomly initialized input weight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230534" y="4245056"/>
              <a:ext cx="5123266" cy="2178245"/>
              <a:chOff x="6389713" y="3787839"/>
              <a:chExt cx="4369855" cy="263546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389713" y="4019816"/>
                <a:ext cx="4369855" cy="24034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dirty="0" smtClean="0"/>
                  <a:t>Multi layer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- able to represent more abstract information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dirty="0" smtClean="0"/>
                  <a:t>Feed forward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dirty="0" smtClean="0"/>
                  <a:t>Better generalization</a:t>
                </a: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>
                <a:off x="6389713" y="3787839"/>
                <a:ext cx="4369855" cy="566392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dirty="0" smtClean="0"/>
                  <a:t>H-ELM</a:t>
                </a:r>
                <a:endParaRPr kumimoji="1" lang="ko-KR" altLang="en-US" sz="2400" dirty="0"/>
              </a:p>
            </p:txBody>
          </p:sp>
        </p:grpSp>
        <p:sp>
          <p:nvSpPr>
            <p:cNvPr id="23" name="아래쪽 화살표[D] 22"/>
            <p:cNvSpPr/>
            <p:nvPr/>
          </p:nvSpPr>
          <p:spPr>
            <a:xfrm>
              <a:off x="2083632" y="3319710"/>
              <a:ext cx="1738859" cy="93626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Multi-layer</a:t>
              </a:r>
              <a:endParaRPr kumimoji="1" lang="ko-KR" altLang="en-US" dirty="0"/>
            </a:p>
          </p:txBody>
        </p:sp>
        <p:sp>
          <p:nvSpPr>
            <p:cNvPr id="25" name="아래쪽 화살표[D] 24"/>
            <p:cNvSpPr/>
            <p:nvPr/>
          </p:nvSpPr>
          <p:spPr>
            <a:xfrm>
              <a:off x="8911772" y="3345544"/>
              <a:ext cx="1094282" cy="69765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65" y="1448092"/>
            <a:ext cx="7124470" cy="5103625"/>
          </a:xfrm>
        </p:spPr>
      </p:pic>
    </p:spTree>
    <p:extLst>
      <p:ext uri="{BB962C8B-B14F-4D97-AF65-F5344CB8AC3E}">
        <p14:creationId xmlns:p14="http://schemas.microsoft.com/office/powerpoint/2010/main" val="2386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Container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843792" y="1345776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Dataset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3792" y="2397120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Raw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70361" y="2395814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Preprocessed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43792" y="3627619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Train (0.8)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42349" y="3627618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Test (0.2)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43792" y="5202888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Feature data</a:t>
            </a:r>
          </a:p>
          <a:p>
            <a:pPr algn="ctr"/>
            <a:r>
              <a:rPr kumimoji="1" lang="en-US" altLang="ko-KR" sz="2400" dirty="0" smtClean="0"/>
              <a:t>(input)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72328" y="5202887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Label data</a:t>
            </a:r>
          </a:p>
          <a:p>
            <a:pPr algn="ctr"/>
            <a:r>
              <a:rPr kumimoji="1" lang="en-US" altLang="ko-KR" sz="2400" dirty="0" smtClean="0"/>
              <a:t>(output)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70361" y="3627618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Train (0.8)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268918" y="3627617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Test (0.2)</a:t>
            </a:r>
          </a:p>
        </p:txBody>
      </p:sp>
      <p:cxnSp>
        <p:nvCxnSpPr>
          <p:cNvPr id="17" name="직선 연결선[R] 16"/>
          <p:cNvCxnSpPr>
            <a:stCxn id="4" idx="2"/>
            <a:endCxn id="6" idx="0"/>
          </p:cNvCxnSpPr>
          <p:nvPr/>
        </p:nvCxnSpPr>
        <p:spPr>
          <a:xfrm>
            <a:off x="2855628" y="2005343"/>
            <a:ext cx="0" cy="39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/>
          <p:cNvCxnSpPr>
            <a:stCxn id="4" idx="2"/>
            <a:endCxn id="7" idx="0"/>
          </p:cNvCxnSpPr>
          <p:nvPr/>
        </p:nvCxnSpPr>
        <p:spPr>
          <a:xfrm rot="16200000" flipH="1">
            <a:off x="5273677" y="-412707"/>
            <a:ext cx="390471" cy="52265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6" idx="2"/>
          </p:cNvCxnSpPr>
          <p:nvPr/>
        </p:nvCxnSpPr>
        <p:spPr>
          <a:xfrm>
            <a:off x="2855628" y="3056687"/>
            <a:ext cx="0" cy="69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8" idx="2"/>
            <a:endCxn id="10" idx="0"/>
          </p:cNvCxnSpPr>
          <p:nvPr/>
        </p:nvCxnSpPr>
        <p:spPr>
          <a:xfrm>
            <a:off x="2855628" y="4287186"/>
            <a:ext cx="0" cy="91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/>
          <p:cNvCxnSpPr>
            <a:stCxn id="6" idx="2"/>
            <a:endCxn id="9" idx="0"/>
          </p:cNvCxnSpPr>
          <p:nvPr/>
        </p:nvCxnSpPr>
        <p:spPr>
          <a:xfrm rot="16200000" flipH="1">
            <a:off x="3669441" y="2242873"/>
            <a:ext cx="570931" cy="2198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/>
          <p:cNvCxnSpPr>
            <a:stCxn id="8" idx="2"/>
            <a:endCxn id="11" idx="0"/>
          </p:cNvCxnSpPr>
          <p:nvPr/>
        </p:nvCxnSpPr>
        <p:spPr>
          <a:xfrm rot="16200000" flipH="1">
            <a:off x="3512046" y="3630768"/>
            <a:ext cx="915701" cy="2228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7" idx="2"/>
            <a:endCxn id="12" idx="0"/>
          </p:cNvCxnSpPr>
          <p:nvPr/>
        </p:nvCxnSpPr>
        <p:spPr>
          <a:xfrm>
            <a:off x="8082197" y="3055381"/>
            <a:ext cx="0" cy="57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/>
          <p:cNvCxnSpPr>
            <a:stCxn id="7" idx="2"/>
            <a:endCxn id="13" idx="0"/>
          </p:cNvCxnSpPr>
          <p:nvPr/>
        </p:nvCxnSpPr>
        <p:spPr>
          <a:xfrm rot="16200000" flipH="1">
            <a:off x="8895357" y="2242220"/>
            <a:ext cx="572236" cy="2198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31"/>
          <p:cNvSpPr txBox="1"/>
          <p:nvPr/>
        </p:nvSpPr>
        <p:spPr>
          <a:xfrm>
            <a:off x="4947398" y="4332158"/>
            <a:ext cx="553998" cy="4013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ko-KR" sz="2400" dirty="0" smtClean="0"/>
              <a:t>…</a:t>
            </a:r>
            <a:endParaRPr kumimoji="1" lang="ko-KR" altLang="en-US" sz="2400" dirty="0"/>
          </a:p>
        </p:txBody>
      </p:sp>
      <p:sp>
        <p:nvSpPr>
          <p:cNvPr id="33" name="텍스트 상자 32"/>
          <p:cNvSpPr txBox="1"/>
          <p:nvPr/>
        </p:nvSpPr>
        <p:spPr>
          <a:xfrm>
            <a:off x="7813020" y="4454578"/>
            <a:ext cx="553998" cy="4013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ko-KR" sz="2400" dirty="0" smtClean="0"/>
              <a:t>…</a:t>
            </a:r>
            <a:endParaRPr kumimoji="1" lang="ko-KR" altLang="en-US" sz="2400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10106512" y="4469568"/>
            <a:ext cx="553998" cy="4013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ko-KR" sz="2400" dirty="0" smtClean="0"/>
              <a:t>…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37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Raw vs. Preprocessed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363663"/>
            <a:ext cx="10515600" cy="5284787"/>
          </a:xfrm>
        </p:spPr>
        <p:txBody>
          <a:bodyPr/>
          <a:lstStyle/>
          <a:p>
            <a:r>
              <a:rPr kumimoji="1" lang="en-US" altLang="ko-KR" dirty="0" smtClean="0"/>
              <a:t>Given data:</a:t>
            </a:r>
          </a:p>
          <a:p>
            <a:pPr lvl="1"/>
            <a:r>
              <a:rPr kumimoji="1" lang="en-US" altLang="ko-KR" dirty="0" smtClean="0"/>
              <a:t>Daily Max and Mean Temperature data [2 points/day]</a:t>
            </a:r>
          </a:p>
          <a:p>
            <a:pPr lvl="1"/>
            <a:r>
              <a:rPr kumimoji="1" lang="en-US" altLang="ko-KR" dirty="0"/>
              <a:t>D</a:t>
            </a:r>
            <a:r>
              <a:rPr kumimoji="1" lang="en-US" altLang="ko-KR" dirty="0" smtClean="0"/>
              <a:t>aily power load data with 30 mins interval [48 points/day]</a:t>
            </a:r>
          </a:p>
          <a:p>
            <a:r>
              <a:rPr kumimoji="1" lang="en-US" altLang="ko-KR" dirty="0" smtClean="0"/>
              <a:t>Raw data:</a:t>
            </a:r>
          </a:p>
          <a:p>
            <a:pPr lvl="1"/>
            <a:r>
              <a:rPr kumimoji="1" lang="en-US" altLang="ko-KR" dirty="0" smtClean="0"/>
              <a:t>Normalization(</a:t>
            </a:r>
            <a:r>
              <a:rPr kumimoji="1" lang="en-US" altLang="ko-KR" dirty="0" err="1" smtClean="0"/>
              <a:t>power_load</a:t>
            </a:r>
            <a:r>
              <a:rPr kumimoji="1" lang="en-US" altLang="ko-KR" dirty="0" err="1"/>
              <a:t>_</a:t>
            </a:r>
            <a:r>
              <a:rPr kumimoji="1" lang="en-US" altLang="ko-KR" dirty="0" err="1" smtClean="0"/>
              <a:t>data</a:t>
            </a:r>
            <a:r>
              <a:rPr kumimoji="1" lang="en-US" altLang="ko-KR" dirty="0" smtClean="0"/>
              <a:t>) + (</a:t>
            </a:r>
            <a:r>
              <a:rPr kumimoji="1" lang="en-US" altLang="ko-KR" dirty="0" err="1" smtClean="0"/>
              <a:t>Max.Temp</a:t>
            </a:r>
            <a:r>
              <a:rPr kumimoji="1" lang="en-US" altLang="ko-KR" dirty="0" smtClean="0"/>
              <a:t>) + (</a:t>
            </a:r>
            <a:r>
              <a:rPr kumimoji="1" lang="en-US" altLang="ko-KR" dirty="0" err="1" smtClean="0"/>
              <a:t>Mean.Temp</a:t>
            </a:r>
            <a:r>
              <a:rPr kumimoji="1" lang="en-US" altLang="ko-KR" dirty="0" smtClean="0"/>
              <a:t>) </a:t>
            </a:r>
            <a:br>
              <a:rPr kumimoji="1" lang="en-US" altLang="ko-KR" dirty="0" smtClean="0"/>
            </a:br>
            <a:r>
              <a:rPr kumimoji="1" lang="en-US" altLang="ko-KR" dirty="0" smtClean="0"/>
              <a:t>[50 points/day]</a:t>
            </a:r>
          </a:p>
          <a:p>
            <a:r>
              <a:rPr kumimoji="1" lang="en-US" altLang="ko-KR" dirty="0" smtClean="0"/>
              <a:t>Preprocessed data:</a:t>
            </a:r>
          </a:p>
          <a:p>
            <a:pPr lvl="1"/>
            <a:r>
              <a:rPr kumimoji="1" lang="en-US" altLang="ko-KR" dirty="0" smtClean="0"/>
              <a:t>Normalization(power </a:t>
            </a:r>
            <a:r>
              <a:rPr kumimoji="1" lang="en-US" altLang="ko-KR" dirty="0"/>
              <a:t>load </a:t>
            </a:r>
            <a:r>
              <a:rPr kumimoji="1" lang="en-US" altLang="ko-KR" dirty="0" smtClean="0"/>
              <a:t>data) </a:t>
            </a:r>
            <a:br>
              <a:rPr kumimoji="1" lang="en-US" altLang="ko-KR" dirty="0" smtClean="0"/>
            </a:br>
            <a:r>
              <a:rPr kumimoji="1" lang="en-US" altLang="ko-KR" dirty="0" smtClean="0"/>
              <a:t>+ Normalization[(</a:t>
            </a:r>
            <a:r>
              <a:rPr kumimoji="1" lang="en-US" altLang="ko-KR" dirty="0" err="1" smtClean="0"/>
              <a:t>power_load_data</a:t>
            </a:r>
            <a:r>
              <a:rPr kumimoji="1" lang="en-US" altLang="ko-KR" dirty="0" smtClean="0"/>
              <a:t>) </a:t>
            </a:r>
            <a:r>
              <a:rPr kumimoji="1" lang="en-US" altLang="ko-KR" dirty="0" smtClean="0">
                <a:solidFill>
                  <a:srgbClr val="FF0000"/>
                </a:solidFill>
              </a:rPr>
              <a:t>powered by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Max.Temp</a:t>
            </a:r>
            <a:r>
              <a:rPr kumimoji="1" lang="en-US" altLang="ko-KR" dirty="0" smtClean="0"/>
              <a:t>)]</a:t>
            </a:r>
            <a:br>
              <a:rPr kumimoji="1" lang="en-US" altLang="ko-KR" dirty="0" smtClean="0"/>
            </a:br>
            <a:r>
              <a:rPr kumimoji="1" lang="en-US" altLang="ko-KR" dirty="0" smtClean="0"/>
              <a:t>+ Normalization[(</a:t>
            </a:r>
            <a:r>
              <a:rPr kumimoji="1" lang="en-US" altLang="ko-KR" dirty="0" err="1" smtClean="0"/>
              <a:t>power_load_data</a:t>
            </a:r>
            <a:r>
              <a:rPr kumimoji="1" lang="en-US" altLang="ko-KR" dirty="0" smtClean="0"/>
              <a:t>) </a:t>
            </a:r>
            <a:r>
              <a:rPr kumimoji="1" lang="en-US" altLang="ko-KR" dirty="0">
                <a:solidFill>
                  <a:srgbClr val="FF0000"/>
                </a:solidFill>
              </a:rPr>
              <a:t>powered by </a:t>
            </a:r>
            <a:r>
              <a:rPr kumimoji="1" lang="en-US" altLang="ko-KR" dirty="0"/>
              <a:t>(</a:t>
            </a:r>
            <a:r>
              <a:rPr kumimoji="1" lang="en-US" altLang="ko-KR" dirty="0" err="1" smtClean="0"/>
              <a:t>Mean.Temp</a:t>
            </a:r>
            <a:r>
              <a:rPr kumimoji="1" lang="en-US" altLang="ko-KR" dirty="0" smtClean="0"/>
              <a:t>)]</a:t>
            </a:r>
            <a:br>
              <a:rPr kumimoji="1" lang="en-US" altLang="ko-KR" dirty="0" smtClean="0"/>
            </a:br>
            <a:r>
              <a:rPr kumimoji="1" lang="en-US" altLang="ko-KR" dirty="0" smtClean="0"/>
              <a:t>[48x3 points/day]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No. of Hidden Neurons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Hidden Layers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Number of Hidden Neurons</a:t>
            </a:r>
            <a:b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: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ability to learn the feature </a:t>
            </a:r>
            <a:b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</a:b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 need to be tuned properly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71" y="2667411"/>
            <a:ext cx="6197600" cy="37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569</Words>
  <Application>Microsoft Macintosh PowerPoint</Application>
  <PresentationFormat>와이드스크린</PresentationFormat>
  <Paragraphs>155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Mangal</vt:lpstr>
      <vt:lpstr>Wingdings</vt:lpstr>
      <vt:lpstr>Arial</vt:lpstr>
      <vt:lpstr>Office 테마</vt:lpstr>
      <vt:lpstr>Power Load Forecasting</vt:lpstr>
      <vt:lpstr>Contents</vt:lpstr>
      <vt:lpstr>Purpose</vt:lpstr>
      <vt:lpstr>Hypothesis</vt:lpstr>
      <vt:lpstr>H-ELM can outperform other Algorithms </vt:lpstr>
      <vt:lpstr>Experiments</vt:lpstr>
      <vt:lpstr>Data Container</vt:lpstr>
      <vt:lpstr>Raw vs. Preprocessed</vt:lpstr>
      <vt:lpstr>No. of Hidden Neurons &amp; Hidden Layers</vt:lpstr>
      <vt:lpstr>No. of Hidden Neurons &amp; Hidden Layers</vt:lpstr>
      <vt:lpstr>Results</vt:lpstr>
      <vt:lpstr>Results</vt:lpstr>
      <vt:lpstr>Think Backward</vt:lpstr>
      <vt:lpstr>Conclusions</vt:lpstr>
      <vt:lpstr>PowerPoint 프레젠테이션</vt:lpstr>
      <vt:lpstr>PowerPoint 프레젠테이션</vt:lpstr>
      <vt:lpstr>PowerPoint 프레젠테이션</vt:lpstr>
      <vt:lpstr>Main</vt:lpstr>
      <vt:lpstr>Sub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36</cp:revision>
  <dcterms:created xsi:type="dcterms:W3CDTF">2017-02-16T02:39:46Z</dcterms:created>
  <dcterms:modified xsi:type="dcterms:W3CDTF">2017-04-10T06:58:35Z</dcterms:modified>
</cp:coreProperties>
</file>