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80" r:id="rId5"/>
    <p:sldId id="263" r:id="rId6"/>
    <p:sldId id="265" r:id="rId7"/>
    <p:sldId id="282" r:id="rId8"/>
    <p:sldId id="283" r:id="rId9"/>
    <p:sldId id="299" r:id="rId10"/>
    <p:sldId id="274" r:id="rId11"/>
    <p:sldId id="289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9" r:id="rId23"/>
    <p:sldId id="278" r:id="rId24"/>
    <p:sldId id="270" r:id="rId25"/>
    <p:sldId id="286" r:id="rId26"/>
    <p:sldId id="287" r:id="rId27"/>
    <p:sldId id="266" r:id="rId28"/>
    <p:sldId id="26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33"/>
  </p:normalViewPr>
  <p:slideViewPr>
    <p:cSldViewPr snapToGrid="0" snapToObjects="1">
      <p:cViewPr>
        <p:scale>
          <a:sx n="101" d="100"/>
          <a:sy n="101" d="100"/>
        </p:scale>
        <p:origin x="9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2017. 4. 21.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Power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19 APR 2017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83" y="2155142"/>
            <a:ext cx="3822700" cy="132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ELM_Raw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443205">
            <a:off x="4352081" y="2710593"/>
            <a:ext cx="3460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solidFill>
                  <a:srgbClr val="FF0000"/>
                </a:solidFill>
              </a:rPr>
              <a:t>f</a:t>
            </a:r>
            <a:r>
              <a:rPr kumimoji="1" lang="en-US" altLang="ko-KR" sz="4800" dirty="0" smtClean="0">
                <a:solidFill>
                  <a:srgbClr val="FF0000"/>
                </a:solidFill>
              </a:rPr>
              <a:t>or loop with rand(‘state’)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ELM_Preprocessed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443205">
            <a:off x="4352081" y="2710593"/>
            <a:ext cx="3460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>
                <a:solidFill>
                  <a:srgbClr val="FF0000"/>
                </a:solidFill>
              </a:rPr>
              <a:t>f</a:t>
            </a:r>
            <a:r>
              <a:rPr kumimoji="1" lang="en-US" altLang="ko-KR" sz="4800" smtClean="0">
                <a:solidFill>
                  <a:srgbClr val="FF0000"/>
                </a:solidFill>
              </a:rPr>
              <a:t>or loop with rand(‘state’)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07" y="2152889"/>
            <a:ext cx="3848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34" y="2164808"/>
            <a:ext cx="5524500" cy="3683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HELM_Raw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443205">
            <a:off x="4352081" y="2710593"/>
            <a:ext cx="3460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>
                <a:solidFill>
                  <a:srgbClr val="FF0000"/>
                </a:solidFill>
              </a:rPr>
              <a:t>f</a:t>
            </a:r>
            <a:r>
              <a:rPr kumimoji="1" lang="en-US" altLang="ko-KR" sz="4800" dirty="0" smtClean="0">
                <a:solidFill>
                  <a:srgbClr val="FF0000"/>
                </a:solidFill>
              </a:rPr>
              <a:t>or loop with rand(‘state’)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4" y="2152108"/>
            <a:ext cx="5562600" cy="3708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HELM_Preprocessed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443205">
            <a:off x="4352081" y="2710593"/>
            <a:ext cx="3460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>
                <a:solidFill>
                  <a:srgbClr val="FF0000"/>
                </a:solidFill>
              </a:rPr>
              <a:t>f</a:t>
            </a:r>
            <a:r>
              <a:rPr kumimoji="1" lang="en-US" altLang="ko-KR" sz="4800" smtClean="0">
                <a:solidFill>
                  <a:srgbClr val="FF0000"/>
                </a:solidFill>
              </a:rPr>
              <a:t>or loop with rand(‘state’)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SingleLayer_Raw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93" y="1785255"/>
            <a:ext cx="5284213" cy="3877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93" y="5662384"/>
            <a:ext cx="5029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SingleLayer_Preprocessed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35" y="1859733"/>
            <a:ext cx="5070929" cy="3727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35" y="5644884"/>
            <a:ext cx="607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MultipleLayer_Raw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882227"/>
            <a:ext cx="4942115" cy="35574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28" y="5575006"/>
            <a:ext cx="4978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MultipleLayer_Preprocessed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1" y="1877953"/>
            <a:ext cx="4998357" cy="3546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1" y="5487012"/>
            <a:ext cx="5956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CNN_Raw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98" y="1807535"/>
            <a:ext cx="4644004" cy="32993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98" y="5299973"/>
            <a:ext cx="50800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CNN_Preprocessed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33" y="1779201"/>
            <a:ext cx="4646133" cy="3331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33" y="5282990"/>
            <a:ext cx="6083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Purpose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Hypothesis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Think Backward</a:t>
            </a:r>
          </a:p>
          <a:p>
            <a:r>
              <a:rPr kumimoji="1" lang="en-US" altLang="ko-KR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RNN_Raw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26" y="1785257"/>
            <a:ext cx="4720947" cy="3443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26" y="5379970"/>
            <a:ext cx="5245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RNN_Preprocessed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29" y="1894115"/>
            <a:ext cx="4765942" cy="35070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29" y="5415349"/>
            <a:ext cx="6261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Think Backward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Why ELM and HELM are showing similar performance?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Why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RNN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are showing similar performance?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4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2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Main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Sub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6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Purpose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ccurate </a:t>
            </a:r>
            <a:r>
              <a:rPr lang="en-US" altLang="ko-KR" dirty="0"/>
              <a:t>load forecasting is pivotal for the economic and secure operation of the power </a:t>
            </a:r>
            <a:r>
              <a:rPr lang="en-US" altLang="ko-KR" dirty="0" smtClean="0"/>
              <a:t>system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Goal: </a:t>
            </a:r>
            <a:r>
              <a:rPr lang="en-US" altLang="ko-KR" dirty="0" smtClean="0"/>
              <a:t>Achieving </a:t>
            </a:r>
            <a:r>
              <a:rPr lang="en-US" altLang="ko-KR" dirty="0"/>
              <a:t>high load forecasting </a:t>
            </a:r>
            <a:r>
              <a:rPr lang="en-US" altLang="ko-KR" dirty="0" smtClean="0"/>
              <a:t>accuracy</a:t>
            </a:r>
          </a:p>
          <a:p>
            <a:endParaRPr lang="en-US" altLang="ko-KR" dirty="0" smtClean="0"/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Two main way to do this: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/>
              <a:t>improvement of the performance of the learning </a:t>
            </a: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/>
              <a:t>how well the data features are extracted through the pre-processing process.</a:t>
            </a:r>
            <a:endParaRPr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Hypothesis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H-ELM can outperform other Algorithms</a:t>
            </a: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Various algorithms are being developed as research on artificial intelligence proceeds.</a:t>
            </a:r>
          </a:p>
          <a:p>
            <a:pPr lvl="2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Machine Learning(ML)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Deep Learning(DL) 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Extreme Learning Machine(ELM)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ELM(H-ELM)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ML vs. ELM : 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etter efficiency(fast learning speed 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generalization(random initialization)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Multi-Layer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accuracy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Allows us to train Machine with more abstract &amp; complicated information</a:t>
            </a:r>
          </a:p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Importance and Contribution </a:t>
            </a:r>
            <a:r>
              <a:rPr kumimoji="1" lang="en-US" altLang="ko-KR" b="1" smtClean="0">
                <a:latin typeface="Arial" charset="0"/>
                <a:ea typeface="Arial" charset="0"/>
                <a:cs typeface="Arial" charset="0"/>
              </a:rPr>
              <a:t>of Preprocessing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Feature extraction algorithm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Well-refined dataset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 can outperform other Algorithms 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501769" y="1307864"/>
            <a:ext cx="9852031" cy="5220367"/>
            <a:chOff x="1501769" y="1202934"/>
            <a:chExt cx="9852031" cy="5220367"/>
          </a:xfrm>
        </p:grpSpPr>
        <p:grpSp>
          <p:nvGrpSpPr>
            <p:cNvPr id="8" name="그룹 7"/>
            <p:cNvGrpSpPr/>
            <p:nvPr/>
          </p:nvGrpSpPr>
          <p:grpSpPr>
            <a:xfrm>
              <a:off x="1646955" y="1465899"/>
              <a:ext cx="2601309" cy="1623847"/>
              <a:chOff x="1797270" y="2522484"/>
              <a:chExt cx="1418896" cy="132430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ko-KR" altLang="en-US" sz="1600" dirty="0"/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mtClean="0"/>
                  <a:t>ML</a:t>
                </a:r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158259" y="1465899"/>
              <a:ext cx="2601309" cy="1623847"/>
              <a:chOff x="1797270" y="2522484"/>
              <a:chExt cx="1418896" cy="132430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F</a:t>
                </a:r>
                <a:r>
                  <a:rPr kumimoji="1" lang="en-US" altLang="ko-KR" sz="1600" dirty="0" smtClean="0"/>
                  <a:t>eed-forward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fast </a:t>
                </a:r>
                <a:r>
                  <a:rPr kumimoji="1" lang="en-US" altLang="ko-KR" sz="1600" dirty="0"/>
                  <a:t>l</a:t>
                </a:r>
                <a:r>
                  <a:rPr kumimoji="1" lang="en-US" altLang="ko-KR" sz="1600" dirty="0" smtClean="0"/>
                  <a:t>earning speed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Better generalization</a:t>
                </a:r>
              </a:p>
            </p:txBody>
          </p:sp>
          <p:sp>
            <p:nvSpPr>
              <p:cNvPr id="11" name="양쪽 모서리가 둥근 사각형 10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501769" y="4360163"/>
              <a:ext cx="2891679" cy="2063138"/>
              <a:chOff x="1797269" y="4585631"/>
              <a:chExt cx="2891679" cy="20631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97269" y="4817606"/>
                <a:ext cx="2891679" cy="18311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Multi layer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1600" dirty="0" smtClean="0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>
                <a:off x="1797269" y="4585631"/>
                <a:ext cx="2891679" cy="378372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</p:grpSp>
        <p:sp>
          <p:nvSpPr>
            <p:cNvPr id="18" name="오른쪽 화살표[R] 17"/>
            <p:cNvSpPr/>
            <p:nvPr/>
          </p:nvSpPr>
          <p:spPr>
            <a:xfrm>
              <a:off x="4538634" y="1202934"/>
              <a:ext cx="3329254" cy="2014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Moore-Penrose inverse matrix 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Randomly initialized input weight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230534" y="4245056"/>
              <a:ext cx="5123266" cy="2178245"/>
              <a:chOff x="6389713" y="3787839"/>
              <a:chExt cx="4369855" cy="263546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89713" y="4019816"/>
                <a:ext cx="4369855" cy="24034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Multi layer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Feed forward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Better generalization</a:t>
                </a: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>
                <a:off x="6389713" y="3787839"/>
                <a:ext cx="4369855" cy="566392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dirty="0" smtClean="0"/>
                  <a:t>H-ELM</a:t>
                </a:r>
                <a:endParaRPr kumimoji="1" lang="ko-KR" altLang="en-US" sz="2400" dirty="0"/>
              </a:p>
            </p:txBody>
          </p:sp>
        </p:grpSp>
        <p:sp>
          <p:nvSpPr>
            <p:cNvPr id="23" name="아래쪽 화살표[D] 22"/>
            <p:cNvSpPr/>
            <p:nvPr/>
          </p:nvSpPr>
          <p:spPr>
            <a:xfrm>
              <a:off x="2083632" y="3319710"/>
              <a:ext cx="1738859" cy="93626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Multi-layer</a:t>
              </a:r>
              <a:endParaRPr kumimoji="1" lang="ko-KR" altLang="en-US" dirty="0"/>
            </a:p>
          </p:txBody>
        </p:sp>
        <p:sp>
          <p:nvSpPr>
            <p:cNvPr id="25" name="아래쪽 화살표[D] 24"/>
            <p:cNvSpPr/>
            <p:nvPr/>
          </p:nvSpPr>
          <p:spPr>
            <a:xfrm>
              <a:off x="8911772" y="3345544"/>
              <a:ext cx="1094282" cy="69765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65" y="1448092"/>
            <a:ext cx="7124470" cy="5103625"/>
          </a:xfrm>
        </p:spPr>
      </p:pic>
    </p:spTree>
    <p:extLst>
      <p:ext uri="{BB962C8B-B14F-4D97-AF65-F5344CB8AC3E}">
        <p14:creationId xmlns:p14="http://schemas.microsoft.com/office/powerpoint/2010/main" val="238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Container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43792" y="1345776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Dataset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3792" y="2397120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Raw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70361" y="2395814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Preprocessed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43792" y="3627619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Train (0.8)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42349" y="362761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Test (0.2)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43792" y="520288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Feature data</a:t>
            </a:r>
          </a:p>
          <a:p>
            <a:pPr algn="ctr"/>
            <a:r>
              <a:rPr kumimoji="1" lang="en-US" altLang="ko-KR" sz="2400" dirty="0" smtClean="0"/>
              <a:t>(input)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72328" y="5202887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Label data</a:t>
            </a:r>
          </a:p>
          <a:p>
            <a:pPr algn="ctr"/>
            <a:r>
              <a:rPr kumimoji="1" lang="en-US" altLang="ko-KR" sz="2400" dirty="0" smtClean="0"/>
              <a:t>(output)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70361" y="3627618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Train (0.8)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268918" y="3627617"/>
            <a:ext cx="2023672" cy="65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 smtClean="0"/>
              <a:t>Test (0.2)</a:t>
            </a:r>
          </a:p>
        </p:txBody>
      </p:sp>
      <p:cxnSp>
        <p:nvCxnSpPr>
          <p:cNvPr id="17" name="직선 연결선[R] 16"/>
          <p:cNvCxnSpPr>
            <a:stCxn id="4" idx="2"/>
            <a:endCxn id="6" idx="0"/>
          </p:cNvCxnSpPr>
          <p:nvPr/>
        </p:nvCxnSpPr>
        <p:spPr>
          <a:xfrm>
            <a:off x="2855628" y="2005343"/>
            <a:ext cx="0" cy="39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/>
          <p:cNvCxnSpPr>
            <a:stCxn id="4" idx="2"/>
            <a:endCxn id="7" idx="0"/>
          </p:cNvCxnSpPr>
          <p:nvPr/>
        </p:nvCxnSpPr>
        <p:spPr>
          <a:xfrm rot="16200000" flipH="1">
            <a:off x="5273677" y="-412707"/>
            <a:ext cx="390471" cy="52265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>
            <a:stCxn id="6" idx="2"/>
          </p:cNvCxnSpPr>
          <p:nvPr/>
        </p:nvCxnSpPr>
        <p:spPr>
          <a:xfrm>
            <a:off x="2855628" y="3056687"/>
            <a:ext cx="0" cy="69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8" idx="2"/>
            <a:endCxn id="10" idx="0"/>
          </p:cNvCxnSpPr>
          <p:nvPr/>
        </p:nvCxnSpPr>
        <p:spPr>
          <a:xfrm>
            <a:off x="2855628" y="4287186"/>
            <a:ext cx="0" cy="91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/>
          <p:cNvCxnSpPr>
            <a:stCxn id="6" idx="2"/>
            <a:endCxn id="9" idx="0"/>
          </p:cNvCxnSpPr>
          <p:nvPr/>
        </p:nvCxnSpPr>
        <p:spPr>
          <a:xfrm rot="16200000" flipH="1">
            <a:off x="3669441" y="2242873"/>
            <a:ext cx="570931" cy="2198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>
            <a:stCxn id="8" idx="2"/>
            <a:endCxn id="11" idx="0"/>
          </p:cNvCxnSpPr>
          <p:nvPr/>
        </p:nvCxnSpPr>
        <p:spPr>
          <a:xfrm rot="16200000" flipH="1">
            <a:off x="3512046" y="3630768"/>
            <a:ext cx="915701" cy="2228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7" idx="2"/>
            <a:endCxn id="12" idx="0"/>
          </p:cNvCxnSpPr>
          <p:nvPr/>
        </p:nvCxnSpPr>
        <p:spPr>
          <a:xfrm>
            <a:off x="8082197" y="3055381"/>
            <a:ext cx="0" cy="57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/>
          <p:cNvCxnSpPr>
            <a:stCxn id="7" idx="2"/>
            <a:endCxn id="13" idx="0"/>
          </p:cNvCxnSpPr>
          <p:nvPr/>
        </p:nvCxnSpPr>
        <p:spPr>
          <a:xfrm rot="16200000" flipH="1">
            <a:off x="8895357" y="2242220"/>
            <a:ext cx="572236" cy="21985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/>
          <p:nvPr/>
        </p:nvSpPr>
        <p:spPr>
          <a:xfrm>
            <a:off x="4947398" y="433215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  <p:sp>
        <p:nvSpPr>
          <p:cNvPr id="33" name="텍스트 상자 32"/>
          <p:cNvSpPr txBox="1"/>
          <p:nvPr/>
        </p:nvSpPr>
        <p:spPr>
          <a:xfrm>
            <a:off x="7813020" y="445457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10106512" y="4469568"/>
            <a:ext cx="553998" cy="401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ko-KR" sz="2400" dirty="0" smtClean="0"/>
              <a:t>…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3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Raw vs. Preprocessed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5284787"/>
          </a:xfrm>
        </p:spPr>
        <p:txBody>
          <a:bodyPr/>
          <a:lstStyle/>
          <a:p>
            <a:r>
              <a:rPr kumimoji="1" lang="en-US" altLang="ko-KR" dirty="0" smtClean="0"/>
              <a:t>Given data:</a:t>
            </a:r>
          </a:p>
          <a:p>
            <a:pPr lvl="1"/>
            <a:r>
              <a:rPr kumimoji="1" lang="en-US" altLang="ko-KR" dirty="0" smtClean="0"/>
              <a:t>Daily Max and Mean Temperature data [2 points/day]</a:t>
            </a:r>
          </a:p>
          <a:p>
            <a:pPr lvl="1"/>
            <a:r>
              <a:rPr kumimoji="1" lang="en-US" altLang="ko-KR" dirty="0"/>
              <a:t>D</a:t>
            </a:r>
            <a:r>
              <a:rPr kumimoji="1" lang="en-US" altLang="ko-KR" dirty="0" smtClean="0"/>
              <a:t>aily power load data with 30 mins interval [48 points/day]</a:t>
            </a:r>
          </a:p>
          <a:p>
            <a:r>
              <a:rPr kumimoji="1" lang="en-US" altLang="ko-KR" dirty="0" smtClean="0"/>
              <a:t>Raw data:</a:t>
            </a:r>
          </a:p>
          <a:p>
            <a:pPr lvl="1"/>
            <a:r>
              <a:rPr kumimoji="1" lang="en-US" altLang="ko-KR" dirty="0" smtClean="0"/>
              <a:t>Normalization(</a:t>
            </a:r>
            <a:r>
              <a:rPr kumimoji="1" lang="en-US" altLang="ko-KR" dirty="0" err="1" smtClean="0"/>
              <a:t>power_load</a:t>
            </a:r>
            <a:r>
              <a:rPr kumimoji="1" lang="en-US" altLang="ko-KR" dirty="0" err="1"/>
              <a:t>_</a:t>
            </a:r>
            <a:r>
              <a:rPr kumimoji="1" lang="en-US" altLang="ko-KR" dirty="0" err="1" smtClean="0"/>
              <a:t>data</a:t>
            </a:r>
            <a:r>
              <a:rPr kumimoji="1" lang="en-US" altLang="ko-KR" dirty="0" smtClean="0"/>
              <a:t>) + (</a:t>
            </a:r>
            <a:r>
              <a:rPr kumimoji="1" lang="en-US" altLang="ko-KR" dirty="0" err="1" smtClean="0"/>
              <a:t>Max.Temp</a:t>
            </a:r>
            <a:r>
              <a:rPr kumimoji="1" lang="en-US" altLang="ko-KR" dirty="0" smtClean="0"/>
              <a:t>) + (</a:t>
            </a:r>
            <a:r>
              <a:rPr kumimoji="1" lang="en-US" altLang="ko-KR" dirty="0" err="1" smtClean="0"/>
              <a:t>Mean.Temp</a:t>
            </a:r>
            <a:r>
              <a:rPr kumimoji="1" lang="en-US" altLang="ko-KR" dirty="0" smtClean="0"/>
              <a:t>) </a:t>
            </a:r>
            <a:br>
              <a:rPr kumimoji="1" lang="en-US" altLang="ko-KR" dirty="0" smtClean="0"/>
            </a:br>
            <a:r>
              <a:rPr kumimoji="1" lang="en-US" altLang="ko-KR" dirty="0" smtClean="0"/>
              <a:t>[50 points/day]</a:t>
            </a:r>
          </a:p>
          <a:p>
            <a:r>
              <a:rPr kumimoji="1" lang="en-US" altLang="ko-KR" dirty="0" smtClean="0"/>
              <a:t>Preprocessed data:</a:t>
            </a:r>
          </a:p>
          <a:p>
            <a:pPr lvl="1"/>
            <a:r>
              <a:rPr kumimoji="1" lang="en-US" altLang="ko-KR" dirty="0" smtClean="0"/>
              <a:t>Normalization(power </a:t>
            </a:r>
            <a:r>
              <a:rPr kumimoji="1" lang="en-US" altLang="ko-KR" dirty="0"/>
              <a:t>load </a:t>
            </a:r>
            <a:r>
              <a:rPr kumimoji="1" lang="en-US" altLang="ko-KR" dirty="0" smtClean="0"/>
              <a:t>data) </a:t>
            </a:r>
            <a:br>
              <a:rPr kumimoji="1" lang="en-US" altLang="ko-KR" dirty="0" smtClean="0"/>
            </a:br>
            <a:r>
              <a:rPr kumimoji="1" lang="en-US" altLang="ko-KR" dirty="0" smtClean="0"/>
              <a:t>+ Normalization[(</a:t>
            </a:r>
            <a:r>
              <a:rPr kumimoji="1" lang="en-US" altLang="ko-KR" dirty="0" err="1" smtClean="0"/>
              <a:t>power_load_data</a:t>
            </a:r>
            <a:r>
              <a:rPr kumimoji="1" lang="en-US" altLang="ko-KR" dirty="0" smtClean="0"/>
              <a:t>) </a:t>
            </a:r>
            <a:r>
              <a:rPr kumimoji="1" lang="en-US" altLang="ko-KR" dirty="0" smtClean="0">
                <a:solidFill>
                  <a:srgbClr val="FF0000"/>
                </a:solidFill>
              </a:rPr>
              <a:t>powered by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Max.Temp</a:t>
            </a:r>
            <a:r>
              <a:rPr kumimoji="1" lang="en-US" altLang="ko-KR" dirty="0" smtClean="0"/>
              <a:t>)]</a:t>
            </a:r>
            <a:br>
              <a:rPr kumimoji="1" lang="en-US" altLang="ko-KR" dirty="0" smtClean="0"/>
            </a:br>
            <a:r>
              <a:rPr kumimoji="1" lang="en-US" altLang="ko-KR" dirty="0" smtClean="0"/>
              <a:t>+ Normalization[(</a:t>
            </a:r>
            <a:r>
              <a:rPr kumimoji="1" lang="en-US" altLang="ko-KR" dirty="0" err="1" smtClean="0"/>
              <a:t>power_load_data</a:t>
            </a:r>
            <a:r>
              <a:rPr kumimoji="1" lang="en-US" altLang="ko-KR" dirty="0" smtClean="0"/>
              <a:t>) </a:t>
            </a:r>
            <a:r>
              <a:rPr kumimoji="1" lang="en-US" altLang="ko-KR" dirty="0">
                <a:solidFill>
                  <a:srgbClr val="FF0000"/>
                </a:solidFill>
              </a:rPr>
              <a:t>powered by </a:t>
            </a:r>
            <a:r>
              <a:rPr kumimoji="1" lang="en-US" altLang="ko-KR" dirty="0"/>
              <a:t>(</a:t>
            </a:r>
            <a:r>
              <a:rPr kumimoji="1" lang="en-US" altLang="ko-KR" dirty="0" err="1" smtClean="0"/>
              <a:t>Mean.Temp</a:t>
            </a:r>
            <a:r>
              <a:rPr kumimoji="1" lang="en-US" altLang="ko-KR" dirty="0" smtClean="0"/>
              <a:t>)]</a:t>
            </a:r>
            <a:br>
              <a:rPr kumimoji="1" lang="en-US" altLang="ko-KR" dirty="0" smtClean="0"/>
            </a:br>
            <a:r>
              <a:rPr kumimoji="1" lang="en-US" altLang="ko-KR" dirty="0" smtClean="0"/>
              <a:t>[48x3 points/day]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4351338"/>
          </a:xfrm>
        </p:spPr>
        <p:txBody>
          <a:bodyPr/>
          <a:lstStyle/>
          <a:p>
            <a:r>
              <a:rPr kumimoji="1" lang="en-US" altLang="ko-KR" dirty="0" smtClean="0"/>
              <a:t>RMSE score</a:t>
            </a:r>
          </a:p>
          <a:p>
            <a:pPr lvl="1"/>
            <a:r>
              <a:rPr kumimoji="1" lang="en-US" altLang="ko-KR" dirty="0" smtClean="0"/>
              <a:t>Better and stable RMSE score with Preprocessed data</a:t>
            </a:r>
          </a:p>
          <a:p>
            <a:pPr lvl="1"/>
            <a:r>
              <a:rPr kumimoji="1" lang="en-US" altLang="ko-KR" dirty="0" smtClean="0"/>
              <a:t>RLM, HELM, RNN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show sufficient performance</a:t>
            </a:r>
            <a:endParaRPr kumimoji="1" lang="ko-KR" altLang="en-US" dirty="0"/>
          </a:p>
        </p:txBody>
      </p:sp>
      <p:graphicFrame>
        <p:nvGraphicFramePr>
          <p:cNvPr id="10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54934"/>
              </p:ext>
            </p:extLst>
          </p:nvPr>
        </p:nvGraphicFramePr>
        <p:xfrm>
          <a:off x="838200" y="2813825"/>
          <a:ext cx="10515600" cy="367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243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Raw [RMSE / </a:t>
                      </a:r>
                      <a:r>
                        <a:rPr lang="en-US" altLang="ko-KR" dirty="0" err="1" smtClean="0"/>
                        <a:t>std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Preprocessed [RMSE</a:t>
                      </a:r>
                      <a:r>
                        <a:rPr lang="en-US" altLang="ko-KR" baseline="0" dirty="0" smtClean="0"/>
                        <a:t> / </a:t>
                      </a:r>
                      <a:r>
                        <a:rPr lang="en-US" altLang="ko-KR" baseline="0" dirty="0" err="1" smtClean="0"/>
                        <a:t>std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0.18977 / ____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0.061715 / ____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0.21287 / ____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0.063221 / ____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Single Layer </a:t>
                      </a:r>
                      <a:r>
                        <a:rPr lang="en-US" altLang="ko-KR" dirty="0" err="1" smtClean="0"/>
                        <a:t>Perceptrons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6.30388 / 1.0803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1.86425 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0.314612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Layer </a:t>
                      </a:r>
                      <a:r>
                        <a:rPr lang="en-US" altLang="ko-KR" dirty="0" err="1" smtClean="0"/>
                        <a:t>Perceptrons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27.0591 / 23.0247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2.2562 / 3.21933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Convolutional Neural</a:t>
                      </a:r>
                      <a:r>
                        <a:rPr lang="en-US" altLang="ko-KR" baseline="0" dirty="0" smtClean="0"/>
                        <a:t> 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4.66314 / 3.42078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2.59278 / 1.15136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2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Recurrent Neural 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0.0964969 / 0.0310329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0.0696449 / 0.01456367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403</Words>
  <Application>Microsoft Macintosh PowerPoint</Application>
  <PresentationFormat>와이드스크린</PresentationFormat>
  <Paragraphs>137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Mangal</vt:lpstr>
      <vt:lpstr>Arial</vt:lpstr>
      <vt:lpstr>Office 테마</vt:lpstr>
      <vt:lpstr>Power Load Forecasting</vt:lpstr>
      <vt:lpstr>Contents</vt:lpstr>
      <vt:lpstr>Purpose</vt:lpstr>
      <vt:lpstr>Hypothesis</vt:lpstr>
      <vt:lpstr>H-ELM can outperform other Algorithms </vt:lpstr>
      <vt:lpstr>Experiments</vt:lpstr>
      <vt:lpstr>Data Container</vt:lpstr>
      <vt:lpstr>Raw vs. Preprocessed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Think Backward</vt:lpstr>
      <vt:lpstr>Conclusions</vt:lpstr>
      <vt:lpstr>PowerPoint 프레젠테이션</vt:lpstr>
      <vt:lpstr>PowerPoint 프레젠테이션</vt:lpstr>
      <vt:lpstr>PowerPoint 프레젠테이션</vt:lpstr>
      <vt:lpstr>Main</vt:lpstr>
      <vt:lpstr>Sub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47</cp:revision>
  <dcterms:created xsi:type="dcterms:W3CDTF">2017-02-16T02:39:46Z</dcterms:created>
  <dcterms:modified xsi:type="dcterms:W3CDTF">2017-04-21T05:39:50Z</dcterms:modified>
</cp:coreProperties>
</file>