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3" r:id="rId5"/>
    <p:sldId id="269" r:id="rId6"/>
    <p:sldId id="272" r:id="rId7"/>
    <p:sldId id="273" r:id="rId8"/>
    <p:sldId id="265" r:id="rId9"/>
    <p:sldId id="274" r:id="rId10"/>
    <p:sldId id="270" r:id="rId11"/>
    <p:sldId id="266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/>
    <p:restoredTop sz="94633"/>
  </p:normalViewPr>
  <p:slideViewPr>
    <p:cSldViewPr snapToGrid="0" snapToObjects="1">
      <p:cViewPr>
        <p:scale>
          <a:sx n="86" d="100"/>
          <a:sy n="86" d="100"/>
        </p:scale>
        <p:origin x="12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11D1C-AC8E-BF47-8635-54082D935FB0}" type="doc">
      <dgm:prSet loTypeId="urn:microsoft.com/office/officeart/2005/8/layout/gear1" loCatId="" qsTypeId="urn:microsoft.com/office/officeart/2005/8/quickstyle/simple1" qsCatId="simple" csTypeId="urn:microsoft.com/office/officeart/2005/8/colors/accent1_5" csCatId="accent1" phldr="1"/>
      <dgm:spPr/>
    </dgm:pt>
    <dgm:pt modelId="{68986007-F568-CD46-BE34-357F86D97264}">
      <dgm:prSet phldrT="[텍스트]"/>
      <dgm:spPr/>
      <dgm:t>
        <a:bodyPr/>
        <a:lstStyle/>
        <a:p>
          <a:pPr latinLnBrk="1"/>
          <a:r>
            <a:rPr lang="en-US" altLang="ko-KR" dirty="0" smtClean="0"/>
            <a:t>Load Forecasting</a:t>
          </a:r>
        </a:p>
        <a:p>
          <a:pPr latinLnBrk="1"/>
          <a:r>
            <a:rPr lang="en-US" altLang="ko-KR" dirty="0" smtClean="0"/>
            <a:t>- Accuracy</a:t>
          </a:r>
        </a:p>
        <a:p>
          <a:pPr latinLnBrk="1"/>
          <a:r>
            <a:rPr lang="en-US" altLang="ko-KR" dirty="0" smtClean="0"/>
            <a:t>- Efficiency</a:t>
          </a:r>
        </a:p>
        <a:p>
          <a:pPr latinLnBrk="1"/>
          <a:r>
            <a:rPr lang="en-US" altLang="ko-KR" dirty="0" smtClean="0"/>
            <a:t>- Generalization</a:t>
          </a:r>
        </a:p>
      </dgm:t>
    </dgm:pt>
    <dgm:pt modelId="{0220B865-916F-6147-B78B-14B4094EF7DA}" type="parTrans" cxnId="{6E9108E1-BE16-234A-8767-F18E7B4286C0}">
      <dgm:prSet/>
      <dgm:spPr/>
      <dgm:t>
        <a:bodyPr/>
        <a:lstStyle/>
        <a:p>
          <a:pPr latinLnBrk="1"/>
          <a:endParaRPr lang="ko-KR" altLang="en-US"/>
        </a:p>
      </dgm:t>
    </dgm:pt>
    <dgm:pt modelId="{71069189-8938-7140-93DD-E3F6ADDEAFDF}" type="sibTrans" cxnId="{6E9108E1-BE16-234A-8767-F18E7B4286C0}">
      <dgm:prSet/>
      <dgm:spPr/>
      <dgm:t>
        <a:bodyPr/>
        <a:lstStyle/>
        <a:p>
          <a:pPr latinLnBrk="1"/>
          <a:endParaRPr lang="ko-KR" altLang="en-US"/>
        </a:p>
      </dgm:t>
    </dgm:pt>
    <dgm:pt modelId="{9E7E9BB9-E603-EE45-A689-690EF0B612C7}">
      <dgm:prSet phldrT="[텍스트]"/>
      <dgm:spPr/>
      <dgm:t>
        <a:bodyPr/>
        <a:lstStyle/>
        <a:p>
          <a:pPr latinLnBrk="1"/>
          <a:r>
            <a:rPr lang="en-US" altLang="ko-KR" dirty="0" smtClean="0"/>
            <a:t>H-ELM</a:t>
          </a:r>
          <a:endParaRPr lang="ko-KR" altLang="en-US" dirty="0"/>
        </a:p>
      </dgm:t>
    </dgm:pt>
    <dgm:pt modelId="{C3326518-D2F9-754F-A968-6D0A08020057}" type="parTrans" cxnId="{4B35A98E-D5E2-5C42-96AB-9540DEE33F1E}">
      <dgm:prSet/>
      <dgm:spPr/>
      <dgm:t>
        <a:bodyPr/>
        <a:lstStyle/>
        <a:p>
          <a:pPr latinLnBrk="1"/>
          <a:endParaRPr lang="ko-KR" altLang="en-US"/>
        </a:p>
      </dgm:t>
    </dgm:pt>
    <dgm:pt modelId="{FCEFB002-4FE8-654A-A531-F6268E495FA4}" type="sibTrans" cxnId="{4B35A98E-D5E2-5C42-96AB-9540DEE33F1E}">
      <dgm:prSet/>
      <dgm:spPr/>
      <dgm:t>
        <a:bodyPr/>
        <a:lstStyle/>
        <a:p>
          <a:pPr latinLnBrk="1"/>
          <a:endParaRPr lang="ko-KR" altLang="en-US"/>
        </a:p>
      </dgm:t>
    </dgm:pt>
    <dgm:pt modelId="{8633B23C-71A2-9346-B12B-CD7305DF861E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Preprocess</a:t>
          </a:r>
          <a:endParaRPr lang="ko-KR" altLang="en-US" dirty="0"/>
        </a:p>
      </dgm:t>
    </dgm:pt>
    <dgm:pt modelId="{448AF0F4-154C-174D-8EBC-48F35526AF3F}" type="parTrans" cxnId="{2C8649DA-F155-C540-93FD-1281EE2718FC}">
      <dgm:prSet/>
      <dgm:spPr/>
      <dgm:t>
        <a:bodyPr/>
        <a:lstStyle/>
        <a:p>
          <a:pPr latinLnBrk="1"/>
          <a:endParaRPr lang="ko-KR" altLang="en-US"/>
        </a:p>
      </dgm:t>
    </dgm:pt>
    <dgm:pt modelId="{FCC22CAD-16DB-0A4F-90FD-760C511D841A}" type="sibTrans" cxnId="{2C8649DA-F155-C540-93FD-1281EE2718FC}">
      <dgm:prSet/>
      <dgm:spPr/>
      <dgm:t>
        <a:bodyPr/>
        <a:lstStyle/>
        <a:p>
          <a:pPr latinLnBrk="1"/>
          <a:endParaRPr lang="ko-KR" altLang="en-US"/>
        </a:p>
      </dgm:t>
    </dgm:pt>
    <dgm:pt modelId="{C9F0D008-C13C-534B-9226-9525252E60CC}" type="pres">
      <dgm:prSet presAssocID="{75611D1C-AC8E-BF47-8635-54082D935F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FDA647B-E060-7845-92AE-845DE3843011}" type="pres">
      <dgm:prSet presAssocID="{68986007-F568-CD46-BE34-357F86D9726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774298-20E3-0547-9CE5-796F0A31861E}" type="pres">
      <dgm:prSet presAssocID="{68986007-F568-CD46-BE34-357F86D97264}" presName="gear1srcNode" presStyleLbl="node1" presStyleIdx="0" presStyleCnt="3"/>
      <dgm:spPr/>
    </dgm:pt>
    <dgm:pt modelId="{24FD7B3D-8C07-084D-81E1-D6DDE81A43CB}" type="pres">
      <dgm:prSet presAssocID="{68986007-F568-CD46-BE34-357F86D97264}" presName="gear1dstNode" presStyleLbl="node1" presStyleIdx="0" presStyleCnt="3"/>
      <dgm:spPr/>
    </dgm:pt>
    <dgm:pt modelId="{25893742-0EE4-3041-93E6-7E836F2F395D}" type="pres">
      <dgm:prSet presAssocID="{9E7E9BB9-E603-EE45-A689-690EF0B612C7}" presName="gear2" presStyleLbl="node1" presStyleIdx="1" presStyleCnt="3">
        <dgm:presLayoutVars>
          <dgm:chMax val="1"/>
          <dgm:bulletEnabled val="1"/>
        </dgm:presLayoutVars>
      </dgm:prSet>
      <dgm:spPr/>
    </dgm:pt>
    <dgm:pt modelId="{B0DC4400-9B5C-D440-94D8-908DC5762405}" type="pres">
      <dgm:prSet presAssocID="{9E7E9BB9-E603-EE45-A689-690EF0B612C7}" presName="gear2srcNode" presStyleLbl="node1" presStyleIdx="1" presStyleCnt="3"/>
      <dgm:spPr/>
    </dgm:pt>
    <dgm:pt modelId="{40E0912D-322E-3A47-931A-B54E2F8C0E2E}" type="pres">
      <dgm:prSet presAssocID="{9E7E9BB9-E603-EE45-A689-690EF0B612C7}" presName="gear2dstNode" presStyleLbl="node1" presStyleIdx="1" presStyleCnt="3"/>
      <dgm:spPr/>
    </dgm:pt>
    <dgm:pt modelId="{976DCF3C-3D08-DE4D-8707-29E6964868A2}" type="pres">
      <dgm:prSet presAssocID="{8633B23C-71A2-9346-B12B-CD7305DF861E}" presName="gear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B56611D-66F2-714F-B177-06B433BF6258}" type="pres">
      <dgm:prSet presAssocID="{8633B23C-71A2-9346-B12B-CD7305DF861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F2A160-5475-DB41-9AA9-BCF7F41CAEB1}" type="pres">
      <dgm:prSet presAssocID="{8633B23C-71A2-9346-B12B-CD7305DF861E}" presName="gear3srcNode" presStyleLbl="node1" presStyleIdx="2" presStyleCnt="3"/>
      <dgm:spPr/>
    </dgm:pt>
    <dgm:pt modelId="{6BA97324-1803-B24C-A084-31A2CDC608DB}" type="pres">
      <dgm:prSet presAssocID="{8633B23C-71A2-9346-B12B-CD7305DF861E}" presName="gear3dstNode" presStyleLbl="node1" presStyleIdx="2" presStyleCnt="3"/>
      <dgm:spPr/>
    </dgm:pt>
    <dgm:pt modelId="{A3CA9AE5-06E3-7545-862E-A5D592DB0562}" type="pres">
      <dgm:prSet presAssocID="{71069189-8938-7140-93DD-E3F6ADDEAFDF}" presName="connector1" presStyleLbl="sibTrans2D1" presStyleIdx="0" presStyleCnt="3"/>
      <dgm:spPr/>
    </dgm:pt>
    <dgm:pt modelId="{5D4016A6-742A-D247-9B13-3DCFD5738137}" type="pres">
      <dgm:prSet presAssocID="{FCEFB002-4FE8-654A-A531-F6268E495FA4}" presName="connector2" presStyleLbl="sibTrans2D1" presStyleIdx="1" presStyleCnt="3"/>
      <dgm:spPr/>
    </dgm:pt>
    <dgm:pt modelId="{375216B1-5BE0-8042-9CF2-BDFBA104AAEC}" type="pres">
      <dgm:prSet presAssocID="{FCC22CAD-16DB-0A4F-90FD-760C511D841A}" presName="connector3" presStyleLbl="sibTrans2D1" presStyleIdx="2" presStyleCnt="3"/>
      <dgm:spPr/>
    </dgm:pt>
  </dgm:ptLst>
  <dgm:cxnLst>
    <dgm:cxn modelId="{7A3D2E0C-8DE3-3243-BE43-26D85EDC3E28}" type="presOf" srcId="{9E7E9BB9-E603-EE45-A689-690EF0B612C7}" destId="{40E0912D-322E-3A47-931A-B54E2F8C0E2E}" srcOrd="2" destOrd="0" presId="urn:microsoft.com/office/officeart/2005/8/layout/gear1"/>
    <dgm:cxn modelId="{C18381D0-9FDB-0D44-AD03-A7CC4CDAB869}" type="presOf" srcId="{8633B23C-71A2-9346-B12B-CD7305DF861E}" destId="{6BA97324-1803-B24C-A084-31A2CDC608DB}" srcOrd="3" destOrd="0" presId="urn:microsoft.com/office/officeart/2005/8/layout/gear1"/>
    <dgm:cxn modelId="{F4074DBF-9AF7-5245-95B7-FB05F756C847}" type="presOf" srcId="{9E7E9BB9-E603-EE45-A689-690EF0B612C7}" destId="{25893742-0EE4-3041-93E6-7E836F2F395D}" srcOrd="0" destOrd="0" presId="urn:microsoft.com/office/officeart/2005/8/layout/gear1"/>
    <dgm:cxn modelId="{55199014-00DF-A345-9BFC-EDBAC9B6EBFD}" type="presOf" srcId="{68986007-F568-CD46-BE34-357F86D97264}" destId="{24FD7B3D-8C07-084D-81E1-D6DDE81A43CB}" srcOrd="2" destOrd="0" presId="urn:microsoft.com/office/officeart/2005/8/layout/gear1"/>
    <dgm:cxn modelId="{292961CB-2AF4-9242-BD1B-347EC52914E0}" type="presOf" srcId="{9E7E9BB9-E603-EE45-A689-690EF0B612C7}" destId="{B0DC4400-9B5C-D440-94D8-908DC5762405}" srcOrd="1" destOrd="0" presId="urn:microsoft.com/office/officeart/2005/8/layout/gear1"/>
    <dgm:cxn modelId="{4B35A98E-D5E2-5C42-96AB-9540DEE33F1E}" srcId="{75611D1C-AC8E-BF47-8635-54082D935FB0}" destId="{9E7E9BB9-E603-EE45-A689-690EF0B612C7}" srcOrd="1" destOrd="0" parTransId="{C3326518-D2F9-754F-A968-6D0A08020057}" sibTransId="{FCEFB002-4FE8-654A-A531-F6268E495FA4}"/>
    <dgm:cxn modelId="{DF892D3C-1E04-064F-9C9F-E430D2555D5C}" type="presOf" srcId="{8633B23C-71A2-9346-B12B-CD7305DF861E}" destId="{2BF2A160-5475-DB41-9AA9-BCF7F41CAEB1}" srcOrd="2" destOrd="0" presId="urn:microsoft.com/office/officeart/2005/8/layout/gear1"/>
    <dgm:cxn modelId="{8DDDF9FB-66F4-3E43-9087-30528B72F525}" type="presOf" srcId="{FCEFB002-4FE8-654A-A531-F6268E495FA4}" destId="{5D4016A6-742A-D247-9B13-3DCFD5738137}" srcOrd="0" destOrd="0" presId="urn:microsoft.com/office/officeart/2005/8/layout/gear1"/>
    <dgm:cxn modelId="{8EF71908-364B-4644-8DB0-F8556680B070}" type="presOf" srcId="{FCC22CAD-16DB-0A4F-90FD-760C511D841A}" destId="{375216B1-5BE0-8042-9CF2-BDFBA104AAEC}" srcOrd="0" destOrd="0" presId="urn:microsoft.com/office/officeart/2005/8/layout/gear1"/>
    <dgm:cxn modelId="{EFA804C9-2475-9B48-84E8-66EB00758133}" type="presOf" srcId="{8633B23C-71A2-9346-B12B-CD7305DF861E}" destId="{976DCF3C-3D08-DE4D-8707-29E6964868A2}" srcOrd="0" destOrd="0" presId="urn:microsoft.com/office/officeart/2005/8/layout/gear1"/>
    <dgm:cxn modelId="{61BBA62C-FDA6-2746-8444-237054998367}" type="presOf" srcId="{71069189-8938-7140-93DD-E3F6ADDEAFDF}" destId="{A3CA9AE5-06E3-7545-862E-A5D592DB0562}" srcOrd="0" destOrd="0" presId="urn:microsoft.com/office/officeart/2005/8/layout/gear1"/>
    <dgm:cxn modelId="{1736F814-BC16-3A4F-B0FD-E303FD8905DE}" type="presOf" srcId="{68986007-F568-CD46-BE34-357F86D97264}" destId="{6FDA647B-E060-7845-92AE-845DE3843011}" srcOrd="0" destOrd="0" presId="urn:microsoft.com/office/officeart/2005/8/layout/gear1"/>
    <dgm:cxn modelId="{7F290AD5-F92B-5E46-BD4A-19FD6DBDF577}" type="presOf" srcId="{68986007-F568-CD46-BE34-357F86D97264}" destId="{20774298-20E3-0547-9CE5-796F0A31861E}" srcOrd="1" destOrd="0" presId="urn:microsoft.com/office/officeart/2005/8/layout/gear1"/>
    <dgm:cxn modelId="{947C5140-D17C-C444-AFC3-7FA6BDB1F850}" type="presOf" srcId="{8633B23C-71A2-9346-B12B-CD7305DF861E}" destId="{3B56611D-66F2-714F-B177-06B433BF6258}" srcOrd="1" destOrd="0" presId="urn:microsoft.com/office/officeart/2005/8/layout/gear1"/>
    <dgm:cxn modelId="{1BBC0290-12B6-A94F-8387-6B0EBEA3810A}" type="presOf" srcId="{75611D1C-AC8E-BF47-8635-54082D935FB0}" destId="{C9F0D008-C13C-534B-9226-9525252E60CC}" srcOrd="0" destOrd="0" presId="urn:microsoft.com/office/officeart/2005/8/layout/gear1"/>
    <dgm:cxn modelId="{6E9108E1-BE16-234A-8767-F18E7B4286C0}" srcId="{75611D1C-AC8E-BF47-8635-54082D935FB0}" destId="{68986007-F568-CD46-BE34-357F86D97264}" srcOrd="0" destOrd="0" parTransId="{0220B865-916F-6147-B78B-14B4094EF7DA}" sibTransId="{71069189-8938-7140-93DD-E3F6ADDEAFDF}"/>
    <dgm:cxn modelId="{2C8649DA-F155-C540-93FD-1281EE2718FC}" srcId="{75611D1C-AC8E-BF47-8635-54082D935FB0}" destId="{8633B23C-71A2-9346-B12B-CD7305DF861E}" srcOrd="2" destOrd="0" parTransId="{448AF0F4-154C-174D-8EBC-48F35526AF3F}" sibTransId="{FCC22CAD-16DB-0A4F-90FD-760C511D841A}"/>
    <dgm:cxn modelId="{E19436BE-7EE8-4546-A3E4-00A429B62D7A}" type="presParOf" srcId="{C9F0D008-C13C-534B-9226-9525252E60CC}" destId="{6FDA647B-E060-7845-92AE-845DE3843011}" srcOrd="0" destOrd="0" presId="urn:microsoft.com/office/officeart/2005/8/layout/gear1"/>
    <dgm:cxn modelId="{12F925EE-B05E-E346-849F-50729CDEB7F4}" type="presParOf" srcId="{C9F0D008-C13C-534B-9226-9525252E60CC}" destId="{20774298-20E3-0547-9CE5-796F0A31861E}" srcOrd="1" destOrd="0" presId="urn:microsoft.com/office/officeart/2005/8/layout/gear1"/>
    <dgm:cxn modelId="{482921EC-E671-1147-887F-8A3073974765}" type="presParOf" srcId="{C9F0D008-C13C-534B-9226-9525252E60CC}" destId="{24FD7B3D-8C07-084D-81E1-D6DDE81A43CB}" srcOrd="2" destOrd="0" presId="urn:microsoft.com/office/officeart/2005/8/layout/gear1"/>
    <dgm:cxn modelId="{04D2FCAF-EE62-5D44-A12B-9580C2B0B6CC}" type="presParOf" srcId="{C9F0D008-C13C-534B-9226-9525252E60CC}" destId="{25893742-0EE4-3041-93E6-7E836F2F395D}" srcOrd="3" destOrd="0" presId="urn:microsoft.com/office/officeart/2005/8/layout/gear1"/>
    <dgm:cxn modelId="{180749AD-299C-3243-8B38-881ADDA9BC60}" type="presParOf" srcId="{C9F0D008-C13C-534B-9226-9525252E60CC}" destId="{B0DC4400-9B5C-D440-94D8-908DC5762405}" srcOrd="4" destOrd="0" presId="urn:microsoft.com/office/officeart/2005/8/layout/gear1"/>
    <dgm:cxn modelId="{C42354B4-7ED2-A141-A527-260183E9096E}" type="presParOf" srcId="{C9F0D008-C13C-534B-9226-9525252E60CC}" destId="{40E0912D-322E-3A47-931A-B54E2F8C0E2E}" srcOrd="5" destOrd="0" presId="urn:microsoft.com/office/officeart/2005/8/layout/gear1"/>
    <dgm:cxn modelId="{4BBADD3F-2F21-6C48-BE90-2C1B53921FCD}" type="presParOf" srcId="{C9F0D008-C13C-534B-9226-9525252E60CC}" destId="{976DCF3C-3D08-DE4D-8707-29E6964868A2}" srcOrd="6" destOrd="0" presId="urn:microsoft.com/office/officeart/2005/8/layout/gear1"/>
    <dgm:cxn modelId="{63232B8F-2F91-9A48-A9FF-093A01E41C92}" type="presParOf" srcId="{C9F0D008-C13C-534B-9226-9525252E60CC}" destId="{3B56611D-66F2-714F-B177-06B433BF6258}" srcOrd="7" destOrd="0" presId="urn:microsoft.com/office/officeart/2005/8/layout/gear1"/>
    <dgm:cxn modelId="{B917022A-E062-C645-BCBD-9D241CA86D81}" type="presParOf" srcId="{C9F0D008-C13C-534B-9226-9525252E60CC}" destId="{2BF2A160-5475-DB41-9AA9-BCF7F41CAEB1}" srcOrd="8" destOrd="0" presId="urn:microsoft.com/office/officeart/2005/8/layout/gear1"/>
    <dgm:cxn modelId="{3BF2B43F-0414-944E-8844-EBC6C3C42216}" type="presParOf" srcId="{C9F0D008-C13C-534B-9226-9525252E60CC}" destId="{6BA97324-1803-B24C-A084-31A2CDC608DB}" srcOrd="9" destOrd="0" presId="urn:microsoft.com/office/officeart/2005/8/layout/gear1"/>
    <dgm:cxn modelId="{0A20A676-F87B-654A-A9BF-6825C4ADF0E7}" type="presParOf" srcId="{C9F0D008-C13C-534B-9226-9525252E60CC}" destId="{A3CA9AE5-06E3-7545-862E-A5D592DB0562}" srcOrd="10" destOrd="0" presId="urn:microsoft.com/office/officeart/2005/8/layout/gear1"/>
    <dgm:cxn modelId="{8608EF72-E132-D543-90D2-E5ADEA9E6B92}" type="presParOf" srcId="{C9F0D008-C13C-534B-9226-9525252E60CC}" destId="{5D4016A6-742A-D247-9B13-3DCFD5738137}" srcOrd="11" destOrd="0" presId="urn:microsoft.com/office/officeart/2005/8/layout/gear1"/>
    <dgm:cxn modelId="{9C085A6D-86EC-3F48-B25D-C768CA8B2176}" type="presParOf" srcId="{C9F0D008-C13C-534B-9226-9525252E60CC}" destId="{375216B1-5BE0-8042-9CF2-BDFBA104AAE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A647B-E060-7845-92AE-845DE3843011}">
      <dsp:nvSpPr>
        <dsp:cNvPr id="0" name=""/>
        <dsp:cNvSpPr/>
      </dsp:nvSpPr>
      <dsp:spPr>
        <a:xfrm>
          <a:off x="4993560" y="2378154"/>
          <a:ext cx="2906632" cy="2906632"/>
        </a:xfrm>
        <a:prstGeom prst="gear9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Load Forecasting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- Accuracy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- Efficiency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- Generalization</a:t>
          </a:r>
        </a:p>
      </dsp:txBody>
      <dsp:txXfrm>
        <a:off x="5577922" y="3059019"/>
        <a:ext cx="1737908" cy="1494069"/>
      </dsp:txXfrm>
    </dsp:sp>
    <dsp:sp modelId="{25893742-0EE4-3041-93E6-7E836F2F395D}">
      <dsp:nvSpPr>
        <dsp:cNvPr id="0" name=""/>
        <dsp:cNvSpPr/>
      </dsp:nvSpPr>
      <dsp:spPr>
        <a:xfrm>
          <a:off x="3302428" y="1691131"/>
          <a:ext cx="2113914" cy="2113914"/>
        </a:xfrm>
        <a:prstGeom prst="gear6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H-ELM</a:t>
          </a:r>
          <a:endParaRPr lang="ko-KR" altLang="en-US" sz="1400" kern="1200" dirty="0"/>
        </a:p>
      </dsp:txBody>
      <dsp:txXfrm>
        <a:off x="3834612" y="2226532"/>
        <a:ext cx="1049546" cy="1043112"/>
      </dsp:txXfrm>
    </dsp:sp>
    <dsp:sp modelId="{976DCF3C-3D08-DE4D-8707-29E6964868A2}">
      <dsp:nvSpPr>
        <dsp:cNvPr id="0" name=""/>
        <dsp:cNvSpPr/>
      </dsp:nvSpPr>
      <dsp:spPr>
        <a:xfrm rot="20700000">
          <a:off x="4486436" y="232746"/>
          <a:ext cx="2071205" cy="2071205"/>
        </a:xfrm>
        <a:prstGeom prst="gear6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Preprocess</a:t>
          </a:r>
          <a:endParaRPr lang="ko-KR" altLang="en-US" sz="1400" kern="1200" dirty="0"/>
        </a:p>
      </dsp:txBody>
      <dsp:txXfrm rot="-20700000">
        <a:off x="4940712" y="687022"/>
        <a:ext cx="1162653" cy="1162653"/>
      </dsp:txXfrm>
    </dsp:sp>
    <dsp:sp modelId="{A3CA9AE5-06E3-7545-862E-A5D592DB0562}">
      <dsp:nvSpPr>
        <dsp:cNvPr id="0" name=""/>
        <dsp:cNvSpPr/>
      </dsp:nvSpPr>
      <dsp:spPr>
        <a:xfrm>
          <a:off x="4782216" y="1932600"/>
          <a:ext cx="3720490" cy="3720490"/>
        </a:xfrm>
        <a:prstGeom prst="circularArrow">
          <a:avLst>
            <a:gd name="adj1" fmla="val 4688"/>
            <a:gd name="adj2" fmla="val 299029"/>
            <a:gd name="adj3" fmla="val 2537240"/>
            <a:gd name="adj4" fmla="val 15816602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016A6-742A-D247-9B13-3DCFD5738137}">
      <dsp:nvSpPr>
        <dsp:cNvPr id="0" name=""/>
        <dsp:cNvSpPr/>
      </dsp:nvSpPr>
      <dsp:spPr>
        <a:xfrm>
          <a:off x="2928058" y="1218722"/>
          <a:ext cx="2703168" cy="270316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207713"/>
            <a:satOff val="-4436"/>
            <a:lumOff val="165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16B1-5BE0-8042-9CF2-BDFBA104AAEC}">
      <dsp:nvSpPr>
        <dsp:cNvPr id="0" name=""/>
        <dsp:cNvSpPr/>
      </dsp:nvSpPr>
      <dsp:spPr>
        <a:xfrm>
          <a:off x="4007345" y="-225605"/>
          <a:ext cx="2914560" cy="29145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415425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2017. 2. 16.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Power Load Forecasting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0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Main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Sub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36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Purpose</a:t>
            </a: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H-ELM can outperform other Algorithms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Importance and Contribution of P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reprocessing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en-US" altLang="ko-KR" dirty="0" smtClean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dirty="0">
              <a:solidFill>
                <a:schemeClr val="bg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Purpose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H-ELM can outperform other Algorithms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 better engine!</a:t>
            </a:r>
            <a:endParaRPr lang="en-US" altLang="ko-KR" b="1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Various algorithms are being developed as research on artificial intelligence proceeds.</a:t>
            </a:r>
          </a:p>
          <a:p>
            <a:pPr lvl="2"/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Machine Learning(ML)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Deep Learning(DL) 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Extreme Learning Machine(ELM)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ELM(H-ELM)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vs.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ELM : 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etter efficiency(fast learning speed )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generalization(random initialization)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Multi-Layer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accuracy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Allows us to train Machine with more abstract &amp; complicated information</a:t>
            </a:r>
          </a:p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Importance and Contribution of Preprocessing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  <a:sym typeface="Wingdings"/>
              </a:rPr>
              <a:t> better fuel!</a:t>
            </a:r>
            <a:endParaRPr kumimoji="1" lang="en-US" altLang="ko-KR" b="1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Feature extraction algorithm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Well-refined dataset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H-ELM can outperform other Algorithms 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501769" y="1307864"/>
            <a:ext cx="9852031" cy="5220367"/>
            <a:chOff x="1501769" y="1202934"/>
            <a:chExt cx="9852031" cy="5220367"/>
          </a:xfrm>
        </p:grpSpPr>
        <p:grpSp>
          <p:nvGrpSpPr>
            <p:cNvPr id="8" name="그룹 7"/>
            <p:cNvGrpSpPr/>
            <p:nvPr/>
          </p:nvGrpSpPr>
          <p:grpSpPr>
            <a:xfrm>
              <a:off x="1646955" y="1465899"/>
              <a:ext cx="2601309" cy="1623847"/>
              <a:chOff x="1797270" y="2522484"/>
              <a:chExt cx="1418896" cy="132430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797270" y="2711670"/>
                <a:ext cx="1418896" cy="113511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Single layer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Back-propagation based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kumimoji="1" lang="ko-KR" altLang="en-US" sz="1600" dirty="0"/>
              </a:p>
            </p:txBody>
          </p:sp>
          <p:sp>
            <p:nvSpPr>
              <p:cNvPr id="7" name="양쪽 모서리가 둥근 사각형 6"/>
              <p:cNvSpPr/>
              <p:nvPr/>
            </p:nvSpPr>
            <p:spPr>
              <a:xfrm>
                <a:off x="1797270" y="2522484"/>
                <a:ext cx="1418896" cy="308575"/>
              </a:xfrm>
              <a:prstGeom prst="round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mtClean="0"/>
                  <a:t>ML</a:t>
                </a:r>
                <a:endParaRPr kumimoji="1" lang="ko-KR" altLang="en-US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158259" y="1465899"/>
              <a:ext cx="2601309" cy="1623847"/>
              <a:chOff x="1797270" y="2522484"/>
              <a:chExt cx="1418896" cy="1324303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797270" y="2711670"/>
                <a:ext cx="1418896" cy="11351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Single layer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/>
                  <a:t>F</a:t>
                </a:r>
                <a:r>
                  <a:rPr kumimoji="1" lang="en-US" altLang="ko-KR" sz="1600" dirty="0" smtClean="0"/>
                  <a:t>eed-forward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- fast </a:t>
                </a:r>
                <a:r>
                  <a:rPr kumimoji="1" lang="en-US" altLang="ko-KR" sz="1600" dirty="0"/>
                  <a:t>l</a:t>
                </a:r>
                <a:r>
                  <a:rPr kumimoji="1" lang="en-US" altLang="ko-KR" sz="1600" dirty="0" smtClean="0"/>
                  <a:t>earning speed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Better generalization</a:t>
                </a:r>
              </a:p>
            </p:txBody>
          </p:sp>
          <p:sp>
            <p:nvSpPr>
              <p:cNvPr id="11" name="양쪽 모서리가 둥근 사각형 10"/>
              <p:cNvSpPr/>
              <p:nvPr/>
            </p:nvSpPr>
            <p:spPr>
              <a:xfrm>
                <a:off x="1797270" y="2522484"/>
                <a:ext cx="1418896" cy="308575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ELM</a:t>
                </a:r>
                <a:endParaRPr kumimoji="1"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501769" y="4360163"/>
              <a:ext cx="2891679" cy="2063138"/>
              <a:chOff x="1797269" y="4585631"/>
              <a:chExt cx="2891679" cy="206313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797269" y="4817606"/>
                <a:ext cx="2891679" cy="183116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Multi layer</a:t>
                </a:r>
                <a:br>
                  <a:rPr kumimoji="1" lang="en-US" altLang="ko-KR" sz="1600" dirty="0" smtClean="0"/>
                </a:br>
                <a:r>
                  <a:rPr kumimoji="1" lang="en-US" altLang="ko-KR" sz="1600" dirty="0" smtClean="0"/>
                  <a:t>- able to represent more abstract information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sz="1600" dirty="0" smtClean="0"/>
                  <a:t>Back-propagation based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kumimoji="1" lang="en-US" altLang="ko-KR" sz="1600" dirty="0" smtClean="0"/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>
                <a:off x="1797269" y="4585631"/>
                <a:ext cx="2891679" cy="378372"/>
              </a:xfrm>
              <a:prstGeom prst="round2Same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DL</a:t>
                </a:r>
                <a:endParaRPr kumimoji="1" lang="ko-KR" altLang="en-US" dirty="0"/>
              </a:p>
            </p:txBody>
          </p:sp>
        </p:grpSp>
        <p:sp>
          <p:nvSpPr>
            <p:cNvPr id="18" name="오른쪽 화살표[R] 17"/>
            <p:cNvSpPr/>
            <p:nvPr/>
          </p:nvSpPr>
          <p:spPr>
            <a:xfrm>
              <a:off x="4538634" y="1202934"/>
              <a:ext cx="3329254" cy="2014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400" dirty="0" smtClean="0"/>
                <a:t>Moore-Penrose inverse matrix </a:t>
              </a:r>
            </a:p>
            <a:p>
              <a:pPr marL="285750" indent="-285750" algn="ctr">
                <a:buFont typeface="Arial" charset="0"/>
                <a:buChar char="•"/>
              </a:pPr>
              <a:r>
                <a:rPr kumimoji="1" lang="en-US" altLang="ko-KR" sz="1400" dirty="0" smtClean="0"/>
                <a:t>Randomly initialized input weight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230534" y="4245056"/>
              <a:ext cx="5123266" cy="2178245"/>
              <a:chOff x="6389713" y="3787839"/>
              <a:chExt cx="4369855" cy="263546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389713" y="4019816"/>
                <a:ext cx="4369855" cy="24034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dirty="0" smtClean="0"/>
                  <a:t>Multi layer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- able to represent more abstract information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dirty="0" smtClean="0"/>
                  <a:t>Feed forward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ko-KR" dirty="0" smtClean="0"/>
                  <a:t>Better generalization</a:t>
                </a:r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>
                <a:off x="6389713" y="3787839"/>
                <a:ext cx="4369855" cy="566392"/>
              </a:xfrm>
              <a:prstGeom prst="round2Same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400" dirty="0" smtClean="0"/>
                  <a:t>H-ELM</a:t>
                </a:r>
                <a:endParaRPr kumimoji="1" lang="ko-KR" altLang="en-US" sz="2400" dirty="0"/>
              </a:p>
            </p:txBody>
          </p:sp>
        </p:grpSp>
        <p:sp>
          <p:nvSpPr>
            <p:cNvPr id="23" name="아래쪽 화살표[D] 22"/>
            <p:cNvSpPr/>
            <p:nvPr/>
          </p:nvSpPr>
          <p:spPr>
            <a:xfrm>
              <a:off x="2083632" y="3319710"/>
              <a:ext cx="1738859" cy="936263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Multi-layer</a:t>
              </a:r>
              <a:endParaRPr kumimoji="1" lang="ko-KR" altLang="en-US" dirty="0"/>
            </a:p>
          </p:txBody>
        </p:sp>
        <p:sp>
          <p:nvSpPr>
            <p:cNvPr id="25" name="아래쪽 화살표[D] 24"/>
            <p:cNvSpPr/>
            <p:nvPr/>
          </p:nvSpPr>
          <p:spPr>
            <a:xfrm>
              <a:off x="8911772" y="3345544"/>
              <a:ext cx="1094282" cy="69765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4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Autofit/>
          </a:bodyPr>
          <a:lstStyle/>
          <a:p>
            <a:pPr lvl="1"/>
            <a:r>
              <a:rPr kumimoji="1" lang="en-US" altLang="ko-KR" sz="3600" dirty="0" smtClean="0">
                <a:latin typeface="Arial" charset="0"/>
                <a:ea typeface="Arial" charset="0"/>
                <a:cs typeface="Arial" charset="0"/>
              </a:rPr>
              <a:t>Importance and Contribution of Preprocessing</a:t>
            </a:r>
            <a:endParaRPr kumimoji="1" lang="en-US" altLang="ko-KR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E.g. Foreign Exchange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calculate features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82" y="1941534"/>
            <a:ext cx="7944121" cy="470723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788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Autofit/>
          </a:bodyPr>
          <a:lstStyle/>
          <a:p>
            <a:pPr lvl="1"/>
            <a:r>
              <a:rPr kumimoji="1" lang="en-US" altLang="ko-KR" sz="3600" dirty="0" smtClean="0">
                <a:latin typeface="Arial" charset="0"/>
                <a:ea typeface="Arial" charset="0"/>
                <a:cs typeface="Arial" charset="0"/>
              </a:rPr>
              <a:t>Importance and Contribution of Preprocessing</a:t>
            </a:r>
            <a:endParaRPr kumimoji="1" lang="en-US" altLang="ko-KR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E.g. Foreign Exchange -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oncatenation</a:t>
            </a:r>
            <a:endParaRPr kumimoji="1" lang="ko-KR" altLang="en-US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27" y="1954060"/>
            <a:ext cx="8252917" cy="469470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289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Autofit/>
          </a:bodyPr>
          <a:lstStyle/>
          <a:p>
            <a:pPr lvl="1"/>
            <a:r>
              <a:rPr kumimoji="1" lang="en-US" altLang="ko-KR" sz="3600" dirty="0" smtClean="0">
                <a:latin typeface="Arial" charset="0"/>
                <a:ea typeface="Arial" charset="0"/>
                <a:cs typeface="Arial" charset="0"/>
              </a:rPr>
              <a:t>Importance and Contribution of Preprocessing</a:t>
            </a:r>
            <a:endParaRPr kumimoji="1" lang="en-US" altLang="ko-KR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E.g. Foreign Exchange </a:t>
            </a:r>
            <a:r>
              <a:rPr kumimoji="1" lang="mr-IN" altLang="ko-KR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reprocessing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art</a:t>
            </a:r>
            <a:endParaRPr kumimoji="1" lang="ko-KR" altLang="en-US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23" y="1965558"/>
            <a:ext cx="8000930" cy="468321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670126" y="3206663"/>
            <a:ext cx="2680570" cy="2993721"/>
          </a:xfrm>
          <a:prstGeom prst="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21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763359"/>
              </p:ext>
            </p:extLst>
          </p:nvPr>
        </p:nvGraphicFramePr>
        <p:xfrm>
          <a:off x="838200" y="1363663"/>
          <a:ext cx="10515600" cy="5284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7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180</Words>
  <Application>Microsoft Macintosh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Wingdings</vt:lpstr>
      <vt:lpstr>Arial</vt:lpstr>
      <vt:lpstr>Office 테마</vt:lpstr>
      <vt:lpstr>Power Load Forecasting</vt:lpstr>
      <vt:lpstr>Contents</vt:lpstr>
      <vt:lpstr>Purpose</vt:lpstr>
      <vt:lpstr>H-ELM can outperform other Algorithms </vt:lpstr>
      <vt:lpstr>Importance and Contribution of Preprocessing</vt:lpstr>
      <vt:lpstr>Importance and Contribution of Preprocessing</vt:lpstr>
      <vt:lpstr>Importance and Contribution of Preprocessing</vt:lpstr>
      <vt:lpstr>Experiments</vt:lpstr>
      <vt:lpstr>Conclusions</vt:lpstr>
      <vt:lpstr>PowerPoint 프레젠테이션</vt:lpstr>
      <vt:lpstr>Main</vt:lpstr>
      <vt:lpstr>Sub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21</cp:revision>
  <dcterms:created xsi:type="dcterms:W3CDTF">2017-02-16T02:39:46Z</dcterms:created>
  <dcterms:modified xsi:type="dcterms:W3CDTF">2017-02-16T06:50:07Z</dcterms:modified>
</cp:coreProperties>
</file>