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723DDD-CD16-4AE3-899E-AF3F4EFE6471}">
  <a:tblStyle styleId="{41723DDD-CD16-4AE3-899E-AF3F4EFE6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5" name="Shape 5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Shape 5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Shape 6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Shape 6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Shape 6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Shape 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Shape 71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7800" lvl="1" marL="64008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1383" lvl="3" marL="112471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1383" lvl="5" marL="1517904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1383" lvl="6" marL="171907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1383" lvl="7" marL="192024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383" lvl="8" marL="2121408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77800" lvl="1" marL="64008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1732" lvl="2" marL="91440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1383" lvl="3" marL="112471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1383" lvl="5" marL="1517904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1383" lvl="6" marL="1719072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1383" lvl="7" marL="192024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1383" lvl="8" marL="2121408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1" name="Shape 14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Shape 14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Shape 14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Shape 14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Shape 15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Shape 15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Shape 157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Shape 17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32080" lvl="5" marL="1517904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32080" lvl="6" marL="1719072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32079" lvl="7" marL="192024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32079" lvl="8" marL="2121408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SzPts val="91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SzPts val="76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1" name="Shape 19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Shape 19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Shape 19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Shape 19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Shape 20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Shape 20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Shape 234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1"/>
              </a:buClr>
              <a:buSzPts val="91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1"/>
              </a:buClr>
              <a:buSzPts val="76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1"/>
              </a:buClr>
              <a:buSzPts val="68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6CFBE"/>
            </a:gs>
            <a:gs pos="27084">
              <a:srgbClr val="92D050"/>
            </a:gs>
            <a:gs pos="61000">
              <a:srgbClr val="48365A"/>
            </a:gs>
            <a:gs pos="100000">
              <a:srgbClr val="B45F06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7" name="Shape 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Shape 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Shape 1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Shape 1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Shape 1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Shape 2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Shape 23"/>
            <p:cNvSpPr/>
            <p:nvPr/>
          </p:nvSpPr>
          <p:spPr>
            <a:xfrm>
              <a:off x="-11875" y="5035138"/>
              <a:ext cx="9144000" cy="1175655"/>
            </a:xfrm>
            <a:custGeom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-11875" y="3467595"/>
              <a:ext cx="9144000" cy="890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23751" y="5640779"/>
              <a:ext cx="3004457" cy="1211283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1875" y="5284519"/>
              <a:ext cx="9144000" cy="147847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137558" y="5132120"/>
              <a:ext cx="6982691" cy="1719942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8778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58496" lvl="0" marL="342900" marR="0" rtl="0" algn="l"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68148" lvl="1" marL="640080" marR="0" rtl="0" algn="l"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2080" lvl="2" marL="914400" marR="0" rtl="0" algn="l">
              <a:spcBef>
                <a:spcPts val="400"/>
              </a:spcBef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1732" lvl="3" marL="1124712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1383" lvl="4" marL="1325880" marR="0" rtl="0" algn="l">
              <a:spcBef>
                <a:spcPts val="320"/>
              </a:spcBef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036" lvl="5" marL="1517904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1036" lvl="6" marL="1719072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1035" lvl="7" marL="1920240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1035" lvl="8" marL="2121408" marR="0" rtl="0" algn="l">
              <a:spcBef>
                <a:spcPts val="280"/>
              </a:spcBef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4733425" y="2061398"/>
            <a:ext cx="33132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05740" lvl="0" marL="0" marR="0" rtl="0" algn="l">
              <a:spcBef>
                <a:spcPts val="0"/>
              </a:spcBef>
              <a:buClr>
                <a:schemeClr val="accent1"/>
              </a:buClr>
              <a:buSzPts val="324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ICS 490: Special t</a:t>
            </a:r>
            <a:r>
              <a:rPr lang="en-US" sz="2400"/>
              <a:t>opics in Computer Science,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Media and Text Analysis </a:t>
            </a: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735075" y="3204275"/>
            <a:ext cx="33099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6868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Members:</a:t>
            </a:r>
          </a:p>
          <a:p>
            <a:pPr indent="-86868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Ibrahim BinAlshikh</a:t>
            </a:r>
          </a:p>
          <a:p>
            <a:pPr indent="-86868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Ibrahim Beladi</a:t>
            </a:r>
          </a:p>
          <a:p>
            <a:pPr indent="-86868" lvl="0" marL="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</a:pPr>
            <a:r>
              <a:rPr lang="en-US"/>
              <a:t>Mohammed Alfarraj</a:t>
            </a:r>
          </a:p>
          <a:p>
            <a:pPr indent="-86868" lvl="0" marL="0" marR="0" rtl="0" algn="l">
              <a:spcBef>
                <a:spcPts val="360"/>
              </a:spcBef>
              <a:buClr>
                <a:schemeClr val="accent1"/>
              </a:buClr>
              <a:buSzPts val="1368"/>
              <a:buFont typeface="Noto Sans Symbols"/>
              <a:buNone/>
            </a:pPr>
            <a:r>
              <a:rPr lang="en-US"/>
              <a:t>Omar Al-Dakhil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Solution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Algorithm Description: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Support vector machines.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Random forests.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Multinomial Naïve Bayes.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buSzPts val="2200"/>
              <a:buChar char="○"/>
            </a:pPr>
            <a:r>
              <a:rPr lang="en-US"/>
              <a:t>Logistic Regression Classifier</a:t>
            </a:r>
          </a:p>
          <a:p>
            <a:pPr indent="0" lvl="0" marL="457200" rtl="0">
              <a:lnSpc>
                <a:spcPct val="150000"/>
              </a:lnSpc>
              <a:spcBef>
                <a:spcPts val="44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59590" y="5144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3600"/>
              <a:t>Machine Learning Solution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059592" y="1763827"/>
            <a:ext cx="6777300" cy="3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Performance Measures Used: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/>
              <a:t>Accuracy </a:t>
            </a:r>
          </a:p>
          <a:p>
            <a:pPr indent="-325119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○"/>
            </a:pPr>
            <a:r>
              <a:rPr lang="en-US"/>
              <a:t>Support vector machines.</a:t>
            </a:r>
          </a:p>
          <a:p>
            <a:pPr indent="-325119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○"/>
            </a:pPr>
            <a:r>
              <a:rPr lang="en-US"/>
              <a:t>Random forests.</a:t>
            </a:r>
          </a:p>
          <a:p>
            <a:pPr indent="-325119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Char char="○"/>
            </a:pPr>
            <a:r>
              <a:rPr lang="en-US"/>
              <a:t>Multinomial Naïve Bayes.</a:t>
            </a:r>
          </a:p>
          <a:p>
            <a:pPr indent="-325119" lvl="2" marL="1371600" rtl="0">
              <a:lnSpc>
                <a:spcPct val="150000"/>
              </a:lnSpc>
              <a:spcBef>
                <a:spcPts val="0"/>
              </a:spcBef>
              <a:buSzPts val="1520"/>
              <a:buChar char="○"/>
            </a:pPr>
            <a:r>
              <a:rPr lang="en-US"/>
              <a:t>Logistic Regression Classifier</a:t>
            </a:r>
          </a:p>
          <a:p>
            <a:pPr indent="571500" lvl="0" marL="3429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571500" lvl="0" marL="3429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58496" lvl="0" marL="3429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Design and Setup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 (Data Statistical Analysis)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Setup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results (using performance measures + graphs + summary tables)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059628" y="716639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059625" y="1981525"/>
            <a:ext cx="70248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Number of gathered tweets including retweets: 19K+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of which; real Tweets: 2327 tweets</a:t>
            </a:r>
          </a:p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+ 3001 of tweets are gift from Mustafa’s group</a:t>
            </a:r>
          </a:p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Total dataset:5328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Positive tweets : 1458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Neutral tweets: 3244 tweets</a:t>
            </a:r>
          </a:p>
          <a:p>
            <a:pPr indent="-295148" lvl="1" marL="640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Negative tweets: 626 tweets</a:t>
            </a:r>
          </a:p>
          <a:p>
            <a:pPr indent="-285496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Important words: </a:t>
            </a:r>
          </a:p>
          <a:p>
            <a:pPr indent="-274319" lvl="0" marL="342900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-US" sz="2000"/>
              <a:t>166 words </a:t>
            </a:r>
            <a:r>
              <a:rPr lang="en-US" sz="2000"/>
              <a:t>gathered</a:t>
            </a:r>
            <a:r>
              <a:rPr lang="en-US" sz="2000"/>
              <a:t> after running a </a:t>
            </a:r>
            <a:r>
              <a:rPr lang="en-US" sz="2000"/>
              <a:t>frequency</a:t>
            </a:r>
            <a:r>
              <a:rPr lang="en-US" sz="2000"/>
              <a:t> term code on the dataset.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Setup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Tweets collections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Tweets Labeling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Getting Important Words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Feature Extraction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Classification</a:t>
            </a:r>
          </a:p>
          <a:p>
            <a:pPr indent="-274319" lvl="0" marL="342900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059628" y="607789"/>
            <a:ext cx="70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results</a:t>
            </a:r>
          </a:p>
        </p:txBody>
      </p:sp>
      <p:graphicFrame>
        <p:nvGraphicFramePr>
          <p:cNvPr id="341" name="Shape 341"/>
          <p:cNvGraphicFramePr/>
          <p:nvPr/>
        </p:nvGraphicFramePr>
        <p:xfrm>
          <a:off x="952500" y="211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{41723DDD-CD16-4AE3-899E-AF3F4EFE6471}</a:tableStyleId>
              </a:tblPr>
              <a:tblGrid>
                <a:gridCol w="3128350"/>
                <a:gridCol w="2035475"/>
                <a:gridCol w="2075175"/>
              </a:tblGrid>
              <a:tr h="63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Sander’s Lab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Twitter</a:t>
                      </a:r>
                    </a:p>
                  </a:txBody>
                  <a:tcPr marT="91425" marB="91425" marR="91425" marL="91425"/>
                </a:tc>
              </a:tr>
              <a:tr h="933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Support vector machines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80.87%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63.87%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Random forests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98.04%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</a:t>
                      </a:r>
                      <a:r>
                        <a:rPr lang="en-US" sz="1800"/>
                        <a:t>0.8%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Multinomial Naïve 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77.93%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66.82%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Logistic Regression 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78.5%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68%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43500" y="1027670"/>
            <a:ext cx="7024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Conclusions and Future Work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043500" y="1631275"/>
            <a:ext cx="67773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There is no best algorithm for all datasets.</a:t>
            </a:r>
          </a:p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Random Forest got the best result for our dataset.</a:t>
            </a:r>
          </a:p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+5000 Tweets are not enough dataset for most of the algorithms to work with high </a:t>
            </a:r>
            <a:r>
              <a:rPr lang="en-US"/>
              <a:t>accuracy</a:t>
            </a:r>
            <a:r>
              <a:rPr lang="en-US"/>
              <a:t>.</a:t>
            </a:r>
          </a:p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It’s so difficult to get the most important words “Features”, </a:t>
            </a:r>
            <a:r>
              <a:rPr lang="en-US"/>
              <a:t>because</a:t>
            </a:r>
            <a:r>
              <a:rPr lang="en-US"/>
              <a:t> of the small </a:t>
            </a:r>
            <a:r>
              <a:rPr lang="en-US"/>
              <a:t>difference</a:t>
            </a:r>
            <a:r>
              <a:rPr lang="en-US"/>
              <a:t> in arabic spelling.</a:t>
            </a:r>
          </a:p>
          <a:p>
            <a:pPr indent="-344424" lvl="0" marL="457200" marR="0" rtl="0" algn="l"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Data labeling is time </a:t>
            </a:r>
            <a:r>
              <a:rPr lang="en-US"/>
              <a:t>consuming</a:t>
            </a:r>
            <a:r>
              <a:rPr lang="en-US"/>
              <a:t>.</a:t>
            </a:r>
          </a:p>
          <a:p>
            <a:pPr indent="-344424" lvl="0" marL="457200" marR="0" rtl="0" algn="l">
              <a:spcBef>
                <a:spcPts val="0"/>
              </a:spcBef>
              <a:buSzPts val="1824"/>
              <a:buChar char="○"/>
            </a:pPr>
            <a:r>
              <a:rPr lang="en-US"/>
              <a:t>Having too many neutral tweets can hurt the algorithms accuracy.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043490" y="1027664"/>
            <a:ext cx="70248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Team members’ contributions in the project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en-US" sz="1800">
                <a:solidFill>
                  <a:srgbClr val="424242"/>
                </a:solidFill>
              </a:rPr>
              <a:t>Ibrahim BinAlshikh: </a:t>
            </a:r>
            <a:r>
              <a:rPr b="1" lang="en-US" sz="1800">
                <a:solidFill>
                  <a:srgbClr val="424242"/>
                </a:solidFill>
              </a:rPr>
              <a:t>Ass#3 + Presentation Outline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en-US" sz="1800">
                <a:solidFill>
                  <a:srgbClr val="424242"/>
                </a:solidFill>
              </a:rPr>
              <a:t>Ibrahim Beladi: </a:t>
            </a:r>
            <a:r>
              <a:rPr b="1" lang="en-US" sz="1800">
                <a:solidFill>
                  <a:srgbClr val="424242"/>
                </a:solidFill>
              </a:rPr>
              <a:t>Data collection, Data labeling, Processing Data, Machine learning algorithms.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en-US" sz="1800">
                <a:solidFill>
                  <a:srgbClr val="424242"/>
                </a:solidFill>
              </a:rPr>
              <a:t>Mohammed Alfarraj: </a:t>
            </a:r>
            <a:r>
              <a:rPr b="1" lang="en-US" sz="1800">
                <a:solidFill>
                  <a:srgbClr val="424242"/>
                </a:solidFill>
              </a:rPr>
              <a:t>Data collection, Data labeling, Processing Data, Getting Most Important Words, Machine learning algorithms.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ts val="1800"/>
              <a:buChar char="○"/>
            </a:pPr>
            <a:r>
              <a:rPr lang="en-US" sz="1800">
                <a:solidFill>
                  <a:srgbClr val="424242"/>
                </a:solidFill>
              </a:rPr>
              <a:t>Omar Al-Dakhil: </a:t>
            </a:r>
            <a:r>
              <a:rPr b="1" lang="en-US" sz="1800">
                <a:solidFill>
                  <a:srgbClr val="424242"/>
                </a:solidFill>
              </a:rPr>
              <a:t>Data labeling, Machine learning algorithms,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066800" y="762000"/>
            <a:ext cx="7024744" cy="722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043492" y="1447800"/>
            <a:ext cx="6777317" cy="438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988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lang="en-US" sz="1700"/>
              <a:t>T</a:t>
            </a:r>
            <a:r>
              <a:rPr i="0" lang="en-US" sz="1700" u="none" cap="none" strike="noStrike">
                <a:solidFill>
                  <a:schemeClr val="dk2"/>
                </a:solidFill>
              </a:rPr>
              <a:t>he Team Members' Contributions in the Project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Introduction to the Problem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Review of some existing work done in this problem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Problem Statement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Project Methodology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Data Collection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Data Description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Data Labeling 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Machine Learning Solution</a:t>
            </a:r>
          </a:p>
          <a:p>
            <a:pPr indent="-240030" lvl="2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Algorithms' Description</a:t>
            </a:r>
          </a:p>
          <a:p>
            <a:pPr indent="-240030" lvl="2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-US" sz="1700"/>
              <a:t>P</a:t>
            </a:r>
            <a:r>
              <a:rPr i="0" lang="en-US" sz="1700" u="none" cap="none" strike="noStrike">
                <a:solidFill>
                  <a:schemeClr val="dk2"/>
                </a:solidFill>
              </a:rPr>
              <a:t>erformance Measures Used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Experiment Design and Setup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Exploratory Data Analysis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Experiment Setup</a:t>
            </a:r>
          </a:p>
          <a:p>
            <a:pPr indent="-276098" lvl="1" marL="64008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Performance results</a:t>
            </a:r>
          </a:p>
          <a:p>
            <a:pPr indent="-30988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</a:pPr>
            <a:r>
              <a:rPr i="0" lang="en-US" sz="1700" u="none" cap="none" strike="noStrike">
                <a:solidFill>
                  <a:schemeClr val="dk2"/>
                </a:solidFill>
              </a:rPr>
              <a:t>Conclusions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The Problem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043492" y="2305427"/>
            <a:ext cx="67773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Recently, Saudi Government allowed Cinema in KSA and there were many differing opinions on twitter.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Cinema in KSA or #السينما_في_السعودية contains many tweets between supporters and opponents and neutral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043500" y="1027675"/>
            <a:ext cx="505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of Work Done in The problem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Twitter APIs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Sander’s Lab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Scikit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NumPy</a:t>
            </a:r>
          </a:p>
          <a:p>
            <a:pPr indent="-115824" lvl="0" marL="184404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Many differing opinions on social media especially on Twitter.</a:t>
            </a:r>
          </a:p>
          <a:p>
            <a:pPr indent="-344424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Huge data on one single Hashtag.</a:t>
            </a:r>
          </a:p>
          <a:p>
            <a:pPr indent="-344424" lvl="0" marL="457200" rtl="0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Trending Hashtags.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Methodology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043492" y="2323652"/>
            <a:ext cx="67773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4319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Labeling</a:t>
            </a:r>
          </a:p>
          <a:p>
            <a:pPr indent="-274319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Solution</a:t>
            </a:r>
          </a:p>
          <a:p>
            <a:pPr indent="-274320" lvl="1" marL="64008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Description</a:t>
            </a:r>
          </a:p>
          <a:p>
            <a:pPr indent="-274320" lvl="1" marL="640080" marR="0" rtl="0" algn="l">
              <a:lnSpc>
                <a:spcPct val="150000"/>
              </a:lnSpc>
              <a:spcBef>
                <a:spcPts val="440"/>
              </a:spcBef>
              <a:buClr>
                <a:schemeClr val="accent1"/>
              </a:buClr>
              <a:buSzPts val="1672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 Measures Used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4"/>
              <a:buChar char="○"/>
            </a:pPr>
            <a:r>
              <a:rPr lang="en-US"/>
              <a:t>Sander’s Lab</a:t>
            </a:r>
          </a:p>
          <a:p>
            <a:pPr indent="-344424" lvl="0" marL="457200" marR="0" rtl="0" algn="l">
              <a:lnSpc>
                <a:spcPct val="150000"/>
              </a:lnSpc>
              <a:spcBef>
                <a:spcPts val="0"/>
              </a:spcBef>
              <a:buSzPts val="1824"/>
              <a:buChar char="○"/>
            </a:pPr>
            <a:r>
              <a:rPr lang="en-US"/>
              <a:t>Twitter’s</a:t>
            </a:r>
            <a:r>
              <a:rPr lang="en-US"/>
              <a:t>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5824" lvl="0" marL="0" marR="0" rtl="0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-US"/>
              <a:t>Tweets containing</a:t>
            </a:r>
            <a:r>
              <a:rPr lang="en-US"/>
              <a:t> </a:t>
            </a:r>
            <a:r>
              <a:rPr lang="en-US"/>
              <a:t>the hashtag</a:t>
            </a:r>
          </a:p>
          <a:p>
            <a:pPr indent="-274319" lvl="0" marL="342900" marR="0" rtl="1" algn="l">
              <a:spcBef>
                <a:spcPts val="0"/>
              </a:spcBef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-US"/>
              <a:t>#السينما_في_السعودية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5" y="4389850"/>
            <a:ext cx="8205924" cy="215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043500" y="1027669"/>
            <a:ext cx="7024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Labeling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35119" l="50211" r="4402" t="14429"/>
          <a:stretch/>
        </p:blipFill>
        <p:spPr>
          <a:xfrm>
            <a:off x="833888" y="1739075"/>
            <a:ext cx="7444027" cy="46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stin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