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2DADE7-2F02-4957-B09C-5B62A14F68A6}">
  <a:tblStyle styleId="{292DADE7-2F02-4957-B09C-5B62A14F6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enturyGothic-bold.fntdata"/><Relationship Id="rId23" Type="http://schemas.openxmlformats.org/officeDocument/2006/relationships/slide" Target="slides/slide18.xml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enturyGothic-boldItalic.fntdata"/><Relationship Id="rId25" Type="http://schemas.openxmlformats.org/officeDocument/2006/relationships/slide" Target="slides/slide20.xml"/><Relationship Id="rId47" Type="http://schemas.openxmlformats.org/officeDocument/2006/relationships/font" Target="fonts/CenturyGothic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7800" lvl="1" marL="64008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1383" lvl="3" marL="112471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1383" lvl="5" marL="1517904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1383" lvl="6" marL="171907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1383" lvl="7" marL="192024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383" lvl="8" marL="2121408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7800" lvl="1" marL="64008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1383" lvl="3" marL="112471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1383" lvl="5" marL="1517904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1383" lvl="6" marL="171907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1383" lvl="7" marL="192024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383" lvl="8" marL="2121408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2080" lvl="5" marL="1517904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2080" lvl="6" marL="1719072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2079" lvl="7" marL="192024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2079" lvl="8" marL="2121408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91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76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1" name="Shape 19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Shape 20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91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76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6CFBE"/>
            </a:gs>
            <a:gs pos="27084">
              <a:srgbClr val="92D050"/>
            </a:gs>
            <a:gs pos="61000">
              <a:srgbClr val="48365A"/>
            </a:gs>
            <a:gs pos="100000">
              <a:srgbClr val="B45F06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Shape 1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Shape 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Shape 23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4733425" y="2061398"/>
            <a:ext cx="33132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ICS 490: Special t</a:t>
            </a:r>
            <a:r>
              <a:rPr lang="en-US" sz="2400"/>
              <a:t>opics in Computer Science,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Media and Text Analysis </a:t>
            </a: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735075" y="3204275"/>
            <a:ext cx="33099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68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Members:</a:t>
            </a:r>
          </a:p>
          <a:p>
            <a:pPr indent="-86868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Ibrahim BinAlshikh</a:t>
            </a:r>
          </a:p>
          <a:p>
            <a:pPr indent="-86868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Ibrahim Beladi</a:t>
            </a:r>
          </a:p>
          <a:p>
            <a:pPr indent="-86868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</a:pPr>
            <a:r>
              <a:rPr lang="en-US"/>
              <a:t>Mohammed Alfarraj</a:t>
            </a:r>
          </a:p>
          <a:p>
            <a:pPr indent="-86868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</a:pPr>
            <a:r>
              <a:rPr lang="en-US"/>
              <a:t>Omar Al-Dakhil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Design and Setup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(Data Statistical Analysis)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Setup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results (using performance measures + graphs + summary tables)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59628" y="716639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059625" y="1981525"/>
            <a:ext cx="70248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Number of gathered tweets including retweets: 19K+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of which; real Tweets: 2327 tweets</a:t>
            </a:r>
          </a:p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+ 3001 of tweets are gift from Mustafa’s group</a:t>
            </a:r>
          </a:p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Total dataset: 5328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Positive tweets : 1458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Neutral tweets: 2509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Negative tweets: 626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Spam tweets: 735 tweets</a:t>
            </a:r>
          </a:p>
          <a:p>
            <a:pPr indent="-115824" lvl="0" marL="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Setup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Tweets collections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Tweets Labeling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Tweets Cleaning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Feature Extraction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Classification</a:t>
            </a:r>
          </a:p>
          <a:p>
            <a:pPr indent="-274319" lvl="0" marL="34290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Sander’s Lab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Twitter’s</a:t>
            </a:r>
            <a:r>
              <a:rPr lang="en-US"/>
              <a:t> APIs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3500" y="1027669"/>
            <a:ext cx="7024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Labeling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35119" l="50211" r="4402" t="14429"/>
          <a:stretch/>
        </p:blipFill>
        <p:spPr>
          <a:xfrm>
            <a:off x="833888" y="1739075"/>
            <a:ext cx="7444027" cy="46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r>
              <a:rPr lang="en-US" sz="3600"/>
              <a:t>Cleaning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4424" lvl="0" marL="457200" rtl="0">
              <a:spcBef>
                <a:spcPts val="0"/>
              </a:spcBef>
              <a:spcAft>
                <a:spcPts val="0"/>
              </a:spcAft>
              <a:buSzPts val="1824"/>
              <a:buAutoNum type="arabicPeriod"/>
            </a:pPr>
            <a:r>
              <a:rPr lang="en-US"/>
              <a:t>Translating numbers from Hindu-Arabic numbers to Arabic numbers.</a:t>
            </a:r>
          </a:p>
          <a:p>
            <a:pPr indent="-344424" lvl="0" marL="457200" rtl="0">
              <a:spcBef>
                <a:spcPts val="0"/>
              </a:spcBef>
              <a:spcAft>
                <a:spcPts val="0"/>
              </a:spcAft>
              <a:buSzPts val="1824"/>
              <a:buAutoNum type="arabicPeriod"/>
            </a:pPr>
            <a:r>
              <a:rPr lang="en-US"/>
              <a:t>Replacing links, numbers, accounts with tokens (_NAME_).</a:t>
            </a:r>
          </a:p>
          <a:p>
            <a:pPr indent="-344424" lvl="0" marL="457200" rtl="0">
              <a:spcBef>
                <a:spcPts val="0"/>
              </a:spcBef>
              <a:spcAft>
                <a:spcPts val="0"/>
              </a:spcAft>
              <a:buSzPts val="1824"/>
              <a:buAutoNum type="arabicPeriod"/>
            </a:pPr>
            <a:r>
              <a:rPr lang="en-US"/>
              <a:t>Removing</a:t>
            </a:r>
            <a:r>
              <a:rPr lang="en-US"/>
              <a:t> the </a:t>
            </a:r>
            <a:r>
              <a:rPr lang="en-US"/>
              <a:t>punctuation</a:t>
            </a:r>
            <a:r>
              <a:rPr lang="en-US"/>
              <a:t> and arabic diacritics.</a:t>
            </a:r>
          </a:p>
          <a:p>
            <a:pPr indent="-344424" lvl="0" marL="457200" rtl="0">
              <a:spcBef>
                <a:spcPts val="0"/>
              </a:spcBef>
              <a:spcAft>
                <a:spcPts val="0"/>
              </a:spcAft>
              <a:buSzPts val="1824"/>
              <a:buAutoNum type="arabicPeriod"/>
            </a:pPr>
            <a:r>
              <a:rPr lang="en-US"/>
              <a:t>U</a:t>
            </a:r>
            <a:r>
              <a:rPr lang="en-US"/>
              <a:t>niforming multiple characters to their original form.</a:t>
            </a:r>
          </a:p>
          <a:p>
            <a:pPr indent="-344424" lvl="0" marL="457200">
              <a:spcBef>
                <a:spcPts val="0"/>
              </a:spcBef>
              <a:buSzPts val="1824"/>
              <a:buAutoNum type="arabicPeriod"/>
            </a:pPr>
            <a:r>
              <a:rPr lang="en-US"/>
              <a:t>Removing Repeated letters.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sz="3600"/>
              <a:t>Features Extraction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TfidfVectorizer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○"/>
            </a:pPr>
            <a:r>
              <a:rPr lang="en-US" sz="1800"/>
              <a:t>(CountVectorizer followed by TfidfTransformer)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059628" y="607789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results (</a:t>
            </a:r>
            <a:r>
              <a:rPr lang="en-US" sz="3600"/>
              <a:t>Twitter)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x="1729338" y="27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137075"/>
                <a:gridCol w="1137075"/>
                <a:gridCol w="1137075"/>
                <a:gridCol w="1137075"/>
                <a:gridCol w="1137075"/>
              </a:tblGrid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63500" marB="63500" marR="63500" marL="63500"/>
                </a:tc>
              </a:tr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</a:p>
                  </a:txBody>
                  <a:tcPr marT="63500" marB="63500" marR="63500" marL="63500"/>
                </a:tc>
              </a:tr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Support Vector Machines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Accuracy: 95.87%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600"/>
              <a:t>Performance results (Twitter)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13" y="2516175"/>
            <a:ext cx="4539325" cy="3948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sp>
        <p:nvSpPr>
          <p:cNvPr id="361" name="Shape 361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Support Vector Machines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Accuracy: 95.87%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059628" y="607789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results (</a:t>
            </a:r>
            <a:r>
              <a:rPr lang="en-US" sz="3600"/>
              <a:t>Sander’s</a:t>
            </a:r>
            <a:r>
              <a:rPr lang="en-US" sz="3600"/>
              <a:t>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Support Vector Machines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Accuracy: 80.75%</a:t>
            </a:r>
          </a:p>
        </p:txBody>
      </p:sp>
      <p:graphicFrame>
        <p:nvGraphicFramePr>
          <p:cNvPr id="368" name="Shape 368"/>
          <p:cNvGraphicFramePr/>
          <p:nvPr/>
        </p:nvGraphicFramePr>
        <p:xfrm>
          <a:off x="1142125" y="27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408225"/>
                <a:gridCol w="1408225"/>
                <a:gridCol w="1408225"/>
                <a:gridCol w="1408225"/>
                <a:gridCol w="1391850"/>
              </a:tblGrid>
              <a:tr h="8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8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</a:p>
                  </a:txBody>
                  <a:tcPr marT="63500" marB="63500" marR="63500" marL="63500"/>
                </a:tc>
              </a:tr>
              <a:tr h="8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8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5308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66800" y="762000"/>
            <a:ext cx="7024744" cy="722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043492" y="1447800"/>
            <a:ext cx="6777317" cy="438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98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lang="en-US" sz="1700"/>
              <a:t>T</a:t>
            </a:r>
            <a:r>
              <a:rPr i="0" lang="en-US" sz="1700" u="none" cap="none" strike="noStrike">
                <a:solidFill>
                  <a:schemeClr val="dk2"/>
                </a:solidFill>
              </a:rPr>
              <a:t>he Team Members' Contributions in the Project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Introduction to the Problem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Review of some existing work done in this problem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Problem Statement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Project Methodology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Collection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Description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Labeling 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Machine Learning Solution</a:t>
            </a:r>
          </a:p>
          <a:p>
            <a:pPr indent="-240030" lvl="2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Algorithms' Description</a:t>
            </a:r>
          </a:p>
          <a:p>
            <a:pPr indent="-240030" lvl="2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-US" sz="1700"/>
              <a:t>P</a:t>
            </a:r>
            <a:r>
              <a:rPr i="0" lang="en-US" sz="1700" u="none" cap="none" strike="noStrike">
                <a:solidFill>
                  <a:schemeClr val="dk2"/>
                </a:solidFill>
              </a:rPr>
              <a:t>erformance Measures Used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Experiment Design and Setup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Exploratory Data Analysis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Experiment Setup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Performance results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Conclusions and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Support Vector Machines</a:t>
            </a: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80.75%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850" y="2240775"/>
            <a:ext cx="4863825" cy="423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Naïve Bayes</a:t>
            </a: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95.5%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1766938" y="25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122025"/>
                <a:gridCol w="1122025"/>
                <a:gridCol w="1122025"/>
                <a:gridCol w="1122025"/>
                <a:gridCol w="1122025"/>
              </a:tblGrid>
              <a:tr h="6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6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63500" marB="63500" marR="63500" marL="63500"/>
                </a:tc>
              </a:tr>
              <a:tr h="6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</a:p>
                  </a:txBody>
                  <a:tcPr marT="63500" marB="63500" marR="63500" marL="63500"/>
                </a:tc>
              </a:tr>
              <a:tr h="6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3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Naïve Bayes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95.5%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50" y="2445850"/>
            <a:ext cx="4554033" cy="3961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Naïve Bayes</a:t>
            </a: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78.07%</a:t>
            </a:r>
          </a:p>
        </p:txBody>
      </p:sp>
      <p:graphicFrame>
        <p:nvGraphicFramePr>
          <p:cNvPr id="396" name="Shape 396"/>
          <p:cNvGraphicFramePr/>
          <p:nvPr/>
        </p:nvGraphicFramePr>
        <p:xfrm>
          <a:off x="1241550" y="25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368575"/>
                <a:gridCol w="1368575"/>
                <a:gridCol w="1368575"/>
                <a:gridCol w="1368575"/>
                <a:gridCol w="1368575"/>
              </a:tblGrid>
              <a:tr h="92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92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</a:p>
                  </a:txBody>
                  <a:tcPr marT="63500" marB="63500" marR="63500" marL="63500"/>
                </a:tc>
              </a:tr>
              <a:tr h="92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92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5308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Naïve Bayes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78.07%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950" y="2263625"/>
            <a:ext cx="4787275" cy="4164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98.69%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1775938" y="2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165075"/>
                <a:gridCol w="1087325"/>
                <a:gridCol w="1087325"/>
                <a:gridCol w="1087325"/>
                <a:gridCol w="1087325"/>
              </a:tblGrid>
              <a:tr h="60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60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63500" marB="63500" marR="63500" marL="63500"/>
                </a:tc>
              </a:tr>
              <a:tr h="60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</a:p>
                  </a:txBody>
                  <a:tcPr marT="63500" marB="63500" marR="63500" marL="63500"/>
                </a:tc>
              </a:tr>
              <a:tr h="60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87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98.69%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25" y="2532150"/>
            <a:ext cx="4525350" cy="3936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98.04%</a:t>
            </a:r>
          </a:p>
        </p:txBody>
      </p:sp>
      <p:graphicFrame>
        <p:nvGraphicFramePr>
          <p:cNvPr id="424" name="Shape 424"/>
          <p:cNvGraphicFramePr/>
          <p:nvPr/>
        </p:nvGraphicFramePr>
        <p:xfrm>
          <a:off x="1437438" y="25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253825"/>
                <a:gridCol w="1253825"/>
                <a:gridCol w="1253825"/>
                <a:gridCol w="1253825"/>
                <a:gridCol w="1253825"/>
              </a:tblGrid>
              <a:tr h="83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83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</a:p>
                  </a:txBody>
                  <a:tcPr marT="63500" marB="63500" marR="63500" marL="63500"/>
                </a:tc>
              </a:tr>
              <a:tr h="83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83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5308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98.04%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00" y="2152850"/>
            <a:ext cx="5330650" cy="4334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90.99%</a:t>
            </a:r>
          </a:p>
        </p:txBody>
      </p:sp>
      <p:graphicFrame>
        <p:nvGraphicFramePr>
          <p:cNvPr id="438" name="Shape 438"/>
          <p:cNvGraphicFramePr/>
          <p:nvPr/>
        </p:nvGraphicFramePr>
        <p:xfrm>
          <a:off x="1713750" y="25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143300"/>
                <a:gridCol w="1143300"/>
                <a:gridCol w="1143300"/>
                <a:gridCol w="1143300"/>
                <a:gridCol w="1143300"/>
              </a:tblGrid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63500" marB="63500" marR="63500" marL="63500"/>
                </a:tc>
              </a:tr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</a:p>
                  </a:txBody>
                  <a:tcPr marT="63500" marB="63500" marR="63500" marL="63500"/>
                </a:tc>
              </a:tr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1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The Problem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043492" y="2305427"/>
            <a:ext cx="67773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Recently, Saudi Government allowed Cinema in KSA and there were many differing opinions on twitter.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Cinema in KSA or #السينما_في_السعودية contains many tweets between supporters and opponents and neutral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90.99%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26" y="2341400"/>
            <a:ext cx="4640625" cy="4036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79.9%</a:t>
            </a:r>
          </a:p>
        </p:txBody>
      </p:sp>
      <p:graphicFrame>
        <p:nvGraphicFramePr>
          <p:cNvPr id="452" name="Shape 452"/>
          <p:cNvGraphicFramePr/>
          <p:nvPr/>
        </p:nvGraphicFramePr>
        <p:xfrm>
          <a:off x="1361225" y="26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391450"/>
                <a:gridCol w="1391450"/>
                <a:gridCol w="1391450"/>
                <a:gridCol w="1391450"/>
                <a:gridCol w="1391450"/>
              </a:tblGrid>
              <a:tr h="8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8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</a:p>
                  </a:txBody>
                  <a:tcPr marT="63500" marB="63500" marR="63500" marL="63500"/>
                </a:tc>
              </a:tr>
              <a:tr h="8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8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5308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059590" y="6077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142125" y="1750800"/>
            <a:ext cx="3000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79.9%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50" y="2286400"/>
            <a:ext cx="4982100" cy="4142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059590" y="2967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059600" y="1439775"/>
            <a:ext cx="32277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Ensembling the earlier classifiers 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96.62%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1690375" y="24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152650"/>
                <a:gridCol w="1152650"/>
                <a:gridCol w="1152650"/>
                <a:gridCol w="1152650"/>
                <a:gridCol w="1152650"/>
              </a:tblGrid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63500" marB="63500" marR="63500" marL="63500"/>
                </a:tc>
              </a:tr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</a:p>
                  </a:txBody>
                  <a:tcPr marT="63500" marB="63500" marR="63500" marL="63500"/>
                </a:tc>
              </a:tr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059590" y="2967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(Twitter)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1059600" y="1439775"/>
            <a:ext cx="32277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Ensembling the earlier classifiers 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96.62%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50" y="2103700"/>
            <a:ext cx="4822200" cy="4194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059590" y="2967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(Sander’s)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59600" y="1439775"/>
            <a:ext cx="32277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Ensembling the earlier classifiers 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82.31%</a:t>
            </a:r>
          </a:p>
        </p:txBody>
      </p:sp>
      <p:graphicFrame>
        <p:nvGraphicFramePr>
          <p:cNvPr id="480" name="Shape 480"/>
          <p:cNvGraphicFramePr/>
          <p:nvPr/>
        </p:nvGraphicFramePr>
        <p:xfrm>
          <a:off x="1265475" y="25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{292DADE7-2F02-4957-B09C-5B62A14F68A6}</a:tableStyleId>
              </a:tblPr>
              <a:tblGrid>
                <a:gridCol w="1363775"/>
                <a:gridCol w="1363775"/>
                <a:gridCol w="1363775"/>
                <a:gridCol w="1363775"/>
                <a:gridCol w="1363775"/>
              </a:tblGrid>
              <a:tr h="88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88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</a:p>
                  </a:txBody>
                  <a:tcPr marT="63500" marB="63500" marR="63500" marL="63500"/>
                </a:tc>
              </a:tr>
              <a:tr h="88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2615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88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/ Total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5308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59590" y="2967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Performance results (</a:t>
            </a:r>
            <a:r>
              <a:rPr lang="en-US" sz="3600"/>
              <a:t>Sander’s</a:t>
            </a:r>
            <a:r>
              <a:rPr lang="en-US" sz="3600"/>
              <a:t>)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059600" y="1439775"/>
            <a:ext cx="32277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Ensembling the earlier classifiers 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82.31%</a:t>
            </a:r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2028825"/>
            <a:ext cx="4996825" cy="4346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857440" y="576689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/>
              <a:t>Tweets’ Geological Distribution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857450" y="1719700"/>
            <a:ext cx="6822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none of the 5328 tweets contained the geological coordinates. Hence, there is no geological distribution for the tweets.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75" y="2438350"/>
            <a:ext cx="4651142" cy="4034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1043500" y="1027670"/>
            <a:ext cx="7024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 and Future Work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1043500" y="1631275"/>
            <a:ext cx="67773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There is no best algorithm for all datasets.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Random Forest got the best result for both datasets.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5000 Tweets are not enough dataset for most of the algorithms to work with high </a:t>
            </a:r>
            <a:r>
              <a:rPr lang="en-US"/>
              <a:t>accuracy</a:t>
            </a:r>
            <a:r>
              <a:rPr lang="en-US"/>
              <a:t>.</a:t>
            </a:r>
          </a:p>
          <a:p>
            <a:pPr indent="-344424" lvl="0" marL="457200" marR="0" rtl="0" algn="l">
              <a:spcBef>
                <a:spcPts val="0"/>
              </a:spcBef>
              <a:buSzPts val="1824"/>
              <a:buChar char="○"/>
            </a:pPr>
            <a:r>
              <a:rPr lang="en-US"/>
              <a:t>Data labeling is time </a:t>
            </a:r>
            <a:r>
              <a:rPr lang="en-US"/>
              <a:t>consuming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Team members’ contributions in the project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1043500" y="2323650"/>
            <a:ext cx="7024800" cy="35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600"/>
              <a:buChar char="○"/>
            </a:pPr>
            <a:r>
              <a:rPr lang="en-US" sz="1600">
                <a:solidFill>
                  <a:srgbClr val="424242"/>
                </a:solidFill>
              </a:rPr>
              <a:t>Ibrahim BinAlshikh: </a:t>
            </a:r>
            <a:r>
              <a:rPr b="1" lang="en-US" sz="1600">
                <a:solidFill>
                  <a:srgbClr val="424242"/>
                </a:solidFill>
              </a:rPr>
              <a:t>Data labeling, Ass#3 + Presentation, Report.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○"/>
            </a:pPr>
            <a:r>
              <a:rPr lang="en-US" sz="1600">
                <a:solidFill>
                  <a:srgbClr val="424242"/>
                </a:solidFill>
              </a:rPr>
              <a:t>Ibrahim Beladi: </a:t>
            </a:r>
            <a:r>
              <a:rPr b="1" lang="en-US" sz="1600">
                <a:solidFill>
                  <a:srgbClr val="424242"/>
                </a:solidFill>
              </a:rPr>
              <a:t>Data collection, Data labeling, data cleaning, Data processing, Features extraction, Machine learning algorithms, Report.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○"/>
            </a:pPr>
            <a:r>
              <a:rPr lang="en-US" sz="1600">
                <a:solidFill>
                  <a:srgbClr val="424242"/>
                </a:solidFill>
              </a:rPr>
              <a:t>Mohammed Alfarraj: </a:t>
            </a:r>
            <a:r>
              <a:rPr b="1" lang="en-US" sz="1600">
                <a:solidFill>
                  <a:srgbClr val="424242"/>
                </a:solidFill>
              </a:rPr>
              <a:t>Data collection, Data labeling, Processing Data, Features extraction, Machine learning algorithms, Report.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ts val="1600"/>
              <a:buChar char="○"/>
            </a:pPr>
            <a:r>
              <a:rPr lang="en-US" sz="1600">
                <a:solidFill>
                  <a:srgbClr val="424242"/>
                </a:solidFill>
              </a:rPr>
              <a:t>Omar Al-Dakhil: </a:t>
            </a:r>
            <a:r>
              <a:rPr b="1" lang="en-US" sz="1600">
                <a:solidFill>
                  <a:srgbClr val="424242"/>
                </a:solidFill>
              </a:rPr>
              <a:t>Data labeling, Machine learning algorithms, Presentation, Report.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043500" y="1027675"/>
            <a:ext cx="505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of Work Done in The problem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Twitter APIs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Sander’s Lab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Scikit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NumPy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Pandas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Matplotlib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Folium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15824" lvl="0" marL="184404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Many differing opinions on social media especially on Twitter.</a:t>
            </a:r>
          </a:p>
          <a:p>
            <a:pPr indent="-344424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Huge data on one single Hashtag.</a:t>
            </a:r>
          </a:p>
          <a:p>
            <a:pPr indent="-344424" lvl="0" marL="457200" rtl="0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Trending Hashtags.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Methodology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Labeling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Solution</a:t>
            </a:r>
          </a:p>
          <a:p>
            <a:pPr indent="-274320" lvl="1" marL="64008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Description</a:t>
            </a:r>
          </a:p>
          <a:p>
            <a:pPr indent="-274320" lvl="1" marL="640080" marR="0" rtl="0" algn="l">
              <a:lnSpc>
                <a:spcPct val="150000"/>
              </a:lnSpc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Measures Used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5824" lvl="0" marL="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-US"/>
              <a:t>Tweets containing</a:t>
            </a:r>
            <a:r>
              <a:rPr lang="en-US"/>
              <a:t> </a:t>
            </a:r>
            <a:r>
              <a:rPr lang="en-US"/>
              <a:t>the hashtag</a:t>
            </a:r>
          </a:p>
          <a:p>
            <a:pPr indent="-274319" lvl="0" marL="342900" marR="0" rtl="1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-US"/>
              <a:t>#السينما_في_السعودية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12" y="4126081"/>
            <a:ext cx="7001575" cy="18371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Solution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Algorithms Description: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Support vector machines (SVM).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Random forests.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Multinomial Naïve Bayes.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Logistic Regression Classifier (SoftMax)</a:t>
            </a:r>
          </a:p>
          <a:p>
            <a:pPr indent="-334772" lvl="1" marL="914400" rtl="0">
              <a:lnSpc>
                <a:spcPct val="150000"/>
              </a:lnSpc>
              <a:spcBef>
                <a:spcPts val="0"/>
              </a:spcBef>
              <a:buSzPts val="1672"/>
              <a:buChar char="○"/>
            </a:pPr>
            <a:r>
              <a:rPr lang="en-US"/>
              <a:t>Voting Classifier</a:t>
            </a:r>
          </a:p>
          <a:p>
            <a:pPr indent="0" lvl="0" marL="457200" rtl="0">
              <a:lnSpc>
                <a:spcPct val="150000"/>
              </a:lnSpc>
              <a:spcBef>
                <a:spcPts val="44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059590" y="5144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600"/>
              <a:t>Machine Learning Solution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059592" y="1763827"/>
            <a:ext cx="67773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Performance Measures Used: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Accuracy </a:t>
            </a:r>
          </a:p>
          <a:p>
            <a:pPr indent="-334772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72"/>
              <a:buChar char="○"/>
            </a:pPr>
            <a:r>
              <a:rPr lang="en-US"/>
              <a:t>Classification report</a:t>
            </a:r>
          </a:p>
          <a:p>
            <a:pPr indent="-334772" lvl="1" marL="914400" rtl="0">
              <a:lnSpc>
                <a:spcPct val="150000"/>
              </a:lnSpc>
              <a:spcBef>
                <a:spcPts val="0"/>
              </a:spcBef>
              <a:buSzPts val="1672"/>
              <a:buChar char="○"/>
            </a:pPr>
            <a:r>
              <a:rPr lang="en-US"/>
              <a:t>Confusion Matrix</a:t>
            </a:r>
          </a:p>
          <a:p>
            <a:pPr indent="571500" lvl="0" marL="3429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571500" lvl="0" marL="3429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58496" lvl="0" marL="3429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