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4"/>
  </p:sldMasterIdLst>
  <p:notesMasterIdLst>
    <p:notesMasterId r:id="rId15"/>
  </p:notesMasterIdLst>
  <p:handoutMasterIdLst>
    <p:handoutMasterId r:id="rId16"/>
  </p:handoutMasterIdLst>
  <p:sldIdLst>
    <p:sldId id="287" r:id="rId5"/>
    <p:sldId id="288" r:id="rId6"/>
    <p:sldId id="289" r:id="rId7"/>
    <p:sldId id="294" r:id="rId8"/>
    <p:sldId id="295" r:id="rId9"/>
    <p:sldId id="291" r:id="rId10"/>
    <p:sldId id="296" r:id="rId11"/>
    <p:sldId id="297" r:id="rId12"/>
    <p:sldId id="29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5779"/>
    <a:srgbClr val="59C5EC"/>
    <a:srgbClr val="E8EFF3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6213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5033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740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9589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76400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1083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96284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534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04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328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2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528896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06681-7AFA-405B-ABA2-C17B1F353BA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077C2-B31E-4288-8725-8381A4D0A0AD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</p:spTree>
    <p:extLst>
      <p:ext uri="{BB962C8B-B14F-4D97-AF65-F5344CB8AC3E}">
        <p14:creationId xmlns:p14="http://schemas.microsoft.com/office/powerpoint/2010/main" val="1837338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225C-A326-43F6-99D9-A073D5261568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593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715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770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9C29-DD8E-4518-B4D3-44806885A5F9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FOOADDTER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250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1/13/2022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42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651" r:id="rId19"/>
    <p:sldLayoutId id="2147483660" r:id="rId20"/>
    <p:sldLayoutId id="2147483653" r:id="rId21"/>
    <p:sldLayoutId id="2147483669" r:id="rId22"/>
    <p:sldLayoutId id="2147483662" r:id="rId23"/>
    <p:sldLayoutId id="2147483667" r:id="rId24"/>
    <p:sldLayoutId id="2147483668" r:id="rId25"/>
    <p:sldLayoutId id="2147483654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2" r:id="rId38"/>
    <p:sldLayoutId id="2147483683" r:id="rId39"/>
    <p:sldLayoutId id="2147483684" r:id="rId40"/>
    <p:sldLayoutId id="2147483687" r:id="rId41"/>
    <p:sldLayoutId id="2147483688" r:id="rId42"/>
    <p:sldLayoutId id="2147483696" r:id="rId43"/>
    <p:sldLayoutId id="2147483693" r:id="rId44"/>
    <p:sldLayoutId id="2147483692" r:id="rId45"/>
    <p:sldLayoutId id="2147483694" r:id="rId46"/>
    <p:sldLayoutId id="2147483686" r:id="rId47"/>
    <p:sldLayoutId id="2147483695" r:id="rId48"/>
    <p:sldLayoutId id="2147483690" r:id="rId49"/>
    <p:sldLayoutId id="2147483685" r:id="rId50"/>
  </p:sldLayoutIdLst>
  <p:hf hdr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gchartz.com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AC3787-58EF-4C32-A526-2B9BE9563E2B}"/>
              </a:ext>
            </a:extLst>
          </p:cNvPr>
          <p:cNvSpPr txBox="1"/>
          <p:nvPr/>
        </p:nvSpPr>
        <p:spPr>
          <a:xfrm>
            <a:off x="3296841" y="1872735"/>
            <a:ext cx="5418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 Games Global Sales Prediction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850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B6F0CA-71F2-4033-99D5-39CDCCA84301}"/>
              </a:ext>
            </a:extLst>
          </p:cNvPr>
          <p:cNvSpPr txBox="1"/>
          <p:nvPr/>
        </p:nvSpPr>
        <p:spPr>
          <a:xfrm>
            <a:off x="3048000" y="23388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xgboost</a:t>
            </a:r>
            <a:endParaRPr lang="ar-EG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CA474-8FA0-4C2A-BE32-158A115904B2}"/>
              </a:ext>
            </a:extLst>
          </p:cNvPr>
          <p:cNvSpPr txBox="1"/>
          <p:nvPr/>
        </p:nvSpPr>
        <p:spPr>
          <a:xfrm>
            <a:off x="4204447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Score   :   </a:t>
            </a:r>
            <a:r>
              <a:rPr lang="ar-EG" sz="2000" dirty="0">
                <a:solidFill>
                  <a:schemeClr val="tx1">
                    <a:lumMod val="50000"/>
                  </a:schemeClr>
                </a:solidFill>
              </a:rPr>
              <a:t>0.900210914493264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8D5E-D23F-400A-A667-F5F51F757175}"/>
              </a:ext>
            </a:extLst>
          </p:cNvPr>
          <p:cNvSpPr txBox="1"/>
          <p:nvPr/>
        </p:nvSpPr>
        <p:spPr>
          <a:xfrm>
            <a:off x="4392706" y="7252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2052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71BFD-4368-401E-8E5C-D6B4E0F2A7F2}"/>
              </a:ext>
            </a:extLst>
          </p:cNvPr>
          <p:cNvSpPr txBox="1"/>
          <p:nvPr/>
        </p:nvSpPr>
        <p:spPr>
          <a:xfrm>
            <a:off x="4737327" y="274559"/>
            <a:ext cx="2120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E3E0A-018A-4265-BEDE-CA69DA872D02}"/>
              </a:ext>
            </a:extLst>
          </p:cNvPr>
          <p:cNvSpPr txBox="1"/>
          <p:nvPr/>
        </p:nvSpPr>
        <p:spPr>
          <a:xfrm>
            <a:off x="540883" y="1352179"/>
            <a:ext cx="11381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games have become immensely popular over the past decade. The global games market in 2019 was estimated at $148.8 billion. So , companies are very interested to understand video games trends to provide users with best and latest technology  as well as to get big share of this huge market. 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This dataset contains a list of video games with sales greater than 100,000 copies. It was generated by a scrape of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vgchartz.com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In this project , I did two tasks: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Exploratory Data Analysis(preprocessing)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"/>
              </a:rPr>
              <a:t>Designing and building model prediction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3912735" y="354990"/>
            <a:ext cx="255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D1E94-5A60-4BFF-8B83-434C9934C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5" t="39478" r="53715" b="21960"/>
          <a:stretch/>
        </p:blipFill>
        <p:spPr>
          <a:xfrm>
            <a:off x="1801906" y="1425388"/>
            <a:ext cx="8516470" cy="49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250E4E-7802-4242-BBBB-4B78157C628F}"/>
              </a:ext>
            </a:extLst>
          </p:cNvPr>
          <p:cNvSpPr txBox="1"/>
          <p:nvPr/>
        </p:nvSpPr>
        <p:spPr>
          <a:xfrm>
            <a:off x="3912735" y="354990"/>
            <a:ext cx="255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E58C4-2C51-421E-80F8-284C98F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1" y="1129539"/>
            <a:ext cx="8760279" cy="501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250E4E-7802-4242-BBBB-4B78157C628F}"/>
              </a:ext>
            </a:extLst>
          </p:cNvPr>
          <p:cNvSpPr txBox="1"/>
          <p:nvPr/>
        </p:nvSpPr>
        <p:spPr>
          <a:xfrm>
            <a:off x="3912735" y="354990"/>
            <a:ext cx="2553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17E56A-EB16-453A-84EC-52E429E0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95778"/>
            <a:ext cx="8658785" cy="5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5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3937229" y="3296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201-BE9B-4A0E-A565-DE849A6F05FD}"/>
              </a:ext>
            </a:extLst>
          </p:cNvPr>
          <p:cNvSpPr txBox="1"/>
          <p:nvPr/>
        </p:nvSpPr>
        <p:spPr>
          <a:xfrm>
            <a:off x="867454" y="1110314"/>
            <a:ext cx="2365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017F9-BFAD-40C2-A116-D4467C73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72" y="1430791"/>
            <a:ext cx="5402399" cy="3426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C608B-62DB-4048-B18E-BB1997EC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81" y="1665513"/>
            <a:ext cx="3570626" cy="33514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6F4C65-3567-412F-A6B7-C0E51B9E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71" y="5508628"/>
            <a:ext cx="42255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E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:  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0.8778473275171549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6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3937229" y="3296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201-BE9B-4A0E-A565-DE849A6F05FD}"/>
              </a:ext>
            </a:extLst>
          </p:cNvPr>
          <p:cNvSpPr txBox="1"/>
          <p:nvPr/>
        </p:nvSpPr>
        <p:spPr>
          <a:xfrm>
            <a:off x="1210354" y="1657321"/>
            <a:ext cx="2365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model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BCACD7-5C73-4670-9E2B-05A56FFD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701" y="3417501"/>
            <a:ext cx="36484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E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: 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0.8778618261424534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3937229" y="3296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201-BE9B-4A0E-A565-DE849A6F05FD}"/>
              </a:ext>
            </a:extLst>
          </p:cNvPr>
          <p:cNvSpPr txBox="1"/>
          <p:nvPr/>
        </p:nvSpPr>
        <p:spPr>
          <a:xfrm>
            <a:off x="1210354" y="1657321"/>
            <a:ext cx="4006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Regressor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84C05-B17E-4B85-8496-F775EA0D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48" y="3229997"/>
            <a:ext cx="48138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 Accuracy : 0.9978711000776683 </a:t>
            </a:r>
            <a:endParaRPr kumimoji="0" lang="en-US" altLang="ar-EG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 Accuracy : 0.8155569999939317</a:t>
            </a:r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921A9C-A1CB-4391-A49C-57226604B79F}"/>
              </a:ext>
            </a:extLst>
          </p:cNvPr>
          <p:cNvSpPr txBox="1"/>
          <p:nvPr/>
        </p:nvSpPr>
        <p:spPr>
          <a:xfrm>
            <a:off x="2985247" y="24285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dirty="0">
                <a:solidFill>
                  <a:schemeClr val="tx1">
                    <a:lumMod val="50000"/>
                  </a:schemeClr>
                </a:solidFill>
              </a:rPr>
              <a:t>RandomForestRegressor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D9E8E-D709-4B11-B88B-7D07D27D22DE}"/>
              </a:ext>
            </a:extLst>
          </p:cNvPr>
          <p:cNvSpPr txBox="1"/>
          <p:nvPr/>
        </p:nvSpPr>
        <p:spPr>
          <a:xfrm>
            <a:off x="4446494" y="3351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Score : </a:t>
            </a:r>
            <a:r>
              <a:rPr lang="ar-EG" dirty="0">
                <a:solidFill>
                  <a:schemeClr val="tx1">
                    <a:lumMod val="50000"/>
                  </a:schemeClr>
                </a:solidFill>
              </a:rPr>
              <a:t>0.8637738947939101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47409-91A8-4055-BFED-5FBB3FCC4F3A}"/>
              </a:ext>
            </a:extLst>
          </p:cNvPr>
          <p:cNvSpPr txBox="1"/>
          <p:nvPr/>
        </p:nvSpPr>
        <p:spPr>
          <a:xfrm>
            <a:off x="4356847" y="6266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015558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159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Inter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Rental</dc:title>
  <dc:creator>Hanen Falatah</dc:creator>
  <cp:lastModifiedBy>Abdullah Abdulaziz</cp:lastModifiedBy>
  <cp:revision>9</cp:revision>
  <dcterms:created xsi:type="dcterms:W3CDTF">2021-10-21T01:42:54Z</dcterms:created>
  <dcterms:modified xsi:type="dcterms:W3CDTF">2022-01-13T07:18:22Z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