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Slaytı taşımak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tr-TR" sz="2000" spc="-1" strike="noStrike">
                <a:latin typeface="Arial"/>
              </a:rPr>
              <a:t>Notların biçimini düzenlemek için tıklayın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tr-TR" sz="1400" spc="-1" strike="noStrike">
                <a:latin typeface="Times New Roman"/>
              </a:rPr>
              <a:t>&lt;header&gt;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tr-TR" sz="1400" spc="-1" strike="noStrike">
                <a:latin typeface="Times New Roman"/>
              </a:rPr>
              <a:t>&lt;date/time&gt;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8E4EE8E7-0269-4E1D-81AA-B9E78B45D5CF}" type="slidenum">
              <a:rPr b="0" lang="tr-TR" sz="1400" spc="-1" strike="noStrike">
                <a:latin typeface="Times New Roman"/>
              </a:rPr>
              <a:t>&lt;number&gt;</a:t>
            </a:fld>
            <a:endParaRPr b="0" lang="tr-T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tr-TR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07339CB6-3767-4095-9BF4-24DB121D55B7}" type="slidenum">
              <a:rPr b="0" lang="tr-TR" sz="1200" spc="-1" strike="noStrike">
                <a:latin typeface="Times New Roman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r.wikipedia.org/wiki/Programlama_dili" TargetMode="External"/><Relationship Id="rId2" Type="http://schemas.openxmlformats.org/officeDocument/2006/relationships/hyperlink" Target="https://tr.wikipedia.org/wiki/Veri_taban&#305;" TargetMode="External"/><Relationship Id="rId3" Type="http://schemas.openxmlformats.org/officeDocument/2006/relationships/hyperlink" Target="https://tr.wikipedia.org/wiki/Veri_taban&#305;" TargetMode="External"/><Relationship Id="rId4" Type="http://schemas.openxmlformats.org/officeDocument/2006/relationships/hyperlink" Target="https://tr.wikipedia.org/wiki/&#304;li&#351;kisel_veritaban&#305;" TargetMode="External"/><Relationship Id="rId5" Type="http://schemas.openxmlformats.org/officeDocument/2006/relationships/hyperlink" Target="https://tr.wikipedia.org/wiki/&#304;li&#351;kisel_veritaban&#305;" TargetMode="External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bilgigunlugum.net/dbase/sql/sql_giris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SQL(</a:t>
            </a:r>
            <a:r>
              <a:rPr b="0" lang="tr-TR" sz="6000" spc="-1" strike="noStrike">
                <a:solidFill>
                  <a:srgbClr val="202124"/>
                </a:solidFill>
                <a:latin typeface="Calibri Light"/>
              </a:rPr>
              <a:t>Structured Query Language-Yapılandırılmış Sorgu Dili</a:t>
            </a: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tr-TR" sz="60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400" spc="-1" strike="noStrike">
                <a:solidFill>
                  <a:srgbClr val="202124"/>
                </a:solidFill>
                <a:latin typeface="arial"/>
              </a:rPr>
              <a:t>SQL, verileri yönetmek ve tasarlamak için kullanılan bir dildir.</a:t>
            </a:r>
            <a:endParaRPr b="0" lang="tr-T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400" spc="-1" strike="noStrike">
                <a:solidFill>
                  <a:srgbClr val="202122"/>
                </a:solidFill>
                <a:latin typeface="Arial"/>
              </a:rPr>
              <a:t>SQL, kendisi bir 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programlama dili</a:t>
            </a:r>
            <a:r>
              <a:rPr b="0" lang="tr-TR" sz="2400" spc="-1" strike="noStrike">
                <a:solidFill>
                  <a:srgbClr val="202122"/>
                </a:solidFill>
                <a:latin typeface="Arial"/>
              </a:rPr>
              <a:t> olmamasına rağmen birçok kişi tarafından programlama dili olarak bilinir. SQL herhangi bir 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veri tabanı</a:t>
            </a:r>
            <a:r>
              <a:rPr b="0" lang="tr-TR" sz="2400" spc="-1" strike="noStrike">
                <a:solidFill>
                  <a:srgbClr val="202122"/>
                </a:solidFill>
                <a:latin typeface="Arial"/>
              </a:rPr>
              <a:t> ortamında kullanılan bir alt dildir. SQL ile yalnızca 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veri tabanı</a:t>
            </a:r>
            <a:r>
              <a:rPr b="0" lang="tr-TR" sz="2400" spc="-1" strike="noStrike">
                <a:solidFill>
                  <a:srgbClr val="202122"/>
                </a:solidFill>
                <a:latin typeface="Arial"/>
              </a:rPr>
              <a:t> üzerinde işlem yapılabilir; veritabanlarında bulunan sistemlere bilgi ekleme, bilgi değiştirme, bilgi çıkarma ve bilgi sorgulama için kullanılmaktadır. Özellikle de 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4"/>
              </a:rPr>
              <a:t>ilişkisel 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5"/>
              </a:rPr>
              <a:t>veritabanı</a:t>
            </a:r>
            <a:r>
              <a:rPr b="0" lang="tr-TR" sz="2400" spc="-1" strike="noStrike">
                <a:solidFill>
                  <a:srgbClr val="202122"/>
                </a:solidFill>
                <a:latin typeface="Arial"/>
              </a:rPr>
              <a:t> sistemleri üzerinde yoğun olarak kullanılmaktadır. SQL'e özgü cümleler kullanarak veri tabanına kayıt eklenebilir, olan kayıtlar değiştirilebilir, silinebilir ve bu kayıtlardan listeler oluşturulabilir.</a:t>
            </a:r>
            <a:endParaRPr b="0" lang="tr-T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tr-TR" sz="4400" spc="-1" strike="noStrike">
              <a:latin typeface="Arial"/>
            </a:endParaRPr>
          </a:p>
        </p:txBody>
      </p:sp>
      <p:pic>
        <p:nvPicPr>
          <p:cNvPr id="180" name="İçerik Yer Tutucusu 4" descr=""/>
          <p:cNvPicPr/>
          <p:nvPr/>
        </p:nvPicPr>
        <p:blipFill>
          <a:blip r:embed="rId1"/>
          <a:stretch/>
        </p:blipFill>
        <p:spPr>
          <a:xfrm>
            <a:off x="838080" y="355680"/>
            <a:ext cx="5911560" cy="3061440"/>
          </a:xfrm>
          <a:prstGeom prst="rect">
            <a:avLst/>
          </a:prstGeom>
          <a:ln w="0">
            <a:noFill/>
          </a:ln>
        </p:spPr>
      </p:pic>
      <p:pic>
        <p:nvPicPr>
          <p:cNvPr id="181" name="Resim 6" descr=""/>
          <p:cNvPicPr/>
          <p:nvPr/>
        </p:nvPicPr>
        <p:blipFill>
          <a:blip r:embed="rId2"/>
          <a:stretch/>
        </p:blipFill>
        <p:spPr>
          <a:xfrm>
            <a:off x="838080" y="3429000"/>
            <a:ext cx="6673680" cy="342684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7560000" y="689400"/>
            <a:ext cx="4498200" cy="56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tr-TR" sz="4400" spc="-1" strike="noStrike">
                <a:latin typeface="Arial"/>
              </a:rPr>
              <a:t>DDL – DML – DCL – TCL İşlemleri Nedir?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tr-TR" sz="2000" spc="-1" strike="noStrike">
                <a:latin typeface="Arial"/>
              </a:rPr>
              <a:t>DDL</a:t>
            </a:r>
            <a:endParaRPr b="0" lang="tr-T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tr-T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tr-TR" sz="2000" spc="-1" strike="noStrike">
                <a:latin typeface="Arial"/>
              </a:rPr>
              <a:t>Data Definition Language (DDL) tabloları veritabanı yapısı veya şema tanımlamak için kullanılır.</a:t>
            </a:r>
            <a:endParaRPr b="0" lang="tr-T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tr-T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tr-TR" sz="2000" spc="-1" strike="noStrike">
                <a:latin typeface="Arial"/>
              </a:rPr>
              <a:t>Bunlardan bazıları;</a:t>
            </a:r>
            <a:endParaRPr b="0" lang="tr-T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tr-T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CREATE – Veritabanında nesne yaratır.</a:t>
            </a:r>
            <a:endParaRPr b="0" lang="tr-T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ALTER – Veritabanının yapısını değiştirir.</a:t>
            </a:r>
            <a:endParaRPr b="0" lang="tr-T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DROP – Veritabanından obje siler.</a:t>
            </a:r>
            <a:endParaRPr b="0" lang="tr-T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TRUNCATE – Tablodaki kayıtları içerdikleri alan ile birlikte siler.</a:t>
            </a:r>
            <a:endParaRPr b="0" lang="tr-T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COMMENT – Yorum ekler.</a:t>
            </a:r>
            <a:endParaRPr b="0" lang="tr-T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RENAME – Nesnenin adını değiştirir.</a:t>
            </a:r>
            <a:endParaRPr b="0" lang="tr-T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tr-TR" sz="4400" spc="-1" strike="noStrike">
                <a:latin typeface="Arial"/>
              </a:rPr>
              <a:t> 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100000"/>
              </a:lnSpc>
              <a:buNone/>
            </a:pPr>
            <a:r>
              <a:rPr b="1" lang="tr-TR" sz="3200" spc="-1" strike="noStrike">
                <a:latin typeface="Arial"/>
              </a:rPr>
              <a:t>DML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Data Manipulation Language (DML) tabloları şema nesneleri içinde verileri yönetmek için kullanılır.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Bunlardan bazıları;</a:t>
            </a:r>
            <a:endParaRPr b="0" lang="tr-T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SELECT – Veritabanından kayıt okur.</a:t>
            </a:r>
            <a:endParaRPr b="0" lang="tr-T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INSERT – Tabloya kayıt ekler.</a:t>
            </a:r>
            <a:endParaRPr b="0" lang="tr-T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UPDATE – Tablodaki kayıdı günceller.</a:t>
            </a:r>
            <a:endParaRPr b="0" lang="tr-T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DELETE – Tablodan kayırları siler ancak kapladığı alan kalır.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tr-TR" sz="3200" spc="-1" strike="noStrike">
                <a:latin typeface="Arial"/>
              </a:rPr>
              <a:t>DCL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Data Control Language (DCL) işlemleri.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Bunlardan bazıları;</a:t>
            </a:r>
            <a:endParaRPr b="0" lang="tr-T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GRANT – Kullanıcıya veritabanı erişim yetkisi verir.</a:t>
            </a:r>
            <a:endParaRPr b="0" lang="tr-T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REVOKE – GRANT ile verilen yetkiyi geri alır.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tr-TR" sz="4400" spc="-1" strike="noStrike">
                <a:latin typeface="Arial"/>
              </a:rPr>
              <a:t> 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tr-TR" sz="2400" spc="-1" strike="noStrike">
                <a:latin typeface="Arial"/>
              </a:rPr>
              <a:t>TCL</a:t>
            </a:r>
            <a:endParaRPr b="0" lang="tr-T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2400" spc="-1" strike="noStrike">
                <a:latin typeface="Arial"/>
              </a:rPr>
              <a:t>Transaction Control (TCL) işlemleri DML ile yapılanları yönetmeye yarar.</a:t>
            </a:r>
            <a:endParaRPr b="0" lang="tr-T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2400" spc="-1" strike="noStrike">
                <a:latin typeface="Arial"/>
              </a:rPr>
              <a:t>Bunlardan bazıları;</a:t>
            </a:r>
            <a:endParaRPr b="0" lang="tr-T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COMMIT – Yapılanları kayıt eder.</a:t>
            </a:r>
            <a:endParaRPr b="0" lang="tr-T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SAVEPOINT – Daha sonra geri dönülecek bir dönüş noktası belirler.</a:t>
            </a:r>
            <a:endParaRPr b="0" lang="tr-T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ROLLBACK – Son COMMIT’e kadar olan yeri geri alır.</a:t>
            </a:r>
            <a:endParaRPr b="0" lang="tr-T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https://www.bilgigunlugum.net/dbase/sql/sql_giris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tr-TR" sz="4400" spc="-1" strike="noStrike">
                <a:solidFill>
                  <a:srgbClr val="222222"/>
                </a:solidFill>
                <a:latin typeface="TMSans"/>
              </a:rPr>
              <a:t>SQL dili kullanılan bazı veritabanları: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Microsoft Access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MySQL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Firebird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PostgreSQL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Progress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Microsoft SQL Server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IBM Informix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Oracle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Sybase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222222"/>
                </a:solidFill>
                <a:latin typeface="-apple-system"/>
              </a:rPr>
              <a:t>IBM DB2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tr-TR" sz="4400" spc="-1" strike="noStrike">
              <a:latin typeface="Arial"/>
            </a:endParaRPr>
          </a:p>
        </p:txBody>
      </p:sp>
      <p:pic>
        <p:nvPicPr>
          <p:cNvPr id="161" name="İçerik Yer Tutucusu 4" descr=""/>
          <p:cNvPicPr/>
          <p:nvPr/>
        </p:nvPicPr>
        <p:blipFill>
          <a:blip r:embed="rId1"/>
          <a:stretch/>
        </p:blipFill>
        <p:spPr>
          <a:xfrm>
            <a:off x="193680" y="365040"/>
            <a:ext cx="7023960" cy="3160440"/>
          </a:xfrm>
          <a:prstGeom prst="rect">
            <a:avLst/>
          </a:prstGeom>
          <a:ln w="0">
            <a:noFill/>
          </a:ln>
        </p:spPr>
      </p:pic>
      <p:pic>
        <p:nvPicPr>
          <p:cNvPr id="162" name="Resim 6" descr=""/>
          <p:cNvPicPr/>
          <p:nvPr/>
        </p:nvPicPr>
        <p:blipFill>
          <a:blip r:embed="rId2"/>
          <a:stretch/>
        </p:blipFill>
        <p:spPr>
          <a:xfrm>
            <a:off x="307800" y="3649680"/>
            <a:ext cx="6909840" cy="3160440"/>
          </a:xfrm>
          <a:prstGeom prst="rect">
            <a:avLst/>
          </a:prstGeom>
          <a:ln w="0">
            <a:noFill/>
          </a:ln>
        </p:spPr>
      </p:pic>
      <p:pic>
        <p:nvPicPr>
          <p:cNvPr id="163" name="Resim 8" descr=""/>
          <p:cNvPicPr/>
          <p:nvPr/>
        </p:nvPicPr>
        <p:blipFill>
          <a:blip r:embed="rId3"/>
          <a:stretch/>
        </p:blipFill>
        <p:spPr>
          <a:xfrm>
            <a:off x="7219800" y="365040"/>
            <a:ext cx="5040720" cy="2794680"/>
          </a:xfrm>
          <a:prstGeom prst="rect">
            <a:avLst/>
          </a:prstGeom>
          <a:ln w="0">
            <a:noFill/>
          </a:ln>
        </p:spPr>
      </p:pic>
      <p:pic>
        <p:nvPicPr>
          <p:cNvPr id="164" name="Resim 10" descr=""/>
          <p:cNvPicPr/>
          <p:nvPr/>
        </p:nvPicPr>
        <p:blipFill>
          <a:blip r:embed="rId4"/>
          <a:stretch/>
        </p:blipFill>
        <p:spPr>
          <a:xfrm>
            <a:off x="7219800" y="3279960"/>
            <a:ext cx="4969800" cy="317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İlişkisel Veritabanı</a:t>
            </a:r>
            <a:endParaRPr b="0" lang="tr-TR" sz="4400" spc="-1" strike="noStrike">
              <a:latin typeface="Arial"/>
            </a:endParaRPr>
          </a:p>
        </p:txBody>
      </p:sp>
      <p:pic>
        <p:nvPicPr>
          <p:cNvPr id="166" name="İçerik Yer Tutucusu 4" descr=""/>
          <p:cNvPicPr/>
          <p:nvPr/>
        </p:nvPicPr>
        <p:blipFill>
          <a:blip r:embed="rId1"/>
          <a:stretch/>
        </p:blipFill>
        <p:spPr>
          <a:xfrm>
            <a:off x="838080" y="1451880"/>
            <a:ext cx="7958160" cy="434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VT Bağlanma İşlemleri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1-Windows Authentication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2-Server Authentication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</p:txBody>
      </p:sp>
      <p:pic>
        <p:nvPicPr>
          <p:cNvPr id="169" name="Resim 8" descr=""/>
          <p:cNvPicPr/>
          <p:nvPr/>
        </p:nvPicPr>
        <p:blipFill>
          <a:blip r:embed="rId1"/>
          <a:stretch/>
        </p:blipFill>
        <p:spPr>
          <a:xfrm>
            <a:off x="838080" y="2241000"/>
            <a:ext cx="2710800" cy="17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Server Name Öğrenme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1-Bu Bilgisayar(This PC)&gt;Sistem Özellikleri(Property)&gt;Cihaz Adı</a:t>
            </a:r>
            <a:endParaRPr b="0" lang="tr-T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2-cmd&gt;hostname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Server Name Bağlanma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1-Bilgisayar Adı ile bağlanma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2-’.(nokta)’ yazarak bağlanma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3- ‘(LOCAL)’ yazarak bağlanma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4-’127.0.0.1’IP ile bağlanma ! SQL Configuration Manager&gt;SQL Server Network Configuration&gt;Protocol for MSSQLSERVER&gt;Bütün kolonlar Enabled yapılmalı bütün servisler yediden başlatılmalı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5-Sanal Ip ile sa ile  bağlanma  !cmd&gt;ipconfig&gt;ipv4 Adres veya Bağlı wifi&gt;Özellikler&gt;ipv4 adress 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6-’localhost’ yazarak bağlanma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7-(localdb)\mssqllocaldb diyerek bağlanma</a:t>
            </a: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720000" y="540000"/>
            <a:ext cx="971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SQL Management Studio Tablo Düzenleme yi açmak için Tool&gt;Options&gt;Designer&gt;Prevent saving changes...re-creation tiki kapalı olacak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SQL Veri Tipleri</a:t>
            </a:r>
            <a:endParaRPr b="0" lang="tr-TR" sz="4400" spc="-1" strike="noStrike">
              <a:latin typeface="Arial"/>
            </a:endParaRPr>
          </a:p>
        </p:txBody>
      </p:sp>
      <p:pic>
        <p:nvPicPr>
          <p:cNvPr id="174" name="İçerik Yer Tutucusu 4" descr=""/>
          <p:cNvPicPr/>
          <p:nvPr/>
        </p:nvPicPr>
        <p:blipFill>
          <a:blip r:embed="rId1"/>
          <a:stretch/>
        </p:blipFill>
        <p:spPr>
          <a:xfrm>
            <a:off x="838080" y="1383120"/>
            <a:ext cx="7792200" cy="49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tr-TR" sz="4400" spc="-1" strike="noStrike">
              <a:latin typeface="Arial"/>
            </a:endParaRPr>
          </a:p>
        </p:txBody>
      </p:sp>
      <p:pic>
        <p:nvPicPr>
          <p:cNvPr id="176" name="İçerik Yer Tutucusu 4" descr=""/>
          <p:cNvPicPr/>
          <p:nvPr/>
        </p:nvPicPr>
        <p:blipFill>
          <a:blip r:embed="rId1"/>
          <a:stretch/>
        </p:blipFill>
        <p:spPr>
          <a:xfrm>
            <a:off x="652320" y="365040"/>
            <a:ext cx="8400960" cy="534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tr-TR" sz="4400" spc="-1" strike="noStrike">
              <a:latin typeface="Arial"/>
            </a:endParaRPr>
          </a:p>
        </p:txBody>
      </p:sp>
      <p:pic>
        <p:nvPicPr>
          <p:cNvPr id="178" name="İçerik Yer Tutucusu 4" descr=""/>
          <p:cNvPicPr/>
          <p:nvPr/>
        </p:nvPicPr>
        <p:blipFill>
          <a:blip r:embed="rId1"/>
          <a:stretch/>
        </p:blipFill>
        <p:spPr>
          <a:xfrm>
            <a:off x="646200" y="365040"/>
            <a:ext cx="8023680" cy="57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LibreOffice/7.2.5.2$Windows_X86_64 LibreOffice_project/499f9727c189e6ef3471021d6132d4c694f357e5</Application>
  <AppVersion>15.0000</AppVersion>
  <Words>245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2021-12-15T10:21:19Z</dcterms:created>
  <dc:creator>İbrahim KAYA</dc:creator>
  <dc:description/>
  <dc:language>tr-TR</dc:language>
  <cp:lastModifiedBy/>
  <dcterms:modified xsi:type="dcterms:W3CDTF">2022-04-11T11:32:04Z</dcterms:modified>
  <cp:revision>30</cp:revision>
  <dc:subject/>
  <dc:title>SQL(Structured Query Language-Yapılandırılmış Sorgu Dili)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Geniş ekran</vt:lpwstr>
  </property>
  <property fmtid="{D5CDD505-2E9C-101B-9397-08002B2CF9AE}" pid="4" name="Slides">
    <vt:i4>11</vt:i4>
  </property>
</Properties>
</file>