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5" r:id="rId11"/>
    <p:sldId id="286" r:id="rId12"/>
    <p:sldId id="264" r:id="rId13"/>
    <p:sldId id="266" r:id="rId14"/>
    <p:sldId id="267" r:id="rId15"/>
    <p:sldId id="268" r:id="rId16"/>
    <p:sldId id="28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88825"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200" cy="114444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120" y="1604520"/>
            <a:ext cx="1096920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www.finextra.com/finextradownloads/featuredocs/accenture_banking_cloud_computing.pdf"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04560" y="144000"/>
            <a:ext cx="11718360" cy="6642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strike="noStrike" spc="-1" dirty="0">
                <a:solidFill>
                  <a:srgbClr val="000000"/>
                </a:solidFill>
                <a:latin typeface="Times New Roman"/>
                <a:ea typeface="DejaVu Sans"/>
              </a:rPr>
              <a:t>A MODEL FOR CLOUD-BASED ACADEMIC ENTERPRISE RESOURCE PLANNING (CAERP) FOR A HIGHER INSTITUTION</a:t>
            </a:r>
            <a:endParaRPr lang="en-US" sz="2800" b="0" strike="noStrike" spc="-1" dirty="0">
              <a:latin typeface="Arial"/>
            </a:endParaRPr>
          </a:p>
          <a:p>
            <a:pPr algn="ctr">
              <a:lnSpc>
                <a:spcPct val="100000"/>
              </a:lnSpc>
            </a:pPr>
            <a:endParaRPr lang="en-US" sz="2800" b="0" strike="noStrike" spc="-1" dirty="0">
              <a:latin typeface="Arial"/>
            </a:endParaRPr>
          </a:p>
          <a:p>
            <a:pPr algn="ctr">
              <a:lnSpc>
                <a:spcPct val="100000"/>
              </a:lnSpc>
            </a:pPr>
            <a:r>
              <a:rPr lang="en-US" sz="2800" b="1" strike="noStrike" spc="-1" dirty="0">
                <a:solidFill>
                  <a:srgbClr val="000000"/>
                </a:solidFill>
                <a:latin typeface="Times New Roman"/>
                <a:ea typeface="DejaVu Sans"/>
              </a:rPr>
              <a:t>PROGRESS REPORT</a:t>
            </a:r>
            <a:endParaRPr lang="en-US" sz="2800" b="0" strike="noStrike" spc="-1" dirty="0">
              <a:latin typeface="Arial"/>
            </a:endParaRPr>
          </a:p>
          <a:p>
            <a:pPr algn="ctr">
              <a:lnSpc>
                <a:spcPct val="100000"/>
              </a:lnSpc>
            </a:pPr>
            <a:endParaRPr lang="en-US" sz="2800" b="0" strike="noStrike" spc="-1" dirty="0">
              <a:latin typeface="Arial"/>
            </a:endParaRPr>
          </a:p>
          <a:p>
            <a:pPr algn="ctr">
              <a:lnSpc>
                <a:spcPct val="100000"/>
              </a:lnSpc>
            </a:pPr>
            <a:r>
              <a:rPr lang="en-US" sz="2800" b="1" strike="noStrike" spc="-1" dirty="0">
                <a:solidFill>
                  <a:srgbClr val="000000"/>
                </a:solidFill>
                <a:latin typeface="Times New Roman"/>
                <a:ea typeface="DejaVu Sans"/>
              </a:rPr>
              <a:t>BY</a:t>
            </a:r>
            <a:endParaRPr lang="en-US" sz="2800" b="0" strike="noStrike" spc="-1" dirty="0">
              <a:latin typeface="Arial"/>
            </a:endParaRPr>
          </a:p>
          <a:p>
            <a:pPr algn="ctr">
              <a:lnSpc>
                <a:spcPct val="100000"/>
              </a:lnSpc>
            </a:pPr>
            <a:endParaRPr lang="en-US" sz="2800" b="0" strike="noStrike" spc="-1" dirty="0">
              <a:latin typeface="Arial"/>
            </a:endParaRPr>
          </a:p>
          <a:p>
            <a:pPr algn="ctr">
              <a:lnSpc>
                <a:spcPct val="100000"/>
              </a:lnSpc>
            </a:pPr>
            <a:r>
              <a:rPr lang="en-US" sz="2800" b="1" strike="noStrike" spc="-1" dirty="0">
                <a:solidFill>
                  <a:srgbClr val="000000"/>
                </a:solidFill>
                <a:latin typeface="Times New Roman"/>
                <a:ea typeface="DejaVu Sans"/>
              </a:rPr>
              <a:t> IBRAHIM ADABARA</a:t>
            </a:r>
            <a:endParaRPr lang="en-US" sz="2800" b="0" strike="noStrike" spc="-1" dirty="0">
              <a:latin typeface="Arial"/>
            </a:endParaRPr>
          </a:p>
          <a:p>
            <a:pPr algn="ctr">
              <a:lnSpc>
                <a:spcPct val="100000"/>
              </a:lnSpc>
            </a:pPr>
            <a:r>
              <a:rPr lang="en-US" sz="2800" b="1" strike="noStrike" spc="-1" dirty="0">
                <a:solidFill>
                  <a:srgbClr val="000000"/>
                </a:solidFill>
                <a:latin typeface="Times New Roman"/>
                <a:ea typeface="DejaVu Sans"/>
              </a:rPr>
              <a:t>1165-04256-10227</a:t>
            </a:r>
            <a:endParaRPr lang="en-US" sz="2800" b="0" strike="noStrike" spc="-1" dirty="0">
              <a:latin typeface="Arial"/>
            </a:endParaRPr>
          </a:p>
          <a:p>
            <a:pPr algn="ctr">
              <a:lnSpc>
                <a:spcPct val="100000"/>
              </a:lnSpc>
            </a:pPr>
            <a:endParaRPr lang="en-US" sz="2800" b="0" strike="noStrike" spc="-1" dirty="0">
              <a:latin typeface="Arial"/>
            </a:endParaRPr>
          </a:p>
          <a:p>
            <a:pPr algn="ctr">
              <a:lnSpc>
                <a:spcPct val="100000"/>
              </a:lnSpc>
            </a:pPr>
            <a:r>
              <a:rPr lang="en-US" sz="2800" b="1" strike="noStrike" spc="-1" dirty="0">
                <a:solidFill>
                  <a:srgbClr val="000000"/>
                </a:solidFill>
                <a:latin typeface="Times New Roman"/>
                <a:ea typeface="DejaVu Sans"/>
              </a:rPr>
              <a:t>MASTER OF SCIENCE IN INFORMATION TECHNOLOGY</a:t>
            </a:r>
            <a:endParaRPr lang="en-US" sz="2800" b="0" strike="noStrike" spc="-1" dirty="0">
              <a:latin typeface="Arial"/>
            </a:endParaRPr>
          </a:p>
          <a:p>
            <a:pPr algn="ctr">
              <a:lnSpc>
                <a:spcPct val="100000"/>
              </a:lnSpc>
            </a:pPr>
            <a:endParaRPr lang="en-US" sz="2800" b="0" strike="noStrike" spc="-1" dirty="0">
              <a:latin typeface="Arial"/>
            </a:endParaRPr>
          </a:p>
          <a:p>
            <a:pPr algn="ctr">
              <a:lnSpc>
                <a:spcPct val="100000"/>
              </a:lnSpc>
              <a:spcBef>
                <a:spcPts val="601"/>
              </a:spcBef>
            </a:pPr>
            <a:r>
              <a:rPr lang="en-US" sz="2800" b="1" strike="noStrike" spc="-1" dirty="0">
                <a:solidFill>
                  <a:srgbClr val="000000"/>
                </a:solidFill>
                <a:latin typeface="Times New Roman"/>
                <a:ea typeface="Calibri"/>
              </a:rPr>
              <a:t>SUPERVISORS: </a:t>
            </a:r>
            <a:endParaRPr lang="en-US" sz="2800" b="0" strike="noStrike" spc="-1" dirty="0">
              <a:latin typeface="Arial"/>
            </a:endParaRPr>
          </a:p>
          <a:p>
            <a:pPr algn="ctr">
              <a:lnSpc>
                <a:spcPct val="100000"/>
              </a:lnSpc>
              <a:spcBef>
                <a:spcPts val="601"/>
              </a:spcBef>
            </a:pPr>
            <a:endParaRPr lang="en-US" sz="2800" b="0" strike="noStrike" spc="-1" dirty="0">
              <a:latin typeface="Arial"/>
            </a:endParaRPr>
          </a:p>
          <a:p>
            <a:pPr algn="ctr">
              <a:lnSpc>
                <a:spcPct val="100000"/>
              </a:lnSpc>
            </a:pPr>
            <a:r>
              <a:rPr lang="en-US" sz="2800" b="1" strike="noStrike" spc="-1" dirty="0">
                <a:solidFill>
                  <a:srgbClr val="000000"/>
                </a:solidFill>
                <a:latin typeface="Times New Roman"/>
                <a:ea typeface="Calibri"/>
              </a:rPr>
              <a:t>DR. SANNI  SHAMSUDEEN &amp; DR. AJIBOYE ADELEKE RAHEEM</a:t>
            </a:r>
            <a:endParaRPr lang="en-US" sz="2800" b="0" strike="noStrike" spc="-1" dirty="0">
              <a:latin typeface="Arial"/>
            </a:endParaRPr>
          </a:p>
        </p:txBody>
      </p:sp>
      <p:sp>
        <p:nvSpPr>
          <p:cNvPr id="77"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6840" y="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1" strike="noStrike" spc="-1" dirty="0">
                <a:solidFill>
                  <a:srgbClr val="000000"/>
                </a:solidFill>
                <a:latin typeface="Times New Roman"/>
                <a:ea typeface="DejaVu Sans"/>
              </a:rPr>
              <a:t>METHODOLOGY Cont..</a:t>
            </a:r>
            <a:endParaRPr lang="en-US" sz="3600" b="0" strike="noStrike" spc="-1" dirty="0">
              <a:latin typeface="Arial"/>
            </a:endParaRPr>
          </a:p>
        </p:txBody>
      </p:sp>
      <p:sp>
        <p:nvSpPr>
          <p:cNvPr id="113"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14" name="CustomShape 3"/>
          <p:cNvSpPr/>
          <p:nvPr/>
        </p:nvSpPr>
        <p:spPr>
          <a:xfrm>
            <a:off x="203200" y="344685"/>
            <a:ext cx="11891360" cy="64601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2800" b="1" dirty="0">
                <a:latin typeface="Times New Roman" panose="02020603050405020304" pitchFamily="18" charset="0"/>
                <a:cs typeface="Times New Roman" panose="02020603050405020304" pitchFamily="18" charset="0"/>
              </a:rPr>
              <a:t>Methods of Collecting Data</a:t>
            </a:r>
            <a:endParaRPr lang="en-US" sz="28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Primary Data</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The primary data was collected using archive (literature reviews, case study, and observation). Marshall and </a:t>
            </a:r>
            <a:r>
              <a:rPr lang="en-US" sz="2800" dirty="0" err="1">
                <a:latin typeface="Times New Roman" panose="02020603050405020304" pitchFamily="18" charset="0"/>
                <a:cs typeface="Times New Roman" panose="02020603050405020304" pitchFamily="18" charset="0"/>
              </a:rPr>
              <a:t>Rossman</a:t>
            </a:r>
            <a:r>
              <a:rPr lang="en-US" sz="2800" dirty="0">
                <a:latin typeface="Times New Roman" panose="02020603050405020304" pitchFamily="18" charset="0"/>
                <a:cs typeface="Times New Roman" panose="02020603050405020304" pitchFamily="18" charset="0"/>
              </a:rPr>
              <a:t>, (2011) define records archive as “records gathered from the organization and they add to other qualitative methods.</a:t>
            </a:r>
          </a:p>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Secondary Data</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Interviews and Expert panel were used to collect secondary data as done through face to face investigations. Srivastava and </a:t>
            </a:r>
            <a:r>
              <a:rPr lang="en-US" sz="2800" dirty="0" err="1">
                <a:latin typeface="Times New Roman" panose="02020603050405020304" pitchFamily="18" charset="0"/>
                <a:cs typeface="Times New Roman" panose="02020603050405020304" pitchFamily="18" charset="0"/>
              </a:rPr>
              <a:t>Rogo</a:t>
            </a:r>
            <a:r>
              <a:rPr lang="en-US" sz="2800" dirty="0">
                <a:latin typeface="Times New Roman" panose="02020603050405020304" pitchFamily="18" charset="0"/>
                <a:cs typeface="Times New Roman" panose="02020603050405020304" pitchFamily="18" charset="0"/>
              </a:rPr>
              <a:t> (2011) say Data collected using unstructured and semi-structured interviews or Expert panel are examples of qualitative research.</a:t>
            </a:r>
          </a:p>
        </p:txBody>
      </p:sp>
    </p:spTree>
    <p:extLst>
      <p:ext uri="{BB962C8B-B14F-4D97-AF65-F5344CB8AC3E}">
        <p14:creationId xmlns:p14="http://schemas.microsoft.com/office/powerpoint/2010/main" val="40258419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6840" y="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dirty="0">
                <a:solidFill>
                  <a:srgbClr val="000000"/>
                </a:solidFill>
                <a:latin typeface="Times New Roman"/>
                <a:ea typeface="DejaVu Sans"/>
              </a:rPr>
              <a:t>METHODOLOGY </a:t>
            </a:r>
            <a:r>
              <a:rPr lang="en-US" sz="3200" b="1" strike="noStrike" spc="-1" dirty="0" err="1">
                <a:solidFill>
                  <a:srgbClr val="000000"/>
                </a:solidFill>
                <a:latin typeface="Times New Roman"/>
                <a:ea typeface="DejaVu Sans"/>
              </a:rPr>
              <a:t>Cont</a:t>
            </a:r>
            <a:r>
              <a:rPr lang="en-US" sz="3200" b="1" strike="noStrike" spc="-1" dirty="0">
                <a:solidFill>
                  <a:srgbClr val="000000"/>
                </a:solidFill>
                <a:latin typeface="Times New Roman"/>
                <a:ea typeface="DejaVu Sans"/>
              </a:rPr>
              <a:t>…</a:t>
            </a:r>
            <a:endParaRPr lang="en-US" sz="3200" b="0" strike="noStrike" spc="-1" dirty="0">
              <a:latin typeface="Arial"/>
            </a:endParaRPr>
          </a:p>
        </p:txBody>
      </p:sp>
      <p:sp>
        <p:nvSpPr>
          <p:cNvPr id="110"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11" name="CustomShape 3"/>
          <p:cNvSpPr/>
          <p:nvPr/>
        </p:nvSpPr>
        <p:spPr>
          <a:xfrm>
            <a:off x="229732" y="340918"/>
            <a:ext cx="11959093" cy="624614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2400" dirty="0">
                <a:latin typeface="Times New Roman" panose="02020603050405020304" pitchFamily="18" charset="0"/>
                <a:cs typeface="Times New Roman" panose="02020603050405020304" pitchFamily="18" charset="0"/>
              </a:rPr>
              <a:t>The researcher used a qualitative case study approach. According to Burton (2000), qualitative research focuses on understanding humans from multiple perspectives, and the data collection methods were a case study, observation, semi-structured interviews, expert panel, and the validation process used an experimental method.</a:t>
            </a:r>
          </a:p>
          <a:p>
            <a:pPr algn="just">
              <a:lnSpc>
                <a:spcPct val="150000"/>
              </a:lnSpc>
            </a:pPr>
            <a:r>
              <a:rPr lang="en-US" sz="2400" b="1" dirty="0">
                <a:latin typeface="Times New Roman" panose="02020603050405020304" pitchFamily="18" charset="0"/>
                <a:cs typeface="Times New Roman" panose="02020603050405020304" pitchFamily="18" charset="0"/>
              </a:rPr>
              <a:t>OBSERVATION AND CASE STUDY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According to </a:t>
            </a:r>
            <a:r>
              <a:rPr lang="en-US" sz="2400" dirty="0" err="1">
                <a:latin typeface="Times New Roman" panose="02020603050405020304" pitchFamily="18" charset="0"/>
                <a:cs typeface="Times New Roman" panose="02020603050405020304" pitchFamily="18" charset="0"/>
              </a:rPr>
              <a:t>Sekaran</a:t>
            </a:r>
            <a:r>
              <a:rPr lang="en-US" sz="2400" dirty="0">
                <a:latin typeface="Times New Roman" panose="02020603050405020304" pitchFamily="18" charset="0"/>
                <a:cs typeface="Times New Roman" panose="02020603050405020304" pitchFamily="18" charset="0"/>
              </a:rPr>
              <a:t> &amp; </a:t>
            </a:r>
            <a:r>
              <a:rPr lang="en-US" sz="2400" dirty="0" err="1">
                <a:latin typeface="Times New Roman" panose="02020603050405020304" pitchFamily="18" charset="0"/>
                <a:cs typeface="Times New Roman" panose="02020603050405020304" pitchFamily="18" charset="0"/>
              </a:rPr>
              <a:t>Bougie</a:t>
            </a:r>
            <a:r>
              <a:rPr lang="en-US" sz="2400" dirty="0">
                <a:latin typeface="Times New Roman" panose="02020603050405020304" pitchFamily="18" charset="0"/>
                <a:cs typeface="Times New Roman" panose="02020603050405020304" pitchFamily="18" charset="0"/>
              </a:rPr>
              <a:t> in 2010. A researcher uses the observation method to observed a phenomenon in its natural setting. </a:t>
            </a:r>
          </a:p>
          <a:p>
            <a:pPr algn="just">
              <a:lnSpc>
                <a:spcPct val="150000"/>
              </a:lnSpc>
            </a:pPr>
            <a:r>
              <a:rPr lang="en-US" sz="2400" dirty="0">
                <a:latin typeface="Times New Roman" panose="02020603050405020304" pitchFamily="18" charset="0"/>
                <a:cs typeface="Times New Roman" panose="02020603050405020304" pitchFamily="18" charset="0"/>
              </a:rPr>
              <a:t>A case study is “an empirical inquiry that investigates a contemporary phenomenon in-depth and within its real-life context” (Yin, 2014 ).</a:t>
            </a:r>
          </a:p>
          <a:p>
            <a:pPr marL="457200" lvl="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identify the current opinions, trends and the cloud-based models.</a:t>
            </a:r>
          </a:p>
          <a:p>
            <a:pPr marL="457200" lvl="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identify the current hardware and software of cloud-based technologies.</a:t>
            </a: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help develop the first iteration cloud-based ERP model.</a:t>
            </a:r>
          </a:p>
          <a:p>
            <a:pPr marL="457200" lvl="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56840" y="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1" strike="noStrike" spc="-1" dirty="0">
                <a:solidFill>
                  <a:srgbClr val="000000"/>
                </a:solidFill>
                <a:latin typeface="Times New Roman"/>
                <a:ea typeface="DejaVu Sans"/>
              </a:rPr>
              <a:t>METHODOLOGY </a:t>
            </a:r>
            <a:r>
              <a:rPr lang="en-US" sz="3600" b="1" strike="noStrike" spc="-1" dirty="0" err="1">
                <a:solidFill>
                  <a:srgbClr val="000000"/>
                </a:solidFill>
                <a:latin typeface="Times New Roman"/>
                <a:ea typeface="DejaVu Sans"/>
              </a:rPr>
              <a:t>Cont</a:t>
            </a:r>
            <a:r>
              <a:rPr lang="en-US" sz="3600" b="1" strike="noStrike" spc="-1" dirty="0">
                <a:solidFill>
                  <a:srgbClr val="000000"/>
                </a:solidFill>
                <a:latin typeface="Times New Roman"/>
                <a:ea typeface="DejaVu Sans"/>
              </a:rPr>
              <a:t>…</a:t>
            </a:r>
            <a:endParaRPr lang="en-US" sz="3600" b="0" strike="noStrike" spc="-1" dirty="0">
              <a:latin typeface="Arial"/>
            </a:endParaRPr>
          </a:p>
        </p:txBody>
      </p:sp>
      <p:sp>
        <p:nvSpPr>
          <p:cNvPr id="116"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17" name="CustomShape 3"/>
          <p:cNvSpPr/>
          <p:nvPr/>
        </p:nvSpPr>
        <p:spPr>
          <a:xfrm>
            <a:off x="456840" y="598680"/>
            <a:ext cx="11637720" cy="588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2800" b="1" dirty="0">
                <a:latin typeface="Times New Roman" panose="02020603050405020304" pitchFamily="18" charset="0"/>
                <a:cs typeface="Times New Roman" panose="02020603050405020304" pitchFamily="18" charset="0"/>
              </a:rPr>
              <a:t>SEMI-STRUCTURED INTERVIEWS (ICT DEPARTMENT) </a:t>
            </a:r>
          </a:p>
          <a:p>
            <a:pPr algn="just"/>
            <a:r>
              <a:rPr lang="en-US" sz="2800" dirty="0">
                <a:latin typeface="Times New Roman" panose="02020603050405020304" pitchFamily="18" charset="0"/>
                <a:cs typeface="Times New Roman" panose="02020603050405020304" pitchFamily="18" charset="0"/>
              </a:rPr>
              <a:t>In a semi-structured interview, the interviewer has a list of questions that serve as a guideline on the subject matter. As such additional questions are added during the interview to explore further the themes that come up during the interview. Saunders et al. (2009), state that some of the pre-coded questions might not be asked during the interview and an audio recorder will record the conversation.</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determine the current security and privacy challenges in a server-based ERP system.</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assess server-based ERP performance. </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gain insight into the infrastructure available.</a:t>
            </a:r>
          </a:p>
          <a:p>
            <a:pPr marL="457200" lvl="0" indent="-45720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6840" y="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dirty="0">
                <a:solidFill>
                  <a:srgbClr val="000000"/>
                </a:solidFill>
                <a:latin typeface="Times New Roman"/>
                <a:ea typeface="DejaVu Sans"/>
              </a:rPr>
              <a:t>METHODOLOGY </a:t>
            </a:r>
            <a:r>
              <a:rPr lang="en-US" sz="3200" b="1" strike="noStrike" spc="-1" dirty="0" err="1">
                <a:solidFill>
                  <a:srgbClr val="000000"/>
                </a:solidFill>
                <a:latin typeface="Times New Roman"/>
                <a:ea typeface="DejaVu Sans"/>
              </a:rPr>
              <a:t>Cont</a:t>
            </a:r>
            <a:r>
              <a:rPr lang="en-US" sz="3200" b="1" strike="noStrike" spc="-1" dirty="0">
                <a:solidFill>
                  <a:srgbClr val="000000"/>
                </a:solidFill>
                <a:latin typeface="Times New Roman"/>
                <a:ea typeface="DejaVu Sans"/>
              </a:rPr>
              <a:t>…</a:t>
            </a:r>
            <a:endParaRPr lang="en-US" sz="3200" b="0" strike="noStrike" spc="-1" dirty="0">
              <a:latin typeface="Arial"/>
            </a:endParaRPr>
          </a:p>
        </p:txBody>
      </p:sp>
      <p:sp>
        <p:nvSpPr>
          <p:cNvPr id="119"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20" name="CustomShape 3"/>
          <p:cNvSpPr/>
          <p:nvPr/>
        </p:nvSpPr>
        <p:spPr>
          <a:xfrm>
            <a:off x="456840" y="598680"/>
            <a:ext cx="11637720" cy="588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2800" b="1" dirty="0">
                <a:latin typeface="Times New Roman" panose="02020603050405020304" pitchFamily="18" charset="0"/>
                <a:cs typeface="Times New Roman" panose="02020603050405020304" pitchFamily="18" charset="0"/>
              </a:rPr>
              <a:t>EXPERT PANEL  </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According to </a:t>
            </a:r>
            <a:r>
              <a:rPr lang="en-US" sz="2800" dirty="0" err="1">
                <a:latin typeface="Times New Roman" panose="02020603050405020304" pitchFamily="18" charset="0"/>
                <a:cs typeface="Times New Roman" panose="02020603050405020304" pitchFamily="18" charset="0"/>
              </a:rPr>
              <a:t>Daneshkhah</a:t>
            </a:r>
            <a:r>
              <a:rPr lang="en-US" sz="2800" dirty="0">
                <a:latin typeface="Times New Roman" panose="02020603050405020304" pitchFamily="18" charset="0"/>
                <a:cs typeface="Times New Roman" panose="02020603050405020304" pitchFamily="18" charset="0"/>
              </a:rPr>
              <a:t> (2004), expert judgment is another method of data collection in qualitative research. Information assessment based on the expert’s knowledge and experience relating to the quantity or quality of content in the discussion. Based on their experience, research and publications in the area of research, positions, and awards received. </a:t>
            </a:r>
            <a:r>
              <a:rPr lang="en-US" sz="2800" dirty="0" err="1">
                <a:latin typeface="Times New Roman" panose="02020603050405020304" pitchFamily="18" charset="0"/>
                <a:cs typeface="Times New Roman" panose="02020603050405020304" pitchFamily="18" charset="0"/>
              </a:rPr>
              <a:t>Daneshkhah</a:t>
            </a:r>
            <a:r>
              <a:rPr lang="en-US" sz="2800" dirty="0">
                <a:latin typeface="Times New Roman" panose="02020603050405020304" pitchFamily="18" charset="0"/>
                <a:cs typeface="Times New Roman" panose="02020603050405020304" pitchFamily="18" charset="0"/>
              </a:rPr>
              <a:t> (2004) that expert judgment is applied when data is limited and difficult to obtain because of higher costs, unknown models or data open for interpretation and feedback.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help develop the final iteration cloud-based model</a:t>
            </a:r>
          </a:p>
          <a:p>
            <a:pPr marL="457200" lvl="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identify the potential risk associated with moving from server-based to cloud-based</a:t>
            </a:r>
          </a:p>
          <a:p>
            <a:pPr marL="457200" lvl="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help implement the develop cloud-based ERP model using the </a:t>
            </a:r>
            <a:r>
              <a:rPr lang="en-US" sz="2800" dirty="0" err="1">
                <a:latin typeface="Times New Roman" panose="02020603050405020304" pitchFamily="18" charset="0"/>
                <a:cs typeface="Times New Roman" panose="02020603050405020304" pitchFamily="18" charset="0"/>
              </a:rPr>
              <a:t>devexpress</a:t>
            </a:r>
            <a:r>
              <a:rPr lang="en-US" sz="2800" dirty="0">
                <a:latin typeface="Times New Roman" panose="02020603050405020304" pitchFamily="18" charset="0"/>
                <a:cs typeface="Times New Roman" panose="02020603050405020304" pitchFamily="18" charset="0"/>
              </a:rPr>
              <a:t> platform</a:t>
            </a:r>
          </a:p>
          <a:p>
            <a:pPr algn="just"/>
            <a:r>
              <a:rPr lang="en-US" sz="28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6840" y="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a:solidFill>
                  <a:srgbClr val="000000"/>
                </a:solidFill>
                <a:latin typeface="Times New Roman"/>
                <a:ea typeface="DejaVu Sans"/>
              </a:rPr>
              <a:t>METHODOLOGY</a:t>
            </a:r>
            <a:endParaRPr lang="en-US" sz="3200" b="0" strike="noStrike" spc="-1">
              <a:latin typeface="Arial"/>
            </a:endParaRPr>
          </a:p>
        </p:txBody>
      </p:sp>
      <p:sp>
        <p:nvSpPr>
          <p:cNvPr id="122"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23" name="CustomShape 3"/>
          <p:cNvSpPr/>
          <p:nvPr/>
        </p:nvSpPr>
        <p:spPr>
          <a:xfrm>
            <a:off x="456840" y="598680"/>
            <a:ext cx="11637720" cy="588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3200" dirty="0">
                <a:latin typeface="Times New Roman" panose="02020603050405020304" pitchFamily="18" charset="0"/>
                <a:cs typeface="Times New Roman" panose="02020603050405020304" pitchFamily="18" charset="0"/>
              </a:rPr>
              <a:t>EXPERIMENTAL</a:t>
            </a:r>
          </a:p>
          <a:p>
            <a:pPr algn="just"/>
            <a:r>
              <a:rPr lang="en-US" sz="3200" dirty="0">
                <a:latin typeface="Times New Roman" panose="02020603050405020304" pitchFamily="18" charset="0"/>
                <a:cs typeface="Times New Roman" panose="02020603050405020304" pitchFamily="18" charset="0"/>
              </a:rPr>
              <a:t>According to Creswell (2014), an experiment seeks to determine if a specific treatment influences an outcome. In an experiment, the researcher seeks to discover relationships between variables. Saunders et al., (2009), says is to measure whether the change in an independent variable produces changes in two or more dependent variables. </a:t>
            </a:r>
          </a:p>
          <a:p>
            <a:pPr marL="457200" lvl="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demonstrate how the server based System can be migrating without loss of information. </a:t>
            </a:r>
          </a:p>
          <a:p>
            <a:pPr marL="457200" lvl="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help proffer security solution in a real-life context. </a:t>
            </a:r>
          </a:p>
          <a:p>
            <a:pPr marL="457200" lvl="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help validate the developed ERP system.</a:t>
            </a:r>
          </a:p>
          <a:p>
            <a:pPr algn="just"/>
            <a:r>
              <a:rPr lang="en-US" sz="32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6840" y="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dirty="0">
                <a:solidFill>
                  <a:srgbClr val="000000"/>
                </a:solidFill>
                <a:latin typeface="Times New Roman"/>
                <a:ea typeface="DejaVu Sans"/>
              </a:rPr>
              <a:t>METHODOLOGY Cont..</a:t>
            </a:r>
            <a:endParaRPr lang="en-US" sz="3200" b="0" strike="noStrike" spc="-1" dirty="0">
              <a:latin typeface="Arial"/>
            </a:endParaRPr>
          </a:p>
        </p:txBody>
      </p:sp>
      <p:sp>
        <p:nvSpPr>
          <p:cNvPr id="122"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pic>
        <p:nvPicPr>
          <p:cNvPr id="5" name="Picture 4" descr="C:\Users\Adabara Ibrahim\Desktop\PROGRESS REPORT UPDATE\new progress report working  on after supervisor returned\Final Copy\devexpress images\selecting security policy.jpg"/>
          <p:cNvPicPr/>
          <p:nvPr/>
        </p:nvPicPr>
        <p:blipFill>
          <a:blip r:embed="rId2">
            <a:extLst>
              <a:ext uri="{28A0092B-C50C-407E-A947-70E740481C1C}">
                <a14:useLocalDpi xmlns:a14="http://schemas.microsoft.com/office/drawing/2010/main" val="0"/>
              </a:ext>
            </a:extLst>
          </a:blip>
          <a:srcRect/>
          <a:stretch>
            <a:fillRect/>
          </a:stretch>
        </p:blipFill>
        <p:spPr bwMode="auto">
          <a:xfrm>
            <a:off x="220133" y="567734"/>
            <a:ext cx="11968692" cy="6152386"/>
          </a:xfrm>
          <a:prstGeom prst="rect">
            <a:avLst/>
          </a:prstGeom>
          <a:noFill/>
          <a:ln>
            <a:noFill/>
          </a:ln>
        </p:spPr>
      </p:pic>
    </p:spTree>
    <p:extLst>
      <p:ext uri="{BB962C8B-B14F-4D97-AF65-F5344CB8AC3E}">
        <p14:creationId xmlns:p14="http://schemas.microsoft.com/office/powerpoint/2010/main" val="15034038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6840" y="-1296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600" b="1" strike="noStrike" spc="-1">
                <a:solidFill>
                  <a:srgbClr val="000000"/>
                </a:solidFill>
                <a:latin typeface="Times New Roman"/>
                <a:ea typeface="DejaVu Sans"/>
              </a:rPr>
              <a:t>RESEARCH INSTRUMENT</a:t>
            </a:r>
            <a:endParaRPr lang="en-US" sz="3600" b="0" strike="noStrike" spc="-1">
              <a:latin typeface="Arial"/>
            </a:endParaRPr>
          </a:p>
        </p:txBody>
      </p:sp>
      <p:sp>
        <p:nvSpPr>
          <p:cNvPr id="125"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26" name="CustomShape 3"/>
          <p:cNvSpPr/>
          <p:nvPr/>
        </p:nvSpPr>
        <p:spPr>
          <a:xfrm>
            <a:off x="0" y="506880"/>
            <a:ext cx="12187440" cy="6261480"/>
          </a:xfrm>
          <a:prstGeom prst="rect">
            <a:avLst/>
          </a:prstGeom>
          <a:noFill/>
          <a:ln>
            <a:noFill/>
          </a:ln>
        </p:spPr>
        <p:style>
          <a:lnRef idx="0">
            <a:scrgbClr r="0" g="0" b="0"/>
          </a:lnRef>
          <a:fillRef idx="0">
            <a:scrgbClr r="0" g="0" b="0"/>
          </a:fillRef>
          <a:effectRef idx="0">
            <a:scrgbClr r="0" g="0" b="0"/>
          </a:effectRef>
          <a:fontRef idx="minor"/>
        </p:style>
      </p:sp>
      <p:sp>
        <p:nvSpPr>
          <p:cNvPr id="127" name="CustomShape 4"/>
          <p:cNvSpPr/>
          <p:nvPr/>
        </p:nvSpPr>
        <p:spPr>
          <a:xfrm>
            <a:off x="0" y="321120"/>
            <a:ext cx="12187440" cy="658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Do you have any ERP platform?</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How often does your ERP system upgrade?</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What ERP technologies do you use?</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How do you use the ERP system to enhance the institution service?</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Does the ERP system help to generate daily, monthly and or yearly reports?</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What challenges are you facing in the using ERP system?</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I understand the networking department of Uganda communications currently running a project of implementing private cloud locally. How far have they gone with the plan?</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Do you have any plans to migrate or transfer the current server base ERP platform to cloud?</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Just for clarity, I was considering moving the server-based ERP as a service on the cloud, and you and other systems administrators keep on administering it. Do you think there will be problems or issues regarding hardware and physical infrastructure?</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If we go to the public cloud way, many stakeholders are skeptical about it. But when you go cloud, you will sign Service-level agreement (SLA) confidentiality documents so that your information will be secure. What is your comment about that?</a:t>
            </a:r>
            <a:endParaRPr lang="en-US" sz="1600" b="0" strike="noStrike" spc="-1" dirty="0">
              <a:latin typeface="Arial"/>
            </a:endParaRPr>
          </a:p>
          <a:p>
            <a:pPr marL="343080" indent="-342720" algn="just">
              <a:lnSpc>
                <a:spcPct val="150000"/>
              </a:lnSpc>
              <a:spcAft>
                <a:spcPts val="799"/>
              </a:spcAft>
              <a:buClr>
                <a:srgbClr val="000000"/>
              </a:buClr>
              <a:buFont typeface="Arial"/>
              <a:buAutoNum type="arabicPeriod"/>
            </a:pPr>
            <a:r>
              <a:rPr lang="en-US" sz="1600" b="1" strike="noStrike" spc="-1" dirty="0">
                <a:solidFill>
                  <a:srgbClr val="000000"/>
                </a:solidFill>
                <a:latin typeface="Times New Roman"/>
                <a:ea typeface="Calibri"/>
              </a:rPr>
              <a:t>Thank you very much for your input. Are there any other comments on what you feel about the ERP server which we did not ask but that you think is essential, and we need to be aware of that?</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6840" y="-1296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600" b="1" strike="noStrike" spc="-1">
                <a:solidFill>
                  <a:srgbClr val="000000"/>
                </a:solidFill>
                <a:latin typeface="Times New Roman"/>
                <a:ea typeface="DejaVu Sans"/>
              </a:rPr>
              <a:t>RESEARCH INSTRUMENT</a:t>
            </a:r>
            <a:endParaRPr lang="en-US" sz="3600" b="0" strike="noStrike" spc="-1">
              <a:latin typeface="Arial"/>
            </a:endParaRPr>
          </a:p>
        </p:txBody>
      </p:sp>
      <p:sp>
        <p:nvSpPr>
          <p:cNvPr id="129"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30" name="CustomShape 3"/>
          <p:cNvSpPr/>
          <p:nvPr/>
        </p:nvSpPr>
        <p:spPr>
          <a:xfrm>
            <a:off x="0" y="1456266"/>
            <a:ext cx="12187440" cy="5312093"/>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40" y="519120"/>
            <a:ext cx="11362627" cy="583739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6840" y="-1296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600" b="1" strike="noStrike" spc="-1">
                <a:solidFill>
                  <a:srgbClr val="000000"/>
                </a:solidFill>
                <a:latin typeface="Times New Roman"/>
                <a:ea typeface="DejaVu Sans"/>
              </a:rPr>
              <a:t>FIELD DATA COLLECTION PLAN</a:t>
            </a:r>
            <a:endParaRPr lang="en-US" sz="3600" b="0" strike="noStrike" spc="-1">
              <a:latin typeface="Arial"/>
            </a:endParaRPr>
          </a:p>
        </p:txBody>
      </p:sp>
      <p:sp>
        <p:nvSpPr>
          <p:cNvPr id="133"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34" name="CustomShape 3"/>
          <p:cNvSpPr/>
          <p:nvPr/>
        </p:nvSpPr>
        <p:spPr>
          <a:xfrm>
            <a:off x="0" y="422214"/>
            <a:ext cx="12187440" cy="64357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2800" b="1" dirty="0">
                <a:latin typeface="Times New Roman" panose="02020603050405020304" pitchFamily="18" charset="0"/>
                <a:cs typeface="Times New Roman" panose="02020603050405020304" pitchFamily="18" charset="0"/>
              </a:rPr>
              <a:t>OBJECTIVE ONE</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researcher interview five staffs in the ICT department, i.e., ICTD, SSA, NSA, DEO and HSA, the reason for selecting only the five staff is that they are the day to day management of the ERP in the institution.</a:t>
            </a:r>
          </a:p>
          <a:p>
            <a:pPr algn="just"/>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OBJECTIVE TWO</a:t>
            </a:r>
            <a:endParaRPr lang="en-US" sz="2800"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cs typeface="Times New Roman" panose="02020603050405020304" pitchFamily="18" charset="0"/>
              </a:rPr>
              <a:t>The researcher used the interview to help know if the higher institution is aware of cloud computing, its benefits and if the institution is ready to migrate the current server-based ERP to cloud, this will help the researcher to know if the higher institution have the specialized staff to manage the cloud ERP after migration</a:t>
            </a:r>
          </a:p>
          <a:p>
            <a:pPr lvl="0" algn="just"/>
            <a:endParaRPr lang="en-US" sz="2800"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cs typeface="Times New Roman" panose="02020603050405020304" pitchFamily="18" charset="0"/>
              </a:rPr>
              <a:t>The case study and observation was used to help review the existing research on cloud computing and its model which help the researcher to come up with the first security and privacy model and to identify the current hardware and software of cloud-based technologies.</a:t>
            </a:r>
          </a:p>
          <a:p>
            <a:pPr algn="just"/>
            <a:r>
              <a:rPr lang="en-US" sz="28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6840" y="10152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600" b="1" strike="noStrike" spc="-1">
                <a:solidFill>
                  <a:srgbClr val="000000"/>
                </a:solidFill>
                <a:latin typeface="Times New Roman"/>
                <a:ea typeface="DejaVu Sans"/>
              </a:rPr>
              <a:t>FIELD DATA COLLECTION PLAN</a:t>
            </a:r>
            <a:endParaRPr lang="en-US" sz="3600" b="0" strike="noStrike" spc="-1">
              <a:latin typeface="Arial"/>
            </a:endParaRPr>
          </a:p>
        </p:txBody>
      </p:sp>
      <p:sp>
        <p:nvSpPr>
          <p:cNvPr id="136"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37" name="CustomShape 3"/>
          <p:cNvSpPr/>
          <p:nvPr/>
        </p:nvSpPr>
        <p:spPr>
          <a:xfrm>
            <a:off x="212040" y="767160"/>
            <a:ext cx="11776760" cy="520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2800" b="1" dirty="0">
                <a:latin typeface="Times New Roman" panose="02020603050405020304" pitchFamily="18" charset="0"/>
                <a:cs typeface="Times New Roman" panose="02020603050405020304" pitchFamily="18" charset="0"/>
              </a:rPr>
              <a:t>OBJECTIVE THREE</a:t>
            </a:r>
          </a:p>
          <a:p>
            <a:pPr algn="just"/>
            <a:r>
              <a:rPr lang="en-US" sz="2800" dirty="0">
                <a:latin typeface="Times New Roman" panose="02020603050405020304" pitchFamily="18" charset="0"/>
                <a:cs typeface="Times New Roman" panose="02020603050405020304" pitchFamily="18" charset="0"/>
              </a:rPr>
              <a:t>The researcher designed a website with security future of hiding the website from an authorized person, only invited expert (Researchers in cloud computing, Data/Information Security, ERP designer) and was accepted to comment in the developed model; this process lasted for five days.</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OBJECTIVE FOUR</a:t>
            </a:r>
          </a:p>
          <a:p>
            <a:pPr algn="just"/>
            <a:r>
              <a:rPr lang="en-US" sz="2800" dirty="0">
                <a:latin typeface="Times New Roman" panose="02020603050405020304" pitchFamily="18" charset="0"/>
                <a:cs typeface="Times New Roman" panose="02020603050405020304" pitchFamily="18" charset="0"/>
              </a:rPr>
              <a:t>The researcher used experimental method the demonstrate how to migrate from the server-based to cloud-based ERP without lost of data and also demonstrate how to secure the application in the cloud by using </a:t>
            </a:r>
            <a:r>
              <a:rPr lang="en-US" sz="2800" dirty="0" err="1">
                <a:latin typeface="Times New Roman" panose="02020603050405020304" pitchFamily="18" charset="0"/>
                <a:cs typeface="Times New Roman" panose="02020603050405020304" pitchFamily="18" charset="0"/>
              </a:rPr>
              <a:t>devexpress</a:t>
            </a:r>
            <a:r>
              <a:rPr lang="en-US" sz="2800" dirty="0">
                <a:latin typeface="Times New Roman" panose="02020603050405020304" pitchFamily="18" charset="0"/>
                <a:cs typeface="Times New Roman" panose="02020603050405020304" pitchFamily="18" charset="0"/>
              </a:rPr>
              <a:t> platform which has three modules (Desktop app, Mobile app and Web-based app) using virtual studio and SQL server as the back end of the application.</a:t>
            </a:r>
          </a:p>
          <a:p>
            <a:pPr algn="just"/>
            <a:r>
              <a:rPr lang="en-US" sz="28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2021400" y="380880"/>
            <a:ext cx="85892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4400" b="1" strike="noStrike" spc="-1">
                <a:solidFill>
                  <a:srgbClr val="000000"/>
                </a:solidFill>
                <a:latin typeface="Times New Roman"/>
                <a:ea typeface="DejaVu Sans"/>
              </a:rPr>
              <a:t> PRESENTATION  OUTLINES</a:t>
            </a:r>
            <a:endParaRPr lang="en-US" sz="4400" b="0" strike="noStrike" spc="-1">
              <a:latin typeface="Arial"/>
            </a:endParaRPr>
          </a:p>
        </p:txBody>
      </p:sp>
      <p:sp>
        <p:nvSpPr>
          <p:cNvPr id="79" name="CustomShape 2"/>
          <p:cNvSpPr/>
          <p:nvPr/>
        </p:nvSpPr>
        <p:spPr>
          <a:xfrm>
            <a:off x="6456240" y="6356520"/>
            <a:ext cx="2055240" cy="363600"/>
          </a:xfrm>
          <a:prstGeom prst="rect">
            <a:avLst/>
          </a:prstGeom>
          <a:noFill/>
          <a:ln>
            <a:noFill/>
          </a:ln>
        </p:spPr>
        <p:style>
          <a:lnRef idx="0">
            <a:scrgbClr r="0" g="0" b="0"/>
          </a:lnRef>
          <a:fillRef idx="0">
            <a:scrgbClr r="0" g="0" b="0"/>
          </a:fillRef>
          <a:effectRef idx="0">
            <a:scrgbClr r="0" g="0" b="0"/>
          </a:effectRef>
          <a:fontRef idx="minor"/>
        </p:style>
      </p:sp>
      <p:sp>
        <p:nvSpPr>
          <p:cNvPr id="80" name="CustomShape 3"/>
          <p:cNvSpPr/>
          <p:nvPr/>
        </p:nvSpPr>
        <p:spPr>
          <a:xfrm>
            <a:off x="767160" y="1219320"/>
            <a:ext cx="10233720" cy="52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US" sz="2000" b="1" strike="noStrike" spc="-1" dirty="0">
                <a:solidFill>
                  <a:srgbClr val="000000"/>
                </a:solidFill>
                <a:latin typeface="Times New Roman"/>
                <a:ea typeface="DejaVu Sans"/>
              </a:rPr>
              <a:t>INTRODUCTION</a:t>
            </a:r>
            <a:endParaRPr lang="en-US" sz="2000" b="0" strike="noStrike" spc="-1" dirty="0">
              <a:latin typeface="Arial"/>
            </a:endParaRPr>
          </a:p>
          <a:p>
            <a:pPr algn="just">
              <a:lnSpc>
                <a:spcPct val="100000"/>
              </a:lnSpc>
            </a:pP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1" strike="noStrike" spc="-1" dirty="0">
                <a:solidFill>
                  <a:srgbClr val="000000"/>
                </a:solidFill>
                <a:latin typeface="Times New Roman"/>
                <a:ea typeface="DejaVu Sans"/>
              </a:rPr>
              <a:t>STATEMENT OF THE PROBLEM</a:t>
            </a:r>
            <a:endParaRPr lang="en-US" sz="2000" b="0" strike="noStrike" spc="-1" dirty="0">
              <a:latin typeface="Arial"/>
            </a:endParaRPr>
          </a:p>
          <a:p>
            <a:pPr algn="just">
              <a:lnSpc>
                <a:spcPct val="100000"/>
              </a:lnSpc>
            </a:pPr>
            <a:r>
              <a:rPr lang="en-US" sz="2000" b="1" strike="noStrike" spc="-1" dirty="0">
                <a:solidFill>
                  <a:srgbClr val="000000"/>
                </a:solidFill>
                <a:latin typeface="Times New Roman"/>
                <a:ea typeface="DejaVu Sans"/>
              </a:rPr>
              <a:t>	</a:t>
            </a: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1" strike="noStrike" spc="-1" dirty="0">
                <a:solidFill>
                  <a:srgbClr val="000000"/>
                </a:solidFill>
                <a:latin typeface="Times New Roman"/>
                <a:ea typeface="DejaVu Sans"/>
              </a:rPr>
              <a:t>METHODOLOGY</a:t>
            </a:r>
            <a:endParaRPr lang="en-US" sz="2000" b="0" strike="noStrike" spc="-1" dirty="0">
              <a:latin typeface="Arial"/>
            </a:endParaRPr>
          </a:p>
          <a:p>
            <a:pPr algn="just">
              <a:lnSpc>
                <a:spcPct val="100000"/>
              </a:lnSpc>
            </a:pP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1" strike="noStrike" spc="-1" dirty="0">
                <a:solidFill>
                  <a:srgbClr val="000000"/>
                </a:solidFill>
                <a:latin typeface="Times New Roman"/>
                <a:ea typeface="DejaVu Sans"/>
              </a:rPr>
              <a:t>STUDY FINDINGS</a:t>
            </a:r>
            <a:endParaRPr lang="en-US" sz="2000" b="0" strike="noStrike" spc="-1" dirty="0">
              <a:latin typeface="Arial"/>
            </a:endParaRPr>
          </a:p>
          <a:p>
            <a:pPr algn="just">
              <a:lnSpc>
                <a:spcPct val="100000"/>
              </a:lnSpc>
            </a:pP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1" strike="noStrike" spc="-1" dirty="0">
                <a:solidFill>
                  <a:srgbClr val="000000"/>
                </a:solidFill>
                <a:latin typeface="Times New Roman"/>
                <a:ea typeface="DejaVu Sans"/>
              </a:rPr>
              <a:t>DISCUSSION OF FINDINGS</a:t>
            </a:r>
            <a:endParaRPr lang="en-US" sz="2000" b="0" strike="noStrike" spc="-1" dirty="0">
              <a:latin typeface="Arial"/>
            </a:endParaRPr>
          </a:p>
          <a:p>
            <a:pPr algn="just">
              <a:lnSpc>
                <a:spcPct val="100000"/>
              </a:lnSpc>
            </a:pP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1" strike="noStrike" spc="-1" dirty="0">
                <a:solidFill>
                  <a:srgbClr val="000000"/>
                </a:solidFill>
                <a:latin typeface="Times New Roman"/>
                <a:ea typeface="DejaVu Sans"/>
              </a:rPr>
              <a:t>CONCLUSION</a:t>
            </a:r>
            <a:endParaRPr lang="en-US" sz="2000" b="0" strike="noStrike" spc="-1" dirty="0">
              <a:latin typeface="Arial"/>
            </a:endParaRPr>
          </a:p>
          <a:p>
            <a:pPr algn="just">
              <a:lnSpc>
                <a:spcPct val="100000"/>
              </a:lnSpc>
            </a:pP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1" strike="noStrike" spc="-1" dirty="0">
                <a:solidFill>
                  <a:srgbClr val="000000"/>
                </a:solidFill>
                <a:latin typeface="Times New Roman"/>
                <a:ea typeface="DejaVu Sans"/>
              </a:rPr>
              <a:t>RECOMMENDATIONS</a:t>
            </a:r>
            <a:endParaRPr lang="en-US" sz="2000" b="0" strike="noStrike" spc="-1" dirty="0">
              <a:latin typeface="Arial"/>
            </a:endParaRPr>
          </a:p>
          <a:p>
            <a:pPr algn="just">
              <a:lnSpc>
                <a:spcPct val="100000"/>
              </a:lnSpc>
            </a:pP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1" strike="noStrike" spc="-1" dirty="0">
                <a:solidFill>
                  <a:srgbClr val="000000"/>
                </a:solidFill>
                <a:latin typeface="Times New Roman"/>
                <a:ea typeface="DejaVu Sans"/>
              </a:rPr>
              <a:t>AREA OF FURTHER STUDIES</a:t>
            </a:r>
            <a:endParaRPr lang="en-US" sz="2000" b="0" strike="noStrike" spc="-1" dirty="0">
              <a:latin typeface="Arial"/>
            </a:endParaRPr>
          </a:p>
          <a:p>
            <a:pPr algn="just">
              <a:lnSpc>
                <a:spcPct val="100000"/>
              </a:lnSpc>
            </a:pP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1" strike="noStrike" spc="-1" dirty="0">
                <a:solidFill>
                  <a:srgbClr val="000000"/>
                </a:solidFill>
                <a:latin typeface="Times New Roman"/>
                <a:ea typeface="DejaVu Sans"/>
              </a:rPr>
              <a:t>CONTRIBUTION TO KNOWLEDGE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39" name="CustomShape 2"/>
          <p:cNvSpPr/>
          <p:nvPr/>
        </p:nvSpPr>
        <p:spPr>
          <a:xfrm>
            <a:off x="254001" y="709096"/>
            <a:ext cx="11751732" cy="58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3200" b="1" dirty="0">
                <a:latin typeface="Times New Roman" panose="02020603050405020304" pitchFamily="18" charset="0"/>
                <a:cs typeface="Times New Roman" panose="02020603050405020304" pitchFamily="18" charset="0"/>
              </a:rPr>
              <a:t>OBJECTIVE ONE</a:t>
            </a:r>
            <a:endParaRPr lang="en-US" sz="3200" dirty="0">
              <a:latin typeface="Times New Roman" panose="02020603050405020304" pitchFamily="18" charset="0"/>
              <a:cs typeface="Times New Roman" panose="02020603050405020304" pitchFamily="18" charset="0"/>
            </a:endParaRPr>
          </a:p>
          <a:p>
            <a:pPr marL="571500" lvl="0" indent="-5715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Security and privacy challenges like hacking into the server to make changes to data/information (CIA).</a:t>
            </a:r>
          </a:p>
          <a:p>
            <a:pPr marL="571500" lvl="0" indent="-57150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571500" lvl="0" indent="-5715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Technical challenges, few technical staff, and power fluctuation which affect the server and information on demand.</a:t>
            </a:r>
          </a:p>
          <a:p>
            <a:pPr marL="571500" lvl="0" indent="-57150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571500" lvl="0" indent="-5715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space on the server is becoming an issue to the university because of increase in data/information.</a:t>
            </a:r>
          </a:p>
          <a:p>
            <a:pPr marL="571500" lvl="0" indent="-57150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571500" lvl="0" indent="-5715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Crackers gaining access to one super or sub username and password mean it has it all</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p>
        </p:txBody>
      </p:sp>
      <p:sp>
        <p:nvSpPr>
          <p:cNvPr id="140" name="CustomShape 3"/>
          <p:cNvSpPr/>
          <p:nvPr/>
        </p:nvSpPr>
        <p:spPr>
          <a:xfrm>
            <a:off x="2053800" y="207720"/>
            <a:ext cx="822600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dirty="0">
                <a:solidFill>
                  <a:srgbClr val="000000"/>
                </a:solidFill>
                <a:latin typeface="Times New Roman"/>
                <a:ea typeface="DejaVu Sans"/>
              </a:rPr>
              <a:t>STUDY FINDINGS </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42" name="CustomShape 2"/>
          <p:cNvSpPr/>
          <p:nvPr/>
        </p:nvSpPr>
        <p:spPr>
          <a:xfrm>
            <a:off x="203200" y="694256"/>
            <a:ext cx="11734800" cy="61637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2800" b="1" dirty="0">
                <a:latin typeface="Times New Roman" panose="02020603050405020304" pitchFamily="18" charset="0"/>
                <a:cs typeface="Times New Roman" panose="02020603050405020304" pitchFamily="18" charset="0"/>
              </a:rPr>
              <a:t>OBJECTIVE TWO</a:t>
            </a:r>
            <a:endParaRPr lang="en-US" sz="2800" dirty="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Yes, Kampala International University had a plan of migrating to the current ERP system to cloud-based but worried about the security and privacy in the cloud.</a:t>
            </a:r>
          </a:p>
          <a:p>
            <a:pPr marL="457200" lvl="0" indent="-45720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ERP server backs up itself using Random Array Independent Disks technology to back-up the data/information and offline technology.</a:t>
            </a:r>
          </a:p>
          <a:p>
            <a:pPr marL="457200" lvl="0" indent="-45720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system has three-tier client-server architecture and comprises of the database server, an application server and presentation layer on the client side.</a:t>
            </a:r>
          </a:p>
          <a:p>
            <a:pPr marL="457200" lvl="0" indent="-45720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Requirement include a host to server to the database, network infrastructure for the various clients. </a:t>
            </a:r>
          </a:p>
          <a:p>
            <a:pPr algn="just"/>
            <a:r>
              <a:rPr lang="en-US" sz="2800" dirty="0">
                <a:latin typeface="Times New Roman" panose="02020603050405020304" pitchFamily="18" charset="0"/>
                <a:cs typeface="Times New Roman" panose="02020603050405020304" pitchFamily="18" charset="0"/>
              </a:rPr>
              <a:t> </a:t>
            </a:r>
          </a:p>
        </p:txBody>
      </p:sp>
      <p:sp>
        <p:nvSpPr>
          <p:cNvPr id="4" name="CustomShape 3"/>
          <p:cNvSpPr/>
          <p:nvPr/>
        </p:nvSpPr>
        <p:spPr>
          <a:xfrm>
            <a:off x="2053800" y="207720"/>
            <a:ext cx="822600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dirty="0">
                <a:solidFill>
                  <a:srgbClr val="000000"/>
                </a:solidFill>
                <a:latin typeface="Times New Roman"/>
                <a:ea typeface="DejaVu Sans"/>
              </a:rPr>
              <a:t>STUDY FINDINGS </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44" name="CustomShape 2"/>
          <p:cNvSpPr/>
          <p:nvPr/>
        </p:nvSpPr>
        <p:spPr>
          <a:xfrm>
            <a:off x="347400" y="781560"/>
            <a:ext cx="11637720" cy="588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000" b="1" strike="noStrike" spc="-1" dirty="0">
                <a:solidFill>
                  <a:srgbClr val="000000"/>
                </a:solidFill>
                <a:latin typeface="Times New Roman"/>
                <a:ea typeface="DejaVu Sans"/>
              </a:rPr>
              <a:t>OBJECTIVE THREE</a:t>
            </a:r>
            <a:endParaRPr lang="en-US" sz="2000" b="0" strike="noStrike" spc="-1" dirty="0">
              <a:latin typeface="Arial"/>
            </a:endParaRPr>
          </a:p>
          <a:p>
            <a:pPr algn="just">
              <a:lnSpc>
                <a:spcPct val="100000"/>
              </a:lnSpc>
            </a:pPr>
            <a:r>
              <a:rPr lang="en-US" sz="2000" b="0" strike="noStrike" spc="-1" dirty="0">
                <a:solidFill>
                  <a:srgbClr val="000000"/>
                </a:solidFill>
                <a:latin typeface="Times New Roman"/>
                <a:ea typeface="DejaVu Sans"/>
              </a:rPr>
              <a:t>The researcher discovered that there are two potential risk involved when moving from server-based to cloud-based which are security and privacy.</a:t>
            </a:r>
            <a:endParaRPr lang="en-US" sz="2000" b="0" strike="noStrike" spc="-1" dirty="0">
              <a:latin typeface="Arial"/>
            </a:endParaRPr>
          </a:p>
          <a:p>
            <a:pPr algn="just">
              <a:lnSpc>
                <a:spcPct val="100000"/>
              </a:lnSpc>
            </a:pPr>
            <a:endParaRPr lang="en-US" sz="2000" b="0" strike="noStrike" spc="-1" dirty="0">
              <a:latin typeface="Arial"/>
            </a:endParaRPr>
          </a:p>
          <a:p>
            <a:pPr algn="just">
              <a:lnSpc>
                <a:spcPct val="100000"/>
              </a:lnSpc>
            </a:pPr>
            <a:r>
              <a:rPr lang="en-US" sz="2000" b="1" strike="noStrike" spc="-1" dirty="0">
                <a:solidFill>
                  <a:srgbClr val="000000"/>
                </a:solidFill>
                <a:latin typeface="Times New Roman"/>
                <a:ea typeface="DejaVu Sans"/>
              </a:rPr>
              <a:t>Security </a:t>
            </a: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0" strike="noStrike" spc="-1" dirty="0">
                <a:solidFill>
                  <a:srgbClr val="000000"/>
                </a:solidFill>
                <a:latin typeface="Times New Roman"/>
                <a:ea typeface="DejaVu Sans"/>
              </a:rPr>
              <a:t>Account &amp; service traffic hijacking</a:t>
            </a: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0" strike="noStrike" spc="-1" dirty="0">
                <a:solidFill>
                  <a:srgbClr val="000000"/>
                </a:solidFill>
                <a:latin typeface="Times New Roman"/>
                <a:ea typeface="DejaVu Sans"/>
              </a:rPr>
              <a:t>Insecure Application Program Interface</a:t>
            </a: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0" strike="noStrike" spc="-1" dirty="0">
                <a:solidFill>
                  <a:srgbClr val="000000"/>
                </a:solidFill>
                <a:latin typeface="Times New Roman"/>
                <a:ea typeface="DejaVu Sans"/>
              </a:rPr>
              <a:t>Denial of service</a:t>
            </a: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0" strike="noStrike" spc="-1" dirty="0">
                <a:solidFill>
                  <a:srgbClr val="000000"/>
                </a:solidFill>
                <a:latin typeface="Times New Roman"/>
                <a:ea typeface="DejaVu Sans"/>
              </a:rPr>
              <a:t>Malicious insider</a:t>
            </a: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0" strike="noStrike" spc="-1" dirty="0">
                <a:solidFill>
                  <a:srgbClr val="000000"/>
                </a:solidFill>
                <a:latin typeface="Times New Roman"/>
                <a:ea typeface="DejaVu Sans"/>
              </a:rPr>
              <a:t>Multi-tendency environment</a:t>
            </a: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0" strike="noStrike" spc="-1" dirty="0">
                <a:solidFill>
                  <a:srgbClr val="000000"/>
                </a:solidFill>
                <a:latin typeface="Times New Roman"/>
                <a:ea typeface="DejaVu Sans"/>
              </a:rPr>
              <a:t>Data loss</a:t>
            </a:r>
            <a:endParaRPr lang="en-US" sz="2000" b="0" strike="noStrike" spc="-1" dirty="0">
              <a:latin typeface="Arial"/>
            </a:endParaRPr>
          </a:p>
          <a:p>
            <a:pPr algn="just">
              <a:lnSpc>
                <a:spcPct val="100000"/>
              </a:lnSpc>
            </a:pPr>
            <a:endParaRPr lang="en-US" sz="2000" b="0" strike="noStrike" spc="-1" dirty="0">
              <a:latin typeface="Arial"/>
            </a:endParaRPr>
          </a:p>
          <a:p>
            <a:pPr algn="just">
              <a:lnSpc>
                <a:spcPct val="100000"/>
              </a:lnSpc>
            </a:pPr>
            <a:r>
              <a:rPr lang="en-US" sz="2000" b="1" strike="noStrike" spc="-1" dirty="0">
                <a:solidFill>
                  <a:srgbClr val="000000"/>
                </a:solidFill>
                <a:latin typeface="Times New Roman"/>
                <a:ea typeface="DejaVu Sans"/>
              </a:rPr>
              <a:t>Privacy</a:t>
            </a: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0" strike="noStrike" spc="-1" dirty="0">
                <a:solidFill>
                  <a:srgbClr val="000000"/>
                </a:solidFill>
                <a:latin typeface="Times New Roman"/>
                <a:ea typeface="DejaVu Sans"/>
              </a:rPr>
              <a:t>Data residency</a:t>
            </a:r>
            <a:endParaRPr lang="en-US" sz="2000" b="0" strike="noStrike" spc="-1" dirty="0">
              <a:latin typeface="Arial"/>
            </a:endParaRPr>
          </a:p>
          <a:p>
            <a:pPr algn="just">
              <a:lnSpc>
                <a:spcPct val="100000"/>
              </a:lnSpc>
            </a:pPr>
            <a:r>
              <a:rPr lang="en-US" sz="2000" b="0" strike="noStrike" spc="-1" dirty="0">
                <a:solidFill>
                  <a:srgbClr val="000000"/>
                </a:solidFill>
                <a:latin typeface="Times New Roman"/>
                <a:ea typeface="DejaVu Sans"/>
              </a:rPr>
              <a:t> Access</a:t>
            </a:r>
            <a:endParaRPr lang="en-US" sz="2000" b="0" strike="noStrike" spc="-1" dirty="0">
              <a:latin typeface="Arial"/>
            </a:endParaRPr>
          </a:p>
          <a:p>
            <a:pPr algn="just">
              <a:lnSpc>
                <a:spcPct val="100000"/>
              </a:lnSpc>
            </a:pPr>
            <a:r>
              <a:rPr lang="en-US" sz="2000" b="0" strike="noStrike" spc="-1" dirty="0">
                <a:solidFill>
                  <a:srgbClr val="000000"/>
                </a:solidFill>
                <a:latin typeface="Times New Roman"/>
                <a:ea typeface="DejaVu Sans"/>
              </a:rPr>
              <a:t>Law regulation</a:t>
            </a:r>
            <a:endParaRPr lang="en-US" sz="2000" b="0" strike="noStrike" spc="-1" dirty="0">
              <a:latin typeface="Arial"/>
            </a:endParaRPr>
          </a:p>
          <a:p>
            <a:pPr marL="343080" indent="-341640" algn="just">
              <a:lnSpc>
                <a:spcPct val="100000"/>
              </a:lnSpc>
              <a:buClr>
                <a:srgbClr val="000000"/>
              </a:buClr>
              <a:buFont typeface="Wingdings" charset="2"/>
              <a:buChar char=""/>
            </a:pPr>
            <a:r>
              <a:rPr lang="en-US" sz="2000" b="0" strike="noStrike" spc="-1" dirty="0">
                <a:solidFill>
                  <a:srgbClr val="000000"/>
                </a:solidFill>
                <a:latin typeface="Times New Roman"/>
                <a:ea typeface="DejaVu Sans"/>
              </a:rPr>
              <a:t>Data security</a:t>
            </a:r>
            <a:endParaRPr lang="en-US" sz="2000" b="0" strike="noStrike" spc="-1" dirty="0">
              <a:latin typeface="Arial"/>
            </a:endParaRPr>
          </a:p>
          <a:p>
            <a:pPr algn="just">
              <a:lnSpc>
                <a:spcPct val="100000"/>
              </a:lnSpc>
            </a:pPr>
            <a:r>
              <a:rPr lang="en-US" sz="2000" b="0" strike="noStrike" spc="-1" dirty="0">
                <a:solidFill>
                  <a:srgbClr val="000000"/>
                </a:solidFill>
                <a:latin typeface="Times New Roman"/>
                <a:ea typeface="DejaVu Sans"/>
              </a:rPr>
              <a:t>Data Breach</a:t>
            </a:r>
            <a:endParaRPr lang="en-US" sz="2000" b="0" strike="noStrike" spc="-1" dirty="0">
              <a:latin typeface="Arial"/>
            </a:endParaRPr>
          </a:p>
          <a:p>
            <a:pPr algn="just">
              <a:lnSpc>
                <a:spcPct val="100000"/>
              </a:lnSpc>
            </a:pPr>
            <a:r>
              <a:rPr lang="en-US" sz="2000" b="0" strike="noStrike" spc="-1" dirty="0">
                <a:solidFill>
                  <a:srgbClr val="000000"/>
                </a:solidFill>
                <a:latin typeface="Times New Roman"/>
                <a:ea typeface="DejaVu Sans"/>
              </a:rPr>
              <a:t>Contract termination</a:t>
            </a:r>
            <a:endParaRPr lang="en-US" sz="2000" b="0" strike="noStrike" spc="-1" dirty="0">
              <a:latin typeface="Arial"/>
            </a:endParaRPr>
          </a:p>
        </p:txBody>
      </p:sp>
      <p:sp>
        <p:nvSpPr>
          <p:cNvPr id="145" name="CustomShape 3"/>
          <p:cNvSpPr/>
          <p:nvPr/>
        </p:nvSpPr>
        <p:spPr>
          <a:xfrm>
            <a:off x="2053800" y="207720"/>
            <a:ext cx="822600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a:solidFill>
                  <a:srgbClr val="000000"/>
                </a:solidFill>
                <a:latin typeface="Times New Roman"/>
                <a:ea typeface="DejaVu Sans"/>
              </a:rPr>
              <a:t>STUDY FINDINGS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pic>
        <p:nvPicPr>
          <p:cNvPr id="147" name="Picture 2"/>
          <p:cNvPicPr/>
          <p:nvPr/>
        </p:nvPicPr>
        <p:blipFill>
          <a:blip r:embed="rId2"/>
          <a:stretch/>
        </p:blipFill>
        <p:spPr>
          <a:xfrm>
            <a:off x="501840" y="666720"/>
            <a:ext cx="11233800" cy="5688720"/>
          </a:xfrm>
          <a:prstGeom prst="rect">
            <a:avLst/>
          </a:prstGeom>
          <a:ln>
            <a:noFill/>
          </a:ln>
        </p:spPr>
      </p:pic>
      <p:sp>
        <p:nvSpPr>
          <p:cNvPr id="148" name="CustomShape 2"/>
          <p:cNvSpPr/>
          <p:nvPr/>
        </p:nvSpPr>
        <p:spPr>
          <a:xfrm>
            <a:off x="1681560" y="28080"/>
            <a:ext cx="859824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90000"/>
              </a:lnSpc>
            </a:pPr>
            <a:r>
              <a:rPr lang="en-US" sz="3200" b="1" strike="noStrike" spc="-1">
                <a:solidFill>
                  <a:srgbClr val="000000"/>
                </a:solidFill>
                <a:latin typeface="Times New Roman"/>
                <a:ea typeface="DejaVu Sans"/>
              </a:rPr>
              <a:t>Security and Privacy Model For Cloud Based ERP</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50" name="CustomShape 2"/>
          <p:cNvSpPr/>
          <p:nvPr/>
        </p:nvSpPr>
        <p:spPr>
          <a:xfrm>
            <a:off x="501840" y="489750"/>
            <a:ext cx="11452680" cy="62303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2800" b="1" dirty="0">
                <a:latin typeface="Times New Roman" panose="02020603050405020304" pitchFamily="18" charset="0"/>
                <a:cs typeface="Times New Roman" panose="02020603050405020304" pitchFamily="18" charset="0"/>
              </a:rPr>
              <a:t>OBJECTIVE FOUR</a:t>
            </a:r>
          </a:p>
          <a:p>
            <a:pPr algn="just"/>
            <a:r>
              <a:rPr lang="en-US" sz="2800" dirty="0">
                <a:latin typeface="Times New Roman" panose="02020603050405020304" pitchFamily="18" charset="0"/>
                <a:cs typeface="Times New Roman" panose="02020603050405020304" pitchFamily="18" charset="0"/>
              </a:rPr>
              <a:t>For any user to access the current LAN based ERP system, the following requirement must be meet </a:t>
            </a:r>
            <a:r>
              <a:rPr lang="en-US" sz="2800" dirty="0" err="1">
                <a:latin typeface="Times New Roman" panose="02020603050405020304" pitchFamily="18" charset="0"/>
                <a:cs typeface="Times New Roman" panose="02020603050405020304" pitchFamily="18" charset="0"/>
              </a:rPr>
              <a:t>i.e</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For a user to access the current server-based ERP system he/she needs a laptop/desktop computer with at least 2GB RAM, dot net framework 4.0 and above, crystal reports and Microsoft window seven operation system and above.</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server configuration: HP ProLiant m1350p Gen 8 V2 (to LFF tower server, </a:t>
            </a:r>
            <a:r>
              <a:rPr lang="en-US" sz="2800" dirty="0" smtClean="0">
                <a:latin typeface="Times New Roman" panose="02020603050405020304" pitchFamily="18" charset="0"/>
                <a:cs typeface="Times New Roman" panose="02020603050405020304" pitchFamily="18" charset="0"/>
              </a:rPr>
              <a:t>16GB </a:t>
            </a:r>
            <a:r>
              <a:rPr lang="en-US" sz="2800" dirty="0">
                <a:latin typeface="Times New Roman" panose="02020603050405020304" pitchFamily="18" charset="0"/>
                <a:cs typeface="Times New Roman" panose="02020603050405020304" pitchFamily="18" charset="0"/>
              </a:rPr>
              <a:t>RAM, Intel Xeon E5-2697vz (2.7GHz/12 core/30mb/130w).</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Deployment Models: On-Premise ERP, Hosted ERP and Cloud-based ERP.</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Service models: IaaS, PaaS, and SaaS.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Deployment models, Public, Private, Community, and hybrid cloud. </a:t>
            </a:r>
          </a:p>
        </p:txBody>
      </p:sp>
      <p:sp>
        <p:nvSpPr>
          <p:cNvPr id="151" name="CustomShape 3"/>
          <p:cNvSpPr/>
          <p:nvPr/>
        </p:nvSpPr>
        <p:spPr>
          <a:xfrm>
            <a:off x="2053800" y="207720"/>
            <a:ext cx="822600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a:solidFill>
                  <a:srgbClr val="000000"/>
                </a:solidFill>
                <a:latin typeface="Times New Roman"/>
                <a:ea typeface="DejaVu Sans"/>
              </a:rPr>
              <a:t>STUDY FINDINGS </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1980720" y="0"/>
            <a:ext cx="822600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a:solidFill>
                  <a:srgbClr val="000000"/>
                </a:solidFill>
                <a:latin typeface="Calibri Light"/>
                <a:ea typeface="DejaVu Sans"/>
              </a:rPr>
              <a:t>RECOMMENDATIONS</a:t>
            </a:r>
            <a:endParaRPr lang="en-US" sz="3200" b="0" strike="noStrike" spc="-1">
              <a:latin typeface="Arial"/>
            </a:endParaRPr>
          </a:p>
        </p:txBody>
      </p:sp>
      <p:sp>
        <p:nvSpPr>
          <p:cNvPr id="154" name="CustomShape 3"/>
          <p:cNvSpPr/>
          <p:nvPr/>
        </p:nvSpPr>
        <p:spPr>
          <a:xfrm>
            <a:off x="255240" y="380880"/>
            <a:ext cx="11529000" cy="55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n-US" sz="2800" b="1" strike="noStrike" spc="-1" dirty="0">
                <a:solidFill>
                  <a:srgbClr val="000000"/>
                </a:solidFill>
                <a:latin typeface="Times New Roman"/>
                <a:ea typeface="DejaVu Sans"/>
              </a:rPr>
              <a:t>OBJECTIVE ONE</a:t>
            </a:r>
            <a:endParaRPr lang="en-US" sz="2800" b="0" strike="noStrike" spc="-1" dirty="0">
              <a:latin typeface="Arial"/>
            </a:endParaRPr>
          </a:p>
          <a:p>
            <a:pPr>
              <a:lnSpc>
                <a:spcPct val="90000"/>
              </a:lnSpc>
              <a:spcBef>
                <a:spcPts val="1001"/>
              </a:spcBef>
            </a:pPr>
            <a:r>
              <a:rPr lang="en-US" sz="2800" b="0" strike="noStrike" spc="-1" dirty="0">
                <a:solidFill>
                  <a:srgbClr val="000000"/>
                </a:solidFill>
                <a:latin typeface="Times New Roman"/>
                <a:ea typeface="DejaVu Sans"/>
              </a:rPr>
              <a:t>The Study recommends that higher institution should migrate to cloud-based ERP, this will help in:</a:t>
            </a:r>
            <a:endParaRPr lang="en-US" sz="2800" b="0" strike="noStrike" spc="-1" dirty="0">
              <a:latin typeface="Arial"/>
            </a:endParaRPr>
          </a:p>
          <a:p>
            <a:pPr>
              <a:lnSpc>
                <a:spcPct val="90000"/>
              </a:lnSpc>
              <a:spcBef>
                <a:spcPts val="1001"/>
              </a:spcBef>
            </a:pPr>
            <a:endParaRPr lang="en-US" sz="2800" b="0" strike="noStrike" spc="-1" dirty="0">
              <a:latin typeface="Arial"/>
            </a:endParaRPr>
          </a:p>
          <a:p>
            <a:pPr marL="228600" indent="-227160">
              <a:lnSpc>
                <a:spcPct val="90000"/>
              </a:lnSpc>
              <a:spcBef>
                <a:spcPts val="1001"/>
              </a:spcBef>
              <a:buClr>
                <a:srgbClr val="000000"/>
              </a:buClr>
              <a:buFont typeface="Wingdings" charset="2"/>
              <a:buChar char=""/>
            </a:pPr>
            <a:r>
              <a:rPr lang="en-US" sz="2800" b="0" strike="noStrike" spc="-1" dirty="0">
                <a:solidFill>
                  <a:srgbClr val="000000"/>
                </a:solidFill>
                <a:latin typeface="Times New Roman"/>
                <a:ea typeface="DejaVu Sans"/>
              </a:rPr>
              <a:t>Reducing total cost of ownership</a:t>
            </a:r>
            <a:endParaRPr lang="en-US" sz="2800" b="0" strike="noStrike" spc="-1" dirty="0">
              <a:latin typeface="Arial"/>
            </a:endParaRPr>
          </a:p>
          <a:p>
            <a:pPr>
              <a:lnSpc>
                <a:spcPct val="90000"/>
              </a:lnSpc>
              <a:spcBef>
                <a:spcPts val="1001"/>
              </a:spcBef>
            </a:pPr>
            <a:endParaRPr lang="en-US" sz="2800" b="0" strike="noStrike" spc="-1" dirty="0">
              <a:latin typeface="Arial"/>
            </a:endParaRPr>
          </a:p>
          <a:p>
            <a:pPr marL="228600" indent="-227160">
              <a:lnSpc>
                <a:spcPct val="90000"/>
              </a:lnSpc>
              <a:spcBef>
                <a:spcPts val="1001"/>
              </a:spcBef>
              <a:buClr>
                <a:srgbClr val="000000"/>
              </a:buClr>
              <a:buFont typeface="Wingdings" charset="2"/>
              <a:buChar char=""/>
            </a:pPr>
            <a:r>
              <a:rPr lang="en-US" sz="2800" b="0" strike="noStrike" spc="-1" dirty="0">
                <a:solidFill>
                  <a:srgbClr val="000000"/>
                </a:solidFill>
                <a:latin typeface="Times New Roman"/>
                <a:ea typeface="DejaVu Sans"/>
              </a:rPr>
              <a:t>Increase flexibility in IT implementation</a:t>
            </a:r>
            <a:endParaRPr lang="en-US" sz="2800" b="0" strike="noStrike" spc="-1" dirty="0">
              <a:latin typeface="Arial"/>
            </a:endParaRPr>
          </a:p>
          <a:p>
            <a:pPr>
              <a:lnSpc>
                <a:spcPct val="90000"/>
              </a:lnSpc>
              <a:spcBef>
                <a:spcPts val="1001"/>
              </a:spcBef>
            </a:pPr>
            <a:endParaRPr lang="en-US" sz="2800" b="0" strike="noStrike" spc="-1" dirty="0">
              <a:latin typeface="Arial"/>
            </a:endParaRPr>
          </a:p>
          <a:p>
            <a:pPr marL="228600" indent="-227160">
              <a:lnSpc>
                <a:spcPct val="90000"/>
              </a:lnSpc>
              <a:spcBef>
                <a:spcPts val="1001"/>
              </a:spcBef>
              <a:buClr>
                <a:srgbClr val="000000"/>
              </a:buClr>
              <a:buFont typeface="Wingdings" charset="2"/>
              <a:buChar char=""/>
            </a:pPr>
            <a:r>
              <a:rPr lang="en-US" sz="2800" b="0" strike="noStrike" spc="-1" dirty="0">
                <a:solidFill>
                  <a:srgbClr val="000000"/>
                </a:solidFill>
                <a:latin typeface="Times New Roman"/>
                <a:ea typeface="DejaVu Sans"/>
              </a:rPr>
              <a:t>Competitiveness</a:t>
            </a:r>
            <a:endParaRPr lang="en-US" sz="2800" b="0" strike="noStrike" spc="-1" dirty="0">
              <a:latin typeface="Arial"/>
            </a:endParaRPr>
          </a:p>
          <a:p>
            <a:pPr>
              <a:lnSpc>
                <a:spcPct val="90000"/>
              </a:lnSpc>
              <a:spcBef>
                <a:spcPts val="1001"/>
              </a:spcBef>
            </a:pPr>
            <a:endParaRPr lang="en-US" sz="2800" b="0" strike="noStrike" spc="-1" dirty="0">
              <a:latin typeface="Arial"/>
            </a:endParaRPr>
          </a:p>
          <a:p>
            <a:pPr marL="228600" indent="-227160">
              <a:lnSpc>
                <a:spcPct val="90000"/>
              </a:lnSpc>
              <a:spcBef>
                <a:spcPts val="1001"/>
              </a:spcBef>
              <a:buClr>
                <a:srgbClr val="000000"/>
              </a:buClr>
              <a:buFont typeface="Wingdings" charset="2"/>
              <a:buChar char=""/>
            </a:pPr>
            <a:r>
              <a:rPr lang="en-US" sz="2800" b="0" strike="noStrike" spc="-1" dirty="0">
                <a:solidFill>
                  <a:srgbClr val="000000"/>
                </a:solidFill>
                <a:latin typeface="Times New Roman"/>
                <a:ea typeface="DejaVu Sans"/>
              </a:rPr>
              <a:t>Time to archive objective</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56" name="CustomShape 2"/>
          <p:cNvSpPr/>
          <p:nvPr/>
        </p:nvSpPr>
        <p:spPr>
          <a:xfrm>
            <a:off x="1980720" y="0"/>
            <a:ext cx="822600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a:solidFill>
                  <a:srgbClr val="000000"/>
                </a:solidFill>
                <a:latin typeface="Calibri Light"/>
                <a:ea typeface="DejaVu Sans"/>
              </a:rPr>
              <a:t>RECOMMENDATIONS Cont.……</a:t>
            </a:r>
            <a:endParaRPr lang="en-US" sz="3200" b="0" strike="noStrike" spc="-1">
              <a:latin typeface="Arial"/>
            </a:endParaRPr>
          </a:p>
        </p:txBody>
      </p:sp>
      <p:sp>
        <p:nvSpPr>
          <p:cNvPr id="157" name="CustomShape 3"/>
          <p:cNvSpPr/>
          <p:nvPr/>
        </p:nvSpPr>
        <p:spPr>
          <a:xfrm>
            <a:off x="360" y="455583"/>
            <a:ext cx="12187440" cy="60468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2800" b="1" dirty="0">
                <a:latin typeface="Times New Roman" panose="02020603050405020304" pitchFamily="18" charset="0"/>
                <a:cs typeface="Times New Roman" panose="02020603050405020304" pitchFamily="18" charset="0"/>
              </a:rPr>
              <a:t>OBJECTIVE TWO</a:t>
            </a:r>
          </a:p>
          <a:p>
            <a:pPr algn="just">
              <a:lnSpc>
                <a:spcPct val="150000"/>
              </a:lnSpc>
            </a:pPr>
            <a:r>
              <a:rPr lang="en-US" sz="2800" dirty="0">
                <a:latin typeface="Times New Roman" panose="02020603050405020304" pitchFamily="18" charset="0"/>
                <a:cs typeface="Times New Roman" panose="02020603050405020304" pitchFamily="18" charset="0"/>
              </a:rPr>
              <a:t>The study recommended that higher institution who have moved to the cloud should comply with the ISO27002 security standard </a:t>
            </a:r>
            <a:r>
              <a:rPr lang="en-US" sz="2800" dirty="0" err="1">
                <a:latin typeface="Times New Roman" panose="02020603050405020304" pitchFamily="18" charset="0"/>
                <a:cs typeface="Times New Roman" panose="02020603050405020304" pitchFamily="18" charset="0"/>
              </a:rPr>
              <a:t>i.e</a:t>
            </a:r>
            <a:endParaRPr lang="en-US" sz="2800" dirty="0">
              <a:latin typeface="Times New Roman" panose="02020603050405020304" pitchFamily="18" charset="0"/>
              <a:cs typeface="Times New Roman" panose="02020603050405020304" pitchFamily="18" charset="0"/>
            </a:endParaRP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Limit the data you collect</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Limit the use of the PII (Personal Identifiable Information)</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Set policies for retention</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Set policies for destruction </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Know where your data is store</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Make someone accountable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59" name="CustomShape 2"/>
          <p:cNvSpPr/>
          <p:nvPr/>
        </p:nvSpPr>
        <p:spPr>
          <a:xfrm>
            <a:off x="255240" y="609480"/>
            <a:ext cx="11529000" cy="609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2800" b="1" dirty="0">
                <a:latin typeface="Times New Roman" panose="02020603050405020304" pitchFamily="18" charset="0"/>
                <a:cs typeface="Times New Roman" panose="02020603050405020304" pitchFamily="18" charset="0"/>
              </a:rPr>
              <a:t>OBJECTIVE THREE</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The study also recommends, Data Encryption and Data Tokenization when storing data in the cloud.</a:t>
            </a:r>
          </a:p>
          <a:p>
            <a:pPr algn="just">
              <a:lnSpc>
                <a:spcPct val="150000"/>
              </a:lnSpc>
            </a:pPr>
            <a:r>
              <a:rPr lang="en-US" sz="2800" b="1" dirty="0">
                <a:latin typeface="Times New Roman" panose="02020603050405020304" pitchFamily="18" charset="0"/>
                <a:cs typeface="Times New Roman" panose="02020603050405020304" pitchFamily="18" charset="0"/>
              </a:rPr>
              <a:t>OBJECTIVE FOUR</a:t>
            </a:r>
            <a:endParaRPr lang="en-US" sz="2800" dirty="0">
              <a:latin typeface="Times New Roman" panose="02020603050405020304" pitchFamily="18" charset="0"/>
              <a:cs typeface="Times New Roman" panose="02020603050405020304" pitchFamily="18" charset="0"/>
            </a:endParaRP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study recommends that IaaS should be adopted since both service provider and the client has roles to play in securing the cloud.</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Simple and complex security strategy should be adopted when in the cloud.</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Community cloud should be adopted which understand its client needs.</a:t>
            </a:r>
          </a:p>
        </p:txBody>
      </p:sp>
      <p:sp>
        <p:nvSpPr>
          <p:cNvPr id="160" name="CustomShape 3"/>
          <p:cNvSpPr/>
          <p:nvPr/>
        </p:nvSpPr>
        <p:spPr>
          <a:xfrm>
            <a:off x="1980720" y="0"/>
            <a:ext cx="822600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a:solidFill>
                  <a:srgbClr val="000000"/>
                </a:solidFill>
                <a:latin typeface="Calibri Light"/>
                <a:ea typeface="DejaVu Sans"/>
              </a:rPr>
              <a:t>RECOMMENDATIONS Cont.……</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62" name="CustomShape 2"/>
          <p:cNvSpPr/>
          <p:nvPr/>
        </p:nvSpPr>
        <p:spPr>
          <a:xfrm>
            <a:off x="4037400" y="0"/>
            <a:ext cx="31219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dirty="0">
                <a:solidFill>
                  <a:srgbClr val="000000"/>
                </a:solidFill>
                <a:latin typeface="Times New Roman"/>
                <a:ea typeface="DejaVu Sans"/>
              </a:rPr>
              <a:t>CONCLUSION</a:t>
            </a:r>
            <a:endParaRPr lang="en-US" sz="3200" b="0" strike="noStrike" spc="-1" dirty="0">
              <a:latin typeface="Arial"/>
            </a:endParaRPr>
          </a:p>
        </p:txBody>
      </p:sp>
      <p:sp>
        <p:nvSpPr>
          <p:cNvPr id="163" name="CustomShape 3"/>
          <p:cNvSpPr/>
          <p:nvPr/>
        </p:nvSpPr>
        <p:spPr>
          <a:xfrm>
            <a:off x="212040" y="525239"/>
            <a:ext cx="11702880" cy="53844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US" sz="2800" dirty="0">
                <a:latin typeface="Times New Roman" panose="02020603050405020304" pitchFamily="18" charset="0"/>
                <a:cs typeface="Times New Roman" panose="02020603050405020304" pitchFamily="18" charset="0"/>
              </a:rPr>
              <a:t>The higher institution should enlighten/educate staff and students on Cloud computing awareness, it security challenges, mitigation and should be made mandatory for them to appreciate the importance of utilizing cloud computing in improving performance.</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The higher institution should provide a reliable power supply system (Solar and UPS), increase internet bandwidth adequately and the time to enable good respond time of the cloud-based ERP.</a:t>
            </a:r>
          </a:p>
          <a:p>
            <a:pPr algn="just">
              <a:lnSpc>
                <a:spcPct val="150000"/>
              </a:lnSpc>
            </a:pPr>
            <a:r>
              <a:rPr lang="en-US" sz="28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65" name="CustomShape 2"/>
          <p:cNvSpPr/>
          <p:nvPr/>
        </p:nvSpPr>
        <p:spPr>
          <a:xfrm>
            <a:off x="248040" y="1480138"/>
            <a:ext cx="11702880" cy="47174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algn="just">
              <a:lnSpc>
                <a:spcPct val="150000"/>
              </a:lnSpc>
            </a:pPr>
            <a:r>
              <a:rPr lang="en-US" sz="2800" dirty="0">
                <a:latin typeface="Times New Roman" panose="02020603050405020304" pitchFamily="18" charset="0"/>
                <a:cs typeface="Times New Roman" panose="02020603050405020304" pitchFamily="18" charset="0"/>
              </a:rPr>
              <a:t>This research focuses on security and privacy in the cloud; also on how to successfully migrate from server-based ERP to cloud-based ERP using </a:t>
            </a:r>
            <a:r>
              <a:rPr lang="en-US" sz="2800" dirty="0" err="1">
                <a:latin typeface="Times New Roman" panose="02020603050405020304" pitchFamily="18" charset="0"/>
                <a:cs typeface="Times New Roman" panose="02020603050405020304" pitchFamily="18" charset="0"/>
              </a:rPr>
              <a:t>Devexpress</a:t>
            </a:r>
            <a:r>
              <a:rPr lang="en-US" sz="2800" dirty="0">
                <a:latin typeface="Times New Roman" panose="02020603050405020304" pitchFamily="18" charset="0"/>
                <a:cs typeface="Times New Roman" panose="02020603050405020304" pitchFamily="18" charset="0"/>
              </a:rPr>
              <a:t> platform to demonstrate in a higher institution, this can also be extended by using more than one universities as a case study</a:t>
            </a:r>
          </a:p>
          <a:p>
            <a:pPr lvl="0" algn="just">
              <a:lnSpc>
                <a:spcPct val="150000"/>
              </a:lnSpc>
            </a:pPr>
            <a:endParaRPr lang="en-US" sz="2800" dirty="0">
              <a:latin typeface="Times New Roman" panose="02020603050405020304" pitchFamily="18" charset="0"/>
              <a:cs typeface="Times New Roman" panose="02020603050405020304" pitchFamily="18" charset="0"/>
            </a:endParaRPr>
          </a:p>
          <a:p>
            <a:pPr lvl="0" algn="just">
              <a:lnSpc>
                <a:spcPct val="150000"/>
              </a:lnSpc>
            </a:pPr>
            <a:r>
              <a:rPr lang="en-US" sz="2800" dirty="0">
                <a:latin typeface="Times New Roman" panose="02020603050405020304" pitchFamily="18" charset="0"/>
                <a:cs typeface="Times New Roman" panose="02020603050405020304" pitchFamily="18" charset="0"/>
              </a:rPr>
              <a:t>The content scope can also be explored by looking at </a:t>
            </a:r>
            <a:r>
              <a:rPr lang="en-US" sz="2800" dirty="0" err="1">
                <a:latin typeface="Times New Roman" panose="02020603050405020304" pitchFamily="18" charset="0"/>
                <a:cs typeface="Times New Roman" panose="02020603050405020304" pitchFamily="18" charset="0"/>
              </a:rPr>
              <a:t>Cyberlaw</a:t>
            </a:r>
            <a:r>
              <a:rPr lang="en-US" sz="2800" dirty="0">
                <a:latin typeface="Times New Roman" panose="02020603050405020304" pitchFamily="18" charset="0"/>
                <a:cs typeface="Times New Roman" panose="02020603050405020304" pitchFamily="18" charset="0"/>
              </a:rPr>
              <a:t> and policies which guide both the service provider and the client.</a:t>
            </a:r>
          </a:p>
          <a:p>
            <a:pPr algn="just">
              <a:lnSpc>
                <a:spcPct val="150000"/>
              </a:lnSpc>
            </a:pPr>
            <a:r>
              <a:rPr lang="en-US" sz="2800" dirty="0">
                <a:latin typeface="Times New Roman" panose="02020603050405020304" pitchFamily="18" charset="0"/>
                <a:cs typeface="Times New Roman" panose="02020603050405020304" pitchFamily="18" charset="0"/>
              </a:rPr>
              <a:t> </a:t>
            </a:r>
          </a:p>
        </p:txBody>
      </p:sp>
      <p:sp>
        <p:nvSpPr>
          <p:cNvPr id="166" name="CustomShape 3"/>
          <p:cNvSpPr/>
          <p:nvPr/>
        </p:nvSpPr>
        <p:spPr>
          <a:xfrm>
            <a:off x="2927160" y="586764"/>
            <a:ext cx="6093000" cy="57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dirty="0">
                <a:solidFill>
                  <a:srgbClr val="000000"/>
                </a:solidFill>
                <a:latin typeface="Times New Roman"/>
                <a:ea typeface="DejaVu Sans"/>
              </a:rPr>
              <a:t>AREA OF FURTHER STUDIES</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897200" y="350280"/>
            <a:ext cx="822600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800" b="1" strike="noStrike" spc="-1" dirty="0">
                <a:solidFill>
                  <a:srgbClr val="000000"/>
                </a:solidFill>
                <a:latin typeface="Times New Roman"/>
                <a:ea typeface="DejaVu Sans"/>
              </a:rPr>
              <a:t>INTRODUCTION</a:t>
            </a:r>
            <a:r>
              <a:rPr lang="en-US" sz="6600" b="1" strike="noStrike" spc="-1" dirty="0">
                <a:solidFill>
                  <a:srgbClr val="000000"/>
                </a:solidFill>
                <a:latin typeface="Times New Roman"/>
                <a:ea typeface="DejaVu Sans"/>
              </a:rPr>
              <a:t> </a:t>
            </a:r>
            <a:endParaRPr lang="en-US" sz="6600" b="0" strike="noStrike" spc="-1" dirty="0">
              <a:latin typeface="Arial"/>
            </a:endParaRPr>
          </a:p>
        </p:txBody>
      </p:sp>
      <p:pic>
        <p:nvPicPr>
          <p:cNvPr id="82" name="Picture 2"/>
          <p:cNvPicPr/>
          <p:nvPr/>
        </p:nvPicPr>
        <p:blipFill>
          <a:blip r:embed="rId2"/>
          <a:stretch/>
        </p:blipFill>
        <p:spPr>
          <a:xfrm>
            <a:off x="4728240" y="4568759"/>
            <a:ext cx="1657080" cy="900707"/>
          </a:xfrm>
          <a:prstGeom prst="rect">
            <a:avLst/>
          </a:prstGeom>
          <a:ln>
            <a:noFill/>
          </a:ln>
        </p:spPr>
      </p:pic>
      <p:pic>
        <p:nvPicPr>
          <p:cNvPr id="83" name="Picture 25"/>
          <p:cNvPicPr/>
          <p:nvPr/>
        </p:nvPicPr>
        <p:blipFill>
          <a:blip r:embed="rId3"/>
          <a:stretch/>
        </p:blipFill>
        <p:spPr>
          <a:xfrm>
            <a:off x="8607960" y="2246040"/>
            <a:ext cx="1761840" cy="1550160"/>
          </a:xfrm>
          <a:prstGeom prst="rect">
            <a:avLst/>
          </a:prstGeom>
          <a:ln>
            <a:noFill/>
          </a:ln>
        </p:spPr>
      </p:pic>
      <p:pic>
        <p:nvPicPr>
          <p:cNvPr id="84" name="Picture 26"/>
          <p:cNvPicPr/>
          <p:nvPr/>
        </p:nvPicPr>
        <p:blipFill>
          <a:blip r:embed="rId4"/>
          <a:stretch/>
        </p:blipFill>
        <p:spPr>
          <a:xfrm>
            <a:off x="936360" y="2020320"/>
            <a:ext cx="1631520" cy="1188720"/>
          </a:xfrm>
          <a:prstGeom prst="rect">
            <a:avLst/>
          </a:prstGeom>
          <a:ln>
            <a:noFill/>
          </a:ln>
        </p:spPr>
      </p:pic>
      <p:sp>
        <p:nvSpPr>
          <p:cNvPr id="85"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86" name="CustomShape 3"/>
          <p:cNvSpPr/>
          <p:nvPr/>
        </p:nvSpPr>
        <p:spPr>
          <a:xfrm>
            <a:off x="943200" y="3337920"/>
            <a:ext cx="1778400" cy="793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343080" lvl="1" indent="-341640">
              <a:lnSpc>
                <a:spcPct val="90000"/>
              </a:lnSpc>
              <a:spcAft>
                <a:spcPts val="360"/>
              </a:spcAft>
              <a:buClr>
                <a:srgbClr val="000000"/>
              </a:buClr>
              <a:buFont typeface="Arial"/>
              <a:buChar char="•"/>
            </a:pPr>
            <a:r>
              <a:rPr lang="en-US" sz="2400" b="0" strike="noStrike" spc="-1" dirty="0">
                <a:solidFill>
                  <a:srgbClr val="000000"/>
                </a:solidFill>
                <a:latin typeface="Times New Roman"/>
                <a:ea typeface="DejaVu Sans"/>
              </a:rPr>
              <a:t>Definition</a:t>
            </a:r>
            <a:endParaRPr lang="en-US" sz="2400" b="0" strike="noStrike" spc="-1" dirty="0">
              <a:latin typeface="Arial"/>
            </a:endParaRPr>
          </a:p>
          <a:p>
            <a:pPr marL="343080" lvl="1" indent="-341640">
              <a:lnSpc>
                <a:spcPct val="90000"/>
              </a:lnSpc>
              <a:spcAft>
                <a:spcPts val="360"/>
              </a:spcAft>
              <a:buClr>
                <a:srgbClr val="000000"/>
              </a:buClr>
              <a:buFont typeface="Arial"/>
              <a:buChar char="•"/>
            </a:pPr>
            <a:r>
              <a:rPr lang="en-US" sz="2400" b="0" strike="noStrike" spc="-1" dirty="0">
                <a:solidFill>
                  <a:srgbClr val="000000"/>
                </a:solidFill>
                <a:latin typeface="Times New Roman"/>
                <a:ea typeface="DejaVu Sans"/>
              </a:rPr>
              <a:t>Types</a:t>
            </a:r>
            <a:endParaRPr lang="en-US" sz="2400" b="0" strike="noStrike" spc="-1" dirty="0">
              <a:latin typeface="Arial"/>
            </a:endParaRPr>
          </a:p>
        </p:txBody>
      </p:sp>
      <p:sp>
        <p:nvSpPr>
          <p:cNvPr id="87" name="CustomShape 4"/>
          <p:cNvSpPr/>
          <p:nvPr/>
        </p:nvSpPr>
        <p:spPr>
          <a:xfrm>
            <a:off x="88560" y="1468440"/>
            <a:ext cx="3615480" cy="418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0000"/>
              </a:lnSpc>
              <a:spcAft>
                <a:spcPts val="360"/>
              </a:spcAft>
            </a:pPr>
            <a:r>
              <a:rPr lang="en-US" sz="2400" b="1" strike="noStrike" spc="-1" dirty="0">
                <a:solidFill>
                  <a:srgbClr val="000000"/>
                </a:solidFill>
                <a:latin typeface="Times New Roman"/>
                <a:ea typeface="DejaVu Sans"/>
              </a:rPr>
              <a:t>HIGHER INSTITUTION </a:t>
            </a:r>
            <a:endParaRPr lang="en-US" sz="2400" b="0" strike="noStrike" spc="-1" dirty="0">
              <a:latin typeface="Arial"/>
            </a:endParaRPr>
          </a:p>
        </p:txBody>
      </p:sp>
      <p:sp>
        <p:nvSpPr>
          <p:cNvPr id="88" name="CustomShape 5"/>
          <p:cNvSpPr/>
          <p:nvPr/>
        </p:nvSpPr>
        <p:spPr>
          <a:xfrm>
            <a:off x="6564240" y="1680840"/>
            <a:ext cx="5587200" cy="418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0000"/>
              </a:lnSpc>
              <a:spcAft>
                <a:spcPts val="360"/>
              </a:spcAft>
            </a:pPr>
            <a:r>
              <a:rPr lang="en-US" sz="2400" b="1" strike="noStrike" spc="-1" dirty="0">
                <a:solidFill>
                  <a:srgbClr val="000000"/>
                </a:solidFill>
                <a:latin typeface="Times New Roman"/>
                <a:ea typeface="DejaVu Sans"/>
              </a:rPr>
              <a:t>ENTERPRISE RESOURCE PLANNING</a:t>
            </a:r>
            <a:endParaRPr lang="en-US" sz="2400" b="0" strike="noStrike" spc="-1" dirty="0">
              <a:latin typeface="Arial"/>
            </a:endParaRPr>
          </a:p>
        </p:txBody>
      </p:sp>
      <p:sp>
        <p:nvSpPr>
          <p:cNvPr id="89" name="CustomShape 6"/>
          <p:cNvSpPr/>
          <p:nvPr/>
        </p:nvSpPr>
        <p:spPr>
          <a:xfrm>
            <a:off x="8607960" y="4097520"/>
            <a:ext cx="2168640" cy="116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lvl="1" indent="-227160" algn="just">
              <a:lnSpc>
                <a:spcPct val="90000"/>
              </a:lnSpc>
              <a:spcAft>
                <a:spcPts val="360"/>
              </a:spcAft>
              <a:buClr>
                <a:srgbClr val="000000"/>
              </a:buClr>
              <a:buFont typeface="Symbol"/>
              <a:buChar char=""/>
            </a:pPr>
            <a:r>
              <a:rPr lang="en-US" sz="2400" b="0" strike="noStrike" spc="-1" dirty="0">
                <a:solidFill>
                  <a:srgbClr val="000000"/>
                </a:solidFill>
                <a:latin typeface="Times New Roman"/>
                <a:ea typeface="DejaVu Sans"/>
              </a:rPr>
              <a:t>Definition</a:t>
            </a:r>
            <a:endParaRPr lang="en-US" sz="2400" b="0" strike="noStrike" spc="-1" dirty="0">
              <a:latin typeface="Arial"/>
            </a:endParaRPr>
          </a:p>
          <a:p>
            <a:pPr marL="228600" lvl="1" indent="-227160" algn="just">
              <a:lnSpc>
                <a:spcPct val="90000"/>
              </a:lnSpc>
              <a:spcAft>
                <a:spcPts val="360"/>
              </a:spcAft>
              <a:buClr>
                <a:srgbClr val="000000"/>
              </a:buClr>
              <a:buFont typeface="Symbol"/>
              <a:buChar char=""/>
            </a:pPr>
            <a:r>
              <a:rPr lang="en-US" sz="2400" b="0" strike="noStrike" spc="-1" dirty="0">
                <a:solidFill>
                  <a:srgbClr val="000000"/>
                </a:solidFill>
                <a:latin typeface="Times New Roman"/>
                <a:ea typeface="DejaVu Sans"/>
              </a:rPr>
              <a:t>Types</a:t>
            </a:r>
            <a:endParaRPr lang="en-US" sz="2400" b="0" strike="noStrike" spc="-1" dirty="0">
              <a:latin typeface="Arial"/>
            </a:endParaRPr>
          </a:p>
          <a:p>
            <a:pPr marL="228600" lvl="1" indent="-227160" algn="just">
              <a:lnSpc>
                <a:spcPct val="90000"/>
              </a:lnSpc>
              <a:spcAft>
                <a:spcPts val="360"/>
              </a:spcAft>
              <a:buClr>
                <a:srgbClr val="000000"/>
              </a:buClr>
              <a:buFont typeface="Symbol"/>
              <a:buChar char=""/>
            </a:pPr>
            <a:r>
              <a:rPr lang="en-US" sz="2400" b="0" strike="noStrike" spc="-1" dirty="0">
                <a:solidFill>
                  <a:srgbClr val="000000"/>
                </a:solidFill>
                <a:latin typeface="Times New Roman"/>
                <a:ea typeface="DejaVu Sans"/>
              </a:rPr>
              <a:t>Deployment </a:t>
            </a:r>
            <a:endParaRPr lang="en-US" sz="2400" b="0" strike="noStrike" spc="-1" dirty="0">
              <a:latin typeface="Arial"/>
            </a:endParaRPr>
          </a:p>
        </p:txBody>
      </p:sp>
      <p:sp>
        <p:nvSpPr>
          <p:cNvPr id="90" name="CustomShape 7"/>
          <p:cNvSpPr/>
          <p:nvPr/>
        </p:nvSpPr>
        <p:spPr>
          <a:xfrm>
            <a:off x="4728240" y="5667840"/>
            <a:ext cx="2563560" cy="116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lvl="1" indent="-227160">
              <a:lnSpc>
                <a:spcPct val="90000"/>
              </a:lnSpc>
              <a:spcAft>
                <a:spcPts val="360"/>
              </a:spcAft>
              <a:buClr>
                <a:srgbClr val="000000"/>
              </a:buClr>
              <a:buFont typeface="Symbol"/>
              <a:buChar char=""/>
            </a:pPr>
            <a:r>
              <a:rPr lang="en-US" sz="2400" b="0" strike="noStrike" spc="-1" dirty="0">
                <a:solidFill>
                  <a:srgbClr val="000000"/>
                </a:solidFill>
                <a:latin typeface="Times New Roman"/>
                <a:ea typeface="DejaVu Sans"/>
              </a:rPr>
              <a:t>Definition</a:t>
            </a:r>
            <a:endParaRPr lang="en-US" sz="2400" b="0" strike="noStrike" spc="-1" dirty="0">
              <a:latin typeface="Arial"/>
            </a:endParaRPr>
          </a:p>
          <a:p>
            <a:pPr marL="228600" lvl="1" indent="-227160">
              <a:lnSpc>
                <a:spcPct val="90000"/>
              </a:lnSpc>
              <a:spcAft>
                <a:spcPts val="360"/>
              </a:spcAft>
              <a:buClr>
                <a:srgbClr val="000000"/>
              </a:buClr>
              <a:buFont typeface="Symbol"/>
              <a:buChar char=""/>
            </a:pPr>
            <a:r>
              <a:rPr lang="en-US" sz="2400" b="0" strike="noStrike" spc="-1" dirty="0">
                <a:solidFill>
                  <a:srgbClr val="000000"/>
                </a:solidFill>
                <a:latin typeface="Times New Roman"/>
                <a:ea typeface="DejaVu Sans"/>
              </a:rPr>
              <a:t>Deployments </a:t>
            </a:r>
            <a:endParaRPr lang="en-US" sz="2400" b="0" strike="noStrike" spc="-1" dirty="0">
              <a:latin typeface="Arial"/>
            </a:endParaRPr>
          </a:p>
          <a:p>
            <a:pPr marL="228600" lvl="1" indent="-227160">
              <a:lnSpc>
                <a:spcPct val="90000"/>
              </a:lnSpc>
              <a:spcAft>
                <a:spcPts val="360"/>
              </a:spcAft>
              <a:buClr>
                <a:srgbClr val="000000"/>
              </a:buClr>
              <a:buFont typeface="Symbol"/>
              <a:buChar char=""/>
            </a:pPr>
            <a:r>
              <a:rPr lang="en-US" sz="2400" b="0" strike="noStrike" spc="-1" dirty="0">
                <a:solidFill>
                  <a:srgbClr val="000000"/>
                </a:solidFill>
                <a:latin typeface="Times New Roman"/>
                <a:ea typeface="DejaVu Sans"/>
              </a:rPr>
              <a:t>Service Model</a:t>
            </a:r>
            <a:endParaRPr lang="en-US" sz="2400" b="0" strike="noStrike" spc="-1" dirty="0">
              <a:latin typeface="Arial"/>
            </a:endParaRPr>
          </a:p>
        </p:txBody>
      </p:sp>
      <p:sp>
        <p:nvSpPr>
          <p:cNvPr id="91" name="CustomShape 8"/>
          <p:cNvSpPr/>
          <p:nvPr/>
        </p:nvSpPr>
        <p:spPr>
          <a:xfrm>
            <a:off x="3281040" y="4133880"/>
            <a:ext cx="3393720" cy="41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Aft>
                <a:spcPts val="360"/>
              </a:spcAft>
            </a:pPr>
            <a:r>
              <a:rPr lang="en-US" sz="2400" b="1" strike="noStrike" spc="-1">
                <a:solidFill>
                  <a:srgbClr val="000000"/>
                </a:solidFill>
                <a:latin typeface="Times New Roman"/>
                <a:ea typeface="DejaVu Sans"/>
              </a:rPr>
              <a:t>CLOUD COMPUTING</a:t>
            </a:r>
            <a:endParaRPr lang="en-US" sz="2400" b="0" strike="noStrike" spc="-1">
              <a:latin typeface="Arial"/>
            </a:endParaRPr>
          </a:p>
        </p:txBody>
      </p:sp>
      <p:cxnSp>
        <p:nvCxnSpPr>
          <p:cNvPr id="3" name="Straight Arrow Connector 2"/>
          <p:cNvCxnSpPr/>
          <p:nvPr/>
        </p:nvCxnSpPr>
        <p:spPr>
          <a:xfrm flipV="1">
            <a:off x="2929467" y="2760133"/>
            <a:ext cx="5520266" cy="677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flipH="1">
            <a:off x="6841067" y="3358080"/>
            <a:ext cx="1613173" cy="12106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68" name="CustomShape 2"/>
          <p:cNvSpPr/>
          <p:nvPr/>
        </p:nvSpPr>
        <p:spPr>
          <a:xfrm>
            <a:off x="2133000" y="-304560"/>
            <a:ext cx="85309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a:solidFill>
                  <a:srgbClr val="000000"/>
                </a:solidFill>
                <a:latin typeface="Calibri Light"/>
                <a:ea typeface="DejaVu Sans"/>
              </a:rPr>
              <a:t>CONTRIBUTION TO KNOWLEDGE</a:t>
            </a:r>
            <a:endParaRPr lang="en-US" sz="3200" b="0" strike="noStrike" spc="-1">
              <a:latin typeface="Arial"/>
            </a:endParaRPr>
          </a:p>
        </p:txBody>
      </p:sp>
      <p:sp>
        <p:nvSpPr>
          <p:cNvPr id="169" name="CustomShape 3"/>
          <p:cNvSpPr/>
          <p:nvPr/>
        </p:nvSpPr>
        <p:spPr>
          <a:xfrm>
            <a:off x="1564200" y="609480"/>
            <a:ext cx="913824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00"/>
                </a:solidFill>
                <a:latin typeface="Times New Roman"/>
                <a:ea typeface="DejaVu Sans"/>
              </a:rPr>
              <a:t>This work has contribute to knowledge in the following ways:-</a:t>
            </a:r>
            <a:endParaRPr lang="en-US" sz="2800" b="0" strike="noStrike" spc="-1">
              <a:latin typeface="Arial"/>
            </a:endParaRPr>
          </a:p>
        </p:txBody>
      </p:sp>
      <p:sp>
        <p:nvSpPr>
          <p:cNvPr id="170" name="CustomShape 4"/>
          <p:cNvSpPr/>
          <p:nvPr/>
        </p:nvSpPr>
        <p:spPr>
          <a:xfrm>
            <a:off x="-1" y="1099054"/>
            <a:ext cx="12188825" cy="57589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research has created awareness and help service providers to start thinking of higher institution when designing IaaS a service by using the designed model </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research has helped both students and lecturers for on-demand services to make teaching, learning, research easier, collaborate, and share information online.</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technology provides the students with flexibility, accessibility, and portability of educational materials anytime and anywhere.</a:t>
            </a:r>
          </a:p>
          <a:p>
            <a:pPr marL="457200" lvl="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research had provided up to date knowledge to people who are interested in security and privacy challenges and mitigation in the cloud </a:t>
            </a:r>
          </a:p>
          <a:p>
            <a:pPr algn="just">
              <a:lnSpc>
                <a:spcPct val="150000"/>
              </a:lnSpc>
            </a:pPr>
            <a:r>
              <a:rPr lang="en-US" sz="28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72" name="CustomShape 2"/>
          <p:cNvSpPr/>
          <p:nvPr/>
        </p:nvSpPr>
        <p:spPr>
          <a:xfrm>
            <a:off x="2133000" y="-304560"/>
            <a:ext cx="8530920" cy="116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dirty="0">
                <a:solidFill>
                  <a:srgbClr val="000000"/>
                </a:solidFill>
                <a:latin typeface="Calibri Light"/>
                <a:ea typeface="DejaVu Sans"/>
              </a:rPr>
              <a:t>CONTRIBUTION TO KNOWLEDGE </a:t>
            </a:r>
            <a:r>
              <a:rPr lang="en-US" sz="3200" b="1" strike="noStrike" spc="-1" dirty="0" err="1">
                <a:solidFill>
                  <a:srgbClr val="000000"/>
                </a:solidFill>
                <a:latin typeface="Calibri Light"/>
                <a:ea typeface="DejaVu Sans"/>
              </a:rPr>
              <a:t>Cont</a:t>
            </a:r>
            <a:r>
              <a:rPr lang="en-US" sz="3200" b="1" strike="noStrike" spc="-1" dirty="0">
                <a:solidFill>
                  <a:srgbClr val="000000"/>
                </a:solidFill>
                <a:latin typeface="Calibri Light"/>
                <a:ea typeface="DejaVu Sans"/>
              </a:rPr>
              <a:t>….</a:t>
            </a:r>
            <a:endParaRPr lang="en-US" sz="3200" b="0" strike="noStrike" spc="-1" dirty="0">
              <a:latin typeface="Arial"/>
            </a:endParaRPr>
          </a:p>
        </p:txBody>
      </p:sp>
      <p:sp>
        <p:nvSpPr>
          <p:cNvPr id="173" name="CustomShape 3"/>
          <p:cNvSpPr/>
          <p:nvPr/>
        </p:nvSpPr>
        <p:spPr>
          <a:xfrm>
            <a:off x="1564200" y="609480"/>
            <a:ext cx="913824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dirty="0">
                <a:solidFill>
                  <a:srgbClr val="000000"/>
                </a:solidFill>
                <a:latin typeface="Times New Roman"/>
                <a:ea typeface="DejaVu Sans"/>
              </a:rPr>
              <a:t>This work has contribute to knowledge in the following ways:-</a:t>
            </a:r>
            <a:endParaRPr lang="en-US" sz="2800" b="0" strike="noStrike" spc="-1" dirty="0">
              <a:latin typeface="Arial"/>
            </a:endParaRPr>
          </a:p>
        </p:txBody>
      </p:sp>
      <p:sp>
        <p:nvSpPr>
          <p:cNvPr id="174" name="CustomShape 4"/>
          <p:cNvSpPr/>
          <p:nvPr/>
        </p:nvSpPr>
        <p:spPr>
          <a:xfrm>
            <a:off x="-1" y="1065188"/>
            <a:ext cx="12056533" cy="557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algn="just"/>
            <a:r>
              <a:rPr lang="en-US" sz="2800" dirty="0">
                <a:latin typeface="Times New Roman" panose="02020603050405020304" pitchFamily="18" charset="0"/>
                <a:cs typeface="Times New Roman" panose="02020603050405020304" pitchFamily="18" charset="0"/>
              </a:rPr>
              <a:t>This research has help Decision-makers, staff (academic and non-academic) and students who have interest and are concerned with data and information security.</a:t>
            </a:r>
          </a:p>
          <a:p>
            <a:pPr lvl="0" algn="just"/>
            <a:endParaRPr lang="en-US" sz="2800"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cs typeface="Times New Roman" panose="02020603050405020304" pitchFamily="18" charset="0"/>
              </a:rPr>
              <a:t>This research has contributed to knowledge serving as a guide on how a higher institution can protect both security and data privacy with little or no cost compared to the existing server-based system.</a:t>
            </a:r>
          </a:p>
          <a:p>
            <a:pPr lvl="0" algn="just"/>
            <a:endParaRPr lang="en-US" sz="2800"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cs typeface="Times New Roman" panose="02020603050405020304" pitchFamily="18" charset="0"/>
              </a:rPr>
              <a:t>This research has created awareness of the adoption of cloud computing applications and provides the basis for secured ERP systems for higher education institutions.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76" name="CustomShape 2"/>
          <p:cNvSpPr/>
          <p:nvPr/>
        </p:nvSpPr>
        <p:spPr>
          <a:xfrm>
            <a:off x="2932200" y="208800"/>
            <a:ext cx="6344640" cy="53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200" b="1" strike="noStrike" spc="-1">
                <a:solidFill>
                  <a:srgbClr val="000000"/>
                </a:solidFill>
                <a:latin typeface="Times New Roman"/>
                <a:ea typeface="DejaVu Sans"/>
              </a:rPr>
              <a:t>REFERENCE</a:t>
            </a:r>
            <a:endParaRPr lang="en-US" sz="3200" b="0" strike="noStrike" spc="-1">
              <a:latin typeface="Arial"/>
            </a:endParaRPr>
          </a:p>
        </p:txBody>
      </p:sp>
      <p:sp>
        <p:nvSpPr>
          <p:cNvPr id="177" name="CustomShape 3"/>
          <p:cNvSpPr/>
          <p:nvPr/>
        </p:nvSpPr>
        <p:spPr>
          <a:xfrm>
            <a:off x="163080" y="748080"/>
            <a:ext cx="11882520" cy="597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gn="just">
              <a:lnSpc>
                <a:spcPct val="100000"/>
              </a:lnSpc>
              <a:buClr>
                <a:srgbClr val="000000"/>
              </a:buClr>
              <a:buFont typeface="Wingdings" charset="2"/>
              <a:buChar char=""/>
            </a:pPr>
            <a:r>
              <a:rPr lang="en-US" sz="2400" b="0" strike="noStrike" spc="-1" dirty="0">
                <a:solidFill>
                  <a:srgbClr val="000000"/>
                </a:solidFill>
                <a:latin typeface="Times New Roman"/>
                <a:ea typeface="Calibri"/>
              </a:rPr>
              <a:t> </a:t>
            </a:r>
            <a:r>
              <a:rPr lang="en-US" sz="2400" b="0" strike="noStrike" spc="-1" dirty="0" err="1">
                <a:solidFill>
                  <a:srgbClr val="000000"/>
                </a:solidFill>
                <a:latin typeface="Times New Roman"/>
                <a:ea typeface="Calibri"/>
              </a:rPr>
              <a:t>Alzaid</a:t>
            </a:r>
            <a:r>
              <a:rPr lang="en-US" sz="2400" b="0" strike="noStrike" spc="-1" dirty="0">
                <a:solidFill>
                  <a:srgbClr val="000000"/>
                </a:solidFill>
                <a:latin typeface="Times New Roman"/>
                <a:ea typeface="Calibri"/>
              </a:rPr>
              <a:t>, E. A. J., &amp; </a:t>
            </a:r>
            <a:r>
              <a:rPr lang="en-US" sz="2400" b="0" strike="noStrike" spc="-1" dirty="0" err="1">
                <a:solidFill>
                  <a:srgbClr val="000000"/>
                </a:solidFill>
                <a:latin typeface="Times New Roman"/>
                <a:ea typeface="Calibri"/>
              </a:rPr>
              <a:t>Albazzaz</a:t>
            </a:r>
            <a:r>
              <a:rPr lang="en-US" sz="2400" b="0" strike="noStrike" spc="-1" dirty="0">
                <a:solidFill>
                  <a:srgbClr val="000000"/>
                </a:solidFill>
                <a:latin typeface="Times New Roman"/>
                <a:ea typeface="Calibri"/>
              </a:rPr>
              <a:t>, E. J. M. (2013). Cloud computing: An overview. </a:t>
            </a:r>
            <a:r>
              <a:rPr lang="en-US" sz="2400" b="0" strike="noStrike" spc="-1">
                <a:solidFill>
                  <a:srgbClr val="000000"/>
                </a:solidFill>
                <a:latin typeface="Times New Roman"/>
                <a:ea typeface="Calibri"/>
              </a:rPr>
              <a:t>International Journal of Advanced Research in Computer and Communication Engineering, 2(9), 3522-3525.  </a:t>
            </a:r>
            <a:endParaRPr lang="en-US" sz="2400" b="0" strike="noStrike" spc="-1">
              <a:latin typeface="Arial"/>
            </a:endParaRPr>
          </a:p>
          <a:p>
            <a:pPr algn="just">
              <a:lnSpc>
                <a:spcPct val="100000"/>
              </a:lnSpc>
            </a:pPr>
            <a:endParaRPr lang="en-US" sz="2400" b="0" strike="noStrike" spc="-1">
              <a:latin typeface="Arial"/>
            </a:endParaRPr>
          </a:p>
          <a:p>
            <a:pPr marL="228600" indent="-227160" algn="just">
              <a:lnSpc>
                <a:spcPct val="100000"/>
              </a:lnSpc>
              <a:buClr>
                <a:srgbClr val="000000"/>
              </a:buClr>
              <a:buFont typeface="Wingdings" charset="2"/>
              <a:buChar char=""/>
            </a:pPr>
            <a:r>
              <a:rPr lang="en-US" sz="2400" b="0" strike="noStrike" spc="-1" dirty="0" err="1">
                <a:solidFill>
                  <a:srgbClr val="000000"/>
                </a:solidFill>
                <a:latin typeface="Times New Roman"/>
                <a:ea typeface="Calibri"/>
              </a:rPr>
              <a:t>AlCattan</a:t>
            </a:r>
            <a:r>
              <a:rPr lang="en-US" sz="2400" b="0" strike="noStrike" spc="-1" dirty="0">
                <a:solidFill>
                  <a:srgbClr val="000000"/>
                </a:solidFill>
                <a:latin typeface="Times New Roman"/>
                <a:ea typeface="Calibri"/>
              </a:rPr>
              <a:t>, R. F. (2014). Integration of cloud computing and web 2.0 collaboration technologies in E-learning. International Journal of Computer Trends and Technology, 12(1), 46-55.  </a:t>
            </a:r>
            <a:endParaRPr lang="en-US" sz="2400" b="0" strike="noStrike" spc="-1" dirty="0">
              <a:latin typeface="Arial"/>
            </a:endParaRPr>
          </a:p>
          <a:p>
            <a:pPr algn="just">
              <a:lnSpc>
                <a:spcPct val="100000"/>
              </a:lnSpc>
            </a:pPr>
            <a:endParaRPr lang="en-US" sz="2400" b="0" strike="noStrike" spc="-1" dirty="0">
              <a:latin typeface="Arial"/>
            </a:endParaRPr>
          </a:p>
          <a:p>
            <a:pPr marL="228600" indent="-227160" algn="just">
              <a:lnSpc>
                <a:spcPct val="100000"/>
              </a:lnSpc>
              <a:buClr>
                <a:srgbClr val="000000"/>
              </a:buClr>
              <a:buFont typeface="Wingdings" charset="2"/>
              <a:buChar char=""/>
            </a:pPr>
            <a:r>
              <a:rPr lang="en-US" sz="2400" b="0" strike="noStrike" spc="-1" dirty="0">
                <a:solidFill>
                  <a:srgbClr val="000000"/>
                </a:solidFill>
                <a:latin typeface="Times New Roman"/>
                <a:ea typeface="Calibri"/>
              </a:rPr>
              <a:t>Benton, D., &amp; </a:t>
            </a:r>
            <a:r>
              <a:rPr lang="en-US" sz="2400" b="0" strike="noStrike" spc="-1" dirty="0" err="1">
                <a:solidFill>
                  <a:srgbClr val="000000"/>
                </a:solidFill>
                <a:latin typeface="Times New Roman"/>
                <a:ea typeface="Calibri"/>
              </a:rPr>
              <a:t>Negm</a:t>
            </a:r>
            <a:r>
              <a:rPr lang="en-US" sz="2400" b="0" strike="noStrike" spc="-1" dirty="0">
                <a:solidFill>
                  <a:srgbClr val="000000"/>
                </a:solidFill>
                <a:latin typeface="Times New Roman"/>
                <a:ea typeface="Calibri"/>
              </a:rPr>
              <a:t>, W. (2010). Banking on the cloud. Retrieved from </a:t>
            </a:r>
            <a:r>
              <a:rPr lang="en-US" sz="2400" b="0" u="sng" strike="noStrike" spc="-1" dirty="0">
                <a:solidFill>
                  <a:srgbClr val="0000FF"/>
                </a:solidFill>
                <a:uFillTx/>
                <a:latin typeface="Times New Roman"/>
                <a:ea typeface="Calibri"/>
                <a:hlinkClick r:id="rId2"/>
              </a:rPr>
              <a:t>https://www.finextra.com/finextradownloads/featuredocs/accenture_banking_cloud_computing.pdf</a:t>
            </a:r>
            <a:endParaRPr lang="en-US" sz="2400" b="0" strike="noStrike" spc="-1" dirty="0">
              <a:latin typeface="Arial"/>
            </a:endParaRPr>
          </a:p>
          <a:p>
            <a:pPr algn="just">
              <a:lnSpc>
                <a:spcPct val="100000"/>
              </a:lnSpc>
            </a:pPr>
            <a:endParaRPr lang="en-US" sz="2400" b="0" strike="noStrike" spc="-1" dirty="0">
              <a:latin typeface="Arial"/>
            </a:endParaRPr>
          </a:p>
          <a:p>
            <a:pPr marL="228600" indent="-227160" algn="just">
              <a:lnSpc>
                <a:spcPct val="100000"/>
              </a:lnSpc>
              <a:buClr>
                <a:srgbClr val="000000"/>
              </a:buClr>
              <a:buFont typeface="Wingdings" charset="2"/>
              <a:buChar char=""/>
            </a:pPr>
            <a:r>
              <a:rPr lang="en-US" sz="2400" b="0" strike="noStrike" spc="-1" dirty="0">
                <a:solidFill>
                  <a:srgbClr val="000000"/>
                </a:solidFill>
                <a:latin typeface="Times New Roman"/>
                <a:ea typeface="Calibri"/>
              </a:rPr>
              <a:t>Murphy, “ERP: The Once and Future King of Campus Computing,”  in Campus Technology, Syllabus Media Group, 2016.  http://www.campustechnology.com/articles/2016/01/erp-the-once-and-future-king-of-campus-computing.aspx Accessed: 20th February 2018</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2010960" y="304920"/>
            <a:ext cx="791424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800" b="1" strike="noStrike" spc="-1" dirty="0">
                <a:solidFill>
                  <a:srgbClr val="000000"/>
                </a:solidFill>
                <a:latin typeface="Times New Roman" panose="02020603050405020304" pitchFamily="18" charset="0"/>
                <a:ea typeface="DejaVu Sans"/>
                <a:cs typeface="Times New Roman" panose="02020603050405020304" pitchFamily="18" charset="0"/>
              </a:rPr>
              <a:t>SCOPE OF THE STUDY</a:t>
            </a:r>
            <a:endParaRPr lang="en-US" sz="4800" b="0" strike="noStrike" spc="-1" dirty="0">
              <a:latin typeface="Times New Roman" panose="02020603050405020304" pitchFamily="18" charset="0"/>
              <a:cs typeface="Times New Roman" panose="02020603050405020304" pitchFamily="18" charset="0"/>
            </a:endParaRPr>
          </a:p>
        </p:txBody>
      </p:sp>
      <p:sp>
        <p:nvSpPr>
          <p:cNvPr id="95"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96" name="CustomShape 3"/>
          <p:cNvSpPr/>
          <p:nvPr/>
        </p:nvSpPr>
        <p:spPr>
          <a:xfrm>
            <a:off x="406400" y="1321043"/>
            <a:ext cx="11531600" cy="520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a:solidFill>
                  <a:srgbClr val="000000"/>
                </a:solidFill>
                <a:latin typeface="Times New Roman" panose="02020603050405020304" pitchFamily="18" charset="0"/>
                <a:ea typeface="DejaVu Sans"/>
                <a:cs typeface="Times New Roman" panose="02020603050405020304" pitchFamily="18" charset="0"/>
              </a:rPr>
              <a:t>GEOGRAPHICAL SCOPE</a:t>
            </a:r>
            <a:endParaRPr lang="en-US" sz="2800" b="0" strike="noStrike" spc="-1" dirty="0">
              <a:latin typeface="Times New Roman" panose="02020603050405020304" pitchFamily="18" charset="0"/>
              <a:cs typeface="Times New Roman" panose="02020603050405020304" pitchFamily="18" charset="0"/>
            </a:endParaRPr>
          </a:p>
          <a:p>
            <a:pPr>
              <a:lnSpc>
                <a:spcPct val="100000"/>
              </a:lnSpc>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Kampala International University, Kampala – Uganda (Main Campus)</a:t>
            </a:r>
            <a:endParaRPr lang="en-US" sz="2800" b="0" strike="noStrike" spc="-1" dirty="0">
              <a:latin typeface="Times New Roman" panose="02020603050405020304" pitchFamily="18" charset="0"/>
              <a:cs typeface="Times New Roman" panose="02020603050405020304" pitchFamily="18" charset="0"/>
            </a:endParaRPr>
          </a:p>
          <a:p>
            <a:pPr>
              <a:lnSpc>
                <a:spcPct val="100000"/>
              </a:lnSpc>
            </a:pPr>
            <a:endParaRPr lang="en-US" sz="2800" b="0" strike="noStrike" spc="-1" dirty="0">
              <a:latin typeface="Times New Roman" panose="02020603050405020304" pitchFamily="18" charset="0"/>
              <a:cs typeface="Times New Roman" panose="02020603050405020304" pitchFamily="18" charset="0"/>
            </a:endParaRPr>
          </a:p>
          <a:p>
            <a:pPr>
              <a:lnSpc>
                <a:spcPct val="100000"/>
              </a:lnSpc>
            </a:pPr>
            <a:r>
              <a:rPr lang="en-US" sz="2800" b="1" strike="noStrike" spc="-1" dirty="0">
                <a:solidFill>
                  <a:srgbClr val="000000"/>
                </a:solidFill>
                <a:latin typeface="Times New Roman" panose="02020603050405020304" pitchFamily="18" charset="0"/>
                <a:ea typeface="DejaVu Sans"/>
                <a:cs typeface="Times New Roman" panose="02020603050405020304" pitchFamily="18" charset="0"/>
              </a:rPr>
              <a:t>CONTEXT SCOPE</a:t>
            </a:r>
            <a:endParaRPr lang="en-US" sz="2800" b="0" strike="noStrike" spc="-1" dirty="0">
              <a:latin typeface="Times New Roman" panose="02020603050405020304" pitchFamily="18" charset="0"/>
              <a:cs typeface="Times New Roman" panose="02020603050405020304" pitchFamily="18" charset="0"/>
            </a:endParaRPr>
          </a:p>
          <a:p>
            <a:pPr marL="285840" indent="-284400">
              <a:lnSpc>
                <a:spcPct val="100000"/>
              </a:lnSpc>
              <a:buClr>
                <a:srgbClr val="000000"/>
              </a:buClr>
              <a:buFont typeface="Arial"/>
              <a:buChar char="•"/>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Higher Institution of Learning</a:t>
            </a:r>
            <a:endParaRPr lang="en-US" sz="2800" b="0" strike="noStrike" spc="-1" dirty="0">
              <a:latin typeface="Times New Roman" panose="02020603050405020304" pitchFamily="18" charset="0"/>
              <a:cs typeface="Times New Roman" panose="02020603050405020304" pitchFamily="18" charset="0"/>
            </a:endParaRPr>
          </a:p>
          <a:p>
            <a:pPr marL="285840" indent="-284400">
              <a:lnSpc>
                <a:spcPct val="100000"/>
              </a:lnSpc>
              <a:buClr>
                <a:srgbClr val="000000"/>
              </a:buClr>
              <a:buFont typeface="Arial"/>
              <a:buChar char="•"/>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Enterprise Resource Planning </a:t>
            </a:r>
            <a:endParaRPr lang="en-US" sz="2800" b="0" strike="noStrike" spc="-1" dirty="0">
              <a:latin typeface="Times New Roman" panose="02020603050405020304" pitchFamily="18" charset="0"/>
              <a:cs typeface="Times New Roman" panose="02020603050405020304" pitchFamily="18" charset="0"/>
            </a:endParaRPr>
          </a:p>
          <a:p>
            <a:pPr marL="285840" indent="-284400">
              <a:lnSpc>
                <a:spcPct val="100000"/>
              </a:lnSpc>
              <a:buClr>
                <a:srgbClr val="000000"/>
              </a:buClr>
              <a:buFont typeface="Arial"/>
              <a:buChar char="•"/>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Security and Privacy in </a:t>
            </a:r>
            <a:r>
              <a:rPr lang="en-US" sz="2800" spc="-1" dirty="0">
                <a:solidFill>
                  <a:srgbClr val="000000"/>
                </a:solidFill>
                <a:latin typeface="Times New Roman" panose="02020603050405020304" pitchFamily="18" charset="0"/>
                <a:ea typeface="DejaVu Sans"/>
                <a:cs typeface="Times New Roman" panose="02020603050405020304" pitchFamily="18" charset="0"/>
              </a:rPr>
              <a:t>server-</a:t>
            </a: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based ERP</a:t>
            </a:r>
            <a:endParaRPr lang="en-US" sz="2800" b="0" strike="noStrike" spc="-1" dirty="0">
              <a:latin typeface="Times New Roman" panose="02020603050405020304" pitchFamily="18" charset="0"/>
              <a:cs typeface="Times New Roman" panose="02020603050405020304" pitchFamily="18" charset="0"/>
            </a:endParaRPr>
          </a:p>
          <a:p>
            <a:pPr marL="285840" indent="-284400">
              <a:lnSpc>
                <a:spcPct val="100000"/>
              </a:lnSpc>
              <a:buClr>
                <a:srgbClr val="000000"/>
              </a:buClr>
              <a:buFont typeface="Arial"/>
              <a:buChar char="•"/>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Infrastructure Required for </a:t>
            </a:r>
            <a:r>
              <a:rPr lang="en-US" sz="2800" spc="-1" dirty="0">
                <a:solidFill>
                  <a:srgbClr val="000000"/>
                </a:solidFill>
                <a:latin typeface="Times New Roman" panose="02020603050405020304" pitchFamily="18" charset="0"/>
                <a:ea typeface="DejaVu Sans"/>
                <a:cs typeface="Times New Roman" panose="02020603050405020304" pitchFamily="18" charset="0"/>
              </a:rPr>
              <a:t>server</a:t>
            </a: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 based and Cloud based ERP</a:t>
            </a:r>
            <a:endParaRPr lang="en-US" sz="2800" b="0" strike="noStrike" spc="-1" dirty="0">
              <a:latin typeface="Times New Roman" panose="02020603050405020304" pitchFamily="18" charset="0"/>
              <a:cs typeface="Times New Roman" panose="02020603050405020304" pitchFamily="18" charset="0"/>
            </a:endParaRPr>
          </a:p>
          <a:p>
            <a:pPr marL="285840" indent="-284400">
              <a:lnSpc>
                <a:spcPct val="100000"/>
              </a:lnSpc>
              <a:buClr>
                <a:srgbClr val="000000"/>
              </a:buClr>
              <a:buFont typeface="Arial"/>
              <a:buChar char="•"/>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Security and Privacy in the Cloud </a:t>
            </a:r>
            <a:endParaRPr lang="en-US" sz="2800" b="0" strike="noStrike" spc="-1" dirty="0">
              <a:latin typeface="Times New Roman" panose="02020603050405020304" pitchFamily="18" charset="0"/>
              <a:cs typeface="Times New Roman" panose="02020603050405020304" pitchFamily="18" charset="0"/>
            </a:endParaRPr>
          </a:p>
          <a:p>
            <a:pPr>
              <a:lnSpc>
                <a:spcPct val="100000"/>
              </a:lnSpc>
            </a:pPr>
            <a:endParaRPr lang="en-US" sz="2800" b="0" strike="noStrike" spc="-1" dirty="0">
              <a:latin typeface="Times New Roman" panose="02020603050405020304" pitchFamily="18" charset="0"/>
              <a:cs typeface="Times New Roman" panose="02020603050405020304" pitchFamily="18" charset="0"/>
            </a:endParaRPr>
          </a:p>
          <a:p>
            <a:pPr>
              <a:lnSpc>
                <a:spcPct val="100000"/>
              </a:lnSpc>
            </a:pPr>
            <a:r>
              <a:rPr lang="en-US" sz="2800" b="1" strike="noStrike" spc="-1" dirty="0">
                <a:solidFill>
                  <a:srgbClr val="000000"/>
                </a:solidFill>
                <a:latin typeface="Times New Roman" panose="02020603050405020304" pitchFamily="18" charset="0"/>
                <a:ea typeface="DejaVu Sans"/>
                <a:cs typeface="Times New Roman" panose="02020603050405020304" pitchFamily="18" charset="0"/>
              </a:rPr>
              <a:t>TIME SCOPE</a:t>
            </a:r>
            <a:endParaRPr lang="en-US" sz="2800" b="0" strike="noStrike" spc="-1" dirty="0">
              <a:latin typeface="Times New Roman" panose="02020603050405020304" pitchFamily="18" charset="0"/>
              <a:cs typeface="Times New Roman" panose="02020603050405020304" pitchFamily="18" charset="0"/>
            </a:endParaRPr>
          </a:p>
          <a:p>
            <a:pPr>
              <a:lnSpc>
                <a:spcPct val="100000"/>
              </a:lnSpc>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December 2017 till date</a:t>
            </a:r>
            <a:endParaRPr lang="en-US" sz="2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6840" y="228600"/>
            <a:ext cx="1090332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600" b="1" strike="noStrike" spc="-1" dirty="0">
                <a:solidFill>
                  <a:srgbClr val="000000"/>
                </a:solidFill>
                <a:latin typeface="Times New Roman"/>
                <a:ea typeface="DejaVu Sans"/>
              </a:rPr>
              <a:t>STATEMENT OF THE PROBLEM</a:t>
            </a:r>
            <a:endParaRPr lang="en-US" sz="3600" b="0" strike="noStrike" spc="-1" dirty="0">
              <a:latin typeface="Arial"/>
            </a:endParaRPr>
          </a:p>
        </p:txBody>
      </p:sp>
      <p:sp>
        <p:nvSpPr>
          <p:cNvPr id="98"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99" name="CustomShape 3"/>
          <p:cNvSpPr/>
          <p:nvPr/>
        </p:nvSpPr>
        <p:spPr>
          <a:xfrm>
            <a:off x="628200" y="1000514"/>
            <a:ext cx="11139840" cy="520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dirty="0">
                <a:latin typeface="Times New Roman" panose="02020603050405020304" pitchFamily="18" charset="0"/>
                <a:cs typeface="Times New Roman" panose="02020603050405020304" pitchFamily="18" charset="0"/>
              </a:rPr>
              <a:t>The volume of data/information produced by academic institutions grows every day.</a:t>
            </a:r>
          </a:p>
          <a:p>
            <a:endParaRPr lang="en-US" sz="28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Hardware/software procurement and maintenance cost.</a:t>
            </a:r>
          </a:p>
          <a:p>
            <a:pPr marL="285750" lvl="0" indent="-28575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Cost of employing IT specialist/Consultant.</a:t>
            </a:r>
          </a:p>
          <a:p>
            <a:pPr marL="285750" lvl="0" indent="-28575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 theft, change of marks, and other system violations. </a:t>
            </a:r>
          </a:p>
          <a:p>
            <a:pPr marL="285750" lvl="0" indent="-28575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Securing the infrastructure from either Natural or man-made disaster</a:t>
            </a:r>
          </a:p>
          <a:p>
            <a:pPr marL="285750" lvl="0" indent="-28575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Lost of data during migration.</a:t>
            </a:r>
          </a:p>
          <a:p>
            <a:r>
              <a:rPr lang="en-US" dirty="0"/>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285280" y="224640"/>
            <a:ext cx="822600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3200" b="1" strike="noStrike" spc="-1" dirty="0">
                <a:solidFill>
                  <a:srgbClr val="000000"/>
                </a:solidFill>
                <a:latin typeface="Times New Roman"/>
                <a:ea typeface="DejaVu Sans"/>
              </a:rPr>
              <a:t>GENERAL AND SPECIFIC  OBJECTIVES </a:t>
            </a:r>
            <a:endParaRPr lang="en-US" sz="3200" b="0" strike="noStrike" spc="-1" dirty="0">
              <a:latin typeface="Arial"/>
            </a:endParaRPr>
          </a:p>
        </p:txBody>
      </p:sp>
      <p:sp>
        <p:nvSpPr>
          <p:cNvPr id="101"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02" name="CustomShape 3"/>
          <p:cNvSpPr/>
          <p:nvPr/>
        </p:nvSpPr>
        <p:spPr>
          <a:xfrm>
            <a:off x="163080" y="834120"/>
            <a:ext cx="11702880" cy="594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dirty="0">
                <a:latin typeface="Times New Roman" panose="02020603050405020304" pitchFamily="18" charset="0"/>
                <a:cs typeface="Times New Roman" panose="02020603050405020304" pitchFamily="18" charset="0"/>
              </a:rPr>
              <a:t>GENERAL OBJECTIVE</a:t>
            </a:r>
          </a:p>
          <a:p>
            <a:r>
              <a:rPr lang="en-US" sz="2400" dirty="0">
                <a:latin typeface="Times New Roman" panose="02020603050405020304" pitchFamily="18" charset="0"/>
                <a:cs typeface="Times New Roman" panose="02020603050405020304" pitchFamily="18" charset="0"/>
              </a:rPr>
              <a:t>To develop a security and privacy model for cloud-based academic enterprise resource planning (CAERP) for Kampala International University.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SPECIFIC OBJECTIVE</a:t>
            </a:r>
          </a:p>
          <a:p>
            <a:pPr marL="342900" lvl="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determine the IT infrastructure and security requirements for the implementation of a cloud-based ERP in higher institution. </a:t>
            </a:r>
          </a:p>
          <a:p>
            <a:pPr marL="342900" lvl="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examine the current technology and implementation models which support cloud computing in higher institution.</a:t>
            </a:r>
          </a:p>
          <a:p>
            <a:pPr marL="342900" lvl="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analyze the potential risks associated with moving ERP from server-based to cloud-based in the higher institution.</a:t>
            </a:r>
          </a:p>
          <a:p>
            <a:pPr marL="342900" lvl="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validate the design model using </a:t>
            </a:r>
            <a:r>
              <a:rPr lang="en-US" sz="2400" dirty="0" err="1">
                <a:latin typeface="Times New Roman" panose="02020603050405020304" pitchFamily="18" charset="0"/>
                <a:cs typeface="Times New Roman" panose="02020603050405020304" pitchFamily="18" charset="0"/>
              </a:rPr>
              <a:t>Devexpress</a:t>
            </a:r>
            <a:r>
              <a:rPr lang="en-US" sz="2400" dirty="0">
                <a:latin typeface="Times New Roman" panose="02020603050405020304" pitchFamily="18" charset="0"/>
                <a:cs typeface="Times New Roman" panose="02020603050405020304" pitchFamily="18" charset="0"/>
              </a:rPr>
              <a:t> platform.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387080" y="195840"/>
            <a:ext cx="883512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400" b="1" strike="noStrike" spc="-1" dirty="0">
                <a:solidFill>
                  <a:srgbClr val="000000"/>
                </a:solidFill>
                <a:latin typeface="Times New Roman"/>
                <a:ea typeface="DejaVu Sans"/>
              </a:rPr>
              <a:t>RESEARCH QUESTIONS </a:t>
            </a:r>
            <a:endParaRPr lang="en-US" sz="4400" b="0" strike="noStrike" spc="-1" dirty="0">
              <a:latin typeface="Arial"/>
            </a:endParaRPr>
          </a:p>
        </p:txBody>
      </p:sp>
      <p:sp>
        <p:nvSpPr>
          <p:cNvPr id="104"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203201" y="1532880"/>
            <a:ext cx="11819466" cy="48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US" sz="2800" b="0" strike="noStrike" spc="-1" dirty="0">
                <a:solidFill>
                  <a:srgbClr val="000000"/>
                </a:solidFill>
                <a:latin typeface="Times New Roman"/>
                <a:ea typeface="DejaVu Sans"/>
              </a:rPr>
              <a:t>What are the IT infrastructure and security requirements for the implementation of cloud-based ERP in a higher institution?</a:t>
            </a:r>
            <a:endParaRPr lang="en-US" sz="2800" b="0" strike="noStrike" spc="-1" dirty="0">
              <a:latin typeface="Arial"/>
            </a:endParaRPr>
          </a:p>
          <a:p>
            <a:pPr algn="just">
              <a:lnSpc>
                <a:spcPct val="100000"/>
              </a:lnSpc>
            </a:pPr>
            <a:endParaRPr lang="en-US" sz="2800" b="0" strike="noStrike" spc="-1" dirty="0">
              <a:latin typeface="Arial"/>
            </a:endParaRPr>
          </a:p>
          <a:p>
            <a:pPr marL="343080" indent="-341640" algn="just">
              <a:lnSpc>
                <a:spcPct val="100000"/>
              </a:lnSpc>
              <a:buClr>
                <a:srgbClr val="000000"/>
              </a:buClr>
              <a:buFont typeface="Wingdings" charset="2"/>
              <a:buChar char=""/>
            </a:pPr>
            <a:r>
              <a:rPr lang="en-US" sz="2800" b="0" strike="noStrike" spc="-1" dirty="0">
                <a:solidFill>
                  <a:srgbClr val="000000"/>
                </a:solidFill>
                <a:latin typeface="Times New Roman"/>
                <a:ea typeface="DejaVu Sans"/>
              </a:rPr>
              <a:t>What are the current technologies and implementation models?</a:t>
            </a:r>
            <a:endParaRPr lang="en-US" sz="2800" b="0" strike="noStrike" spc="-1" dirty="0">
              <a:latin typeface="Arial"/>
            </a:endParaRPr>
          </a:p>
          <a:p>
            <a:pPr algn="just">
              <a:lnSpc>
                <a:spcPct val="100000"/>
              </a:lnSpc>
            </a:pPr>
            <a:endParaRPr lang="en-US" sz="2800" b="0" strike="noStrike" spc="-1" dirty="0">
              <a:latin typeface="Arial"/>
            </a:endParaRPr>
          </a:p>
          <a:p>
            <a:pPr marL="343080" indent="-341640" algn="just">
              <a:lnSpc>
                <a:spcPct val="100000"/>
              </a:lnSpc>
              <a:buClr>
                <a:srgbClr val="000000"/>
              </a:buClr>
              <a:buFont typeface="Wingdings" charset="2"/>
              <a:buChar char=""/>
            </a:pPr>
            <a:r>
              <a:rPr lang="en-US" sz="2800" b="0" strike="noStrike" spc="-1" dirty="0">
                <a:solidFill>
                  <a:srgbClr val="000000"/>
                </a:solidFill>
                <a:latin typeface="Times New Roman"/>
                <a:ea typeface="DejaVu Sans"/>
              </a:rPr>
              <a:t>What the potential risks associated with moving ERP system from server-based to cloud-based in a higher institution?</a:t>
            </a:r>
            <a:endParaRPr lang="en-US" sz="2800" b="0" strike="noStrike" spc="-1" dirty="0">
              <a:latin typeface="Arial"/>
            </a:endParaRPr>
          </a:p>
          <a:p>
            <a:pPr algn="just">
              <a:lnSpc>
                <a:spcPct val="100000"/>
              </a:lnSpc>
            </a:pPr>
            <a:endParaRPr lang="en-US" sz="2800" b="0" strike="noStrike" spc="-1" dirty="0">
              <a:latin typeface="Arial"/>
            </a:endParaRPr>
          </a:p>
          <a:p>
            <a:pPr marL="343080" indent="-341640" algn="just">
              <a:lnSpc>
                <a:spcPct val="100000"/>
              </a:lnSpc>
              <a:buClr>
                <a:srgbClr val="000000"/>
              </a:buClr>
              <a:buFont typeface="Wingdings" charset="2"/>
              <a:buChar char=""/>
            </a:pPr>
            <a:r>
              <a:rPr lang="en-US" sz="2800" b="0" strike="noStrike" spc="-1" dirty="0">
                <a:solidFill>
                  <a:srgbClr val="000000"/>
                </a:solidFill>
                <a:latin typeface="Times New Roman"/>
                <a:ea typeface="DejaVu Sans"/>
              </a:rPr>
              <a:t>How can the current server-based ERP system be migrated to the cloud-based ERP system in a higher institution?</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07" name="CustomShape 2"/>
          <p:cNvSpPr/>
          <p:nvPr/>
        </p:nvSpPr>
        <p:spPr>
          <a:xfrm>
            <a:off x="244440" y="619317"/>
            <a:ext cx="11556000" cy="58830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Availability, scalability, agility, elasticity, and reliability for on-demand services to make teaching, learning, research easier, collaborate and share information online.</a:t>
            </a:r>
          </a:p>
          <a:p>
            <a:pPr marL="342900" lvl="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Cloud-based technology provides the students with flexibility, accessibility, and portability of educational materials anytime and anywhere.</a:t>
            </a:r>
          </a:p>
          <a:p>
            <a:pPr marL="342900" lvl="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research will help decision-maker, staff (academic and non-academic) and students who have interests and concerns to learn more about data and information security.</a:t>
            </a:r>
          </a:p>
          <a:p>
            <a:pPr marL="342900" lvl="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Cloud-based technology helps provide a secure infrastructure and efficient audit trail. </a:t>
            </a:r>
          </a:p>
          <a:p>
            <a:pPr marL="342900" lvl="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will help to reduce hardware and software procurement/maintenance cost.</a:t>
            </a:r>
          </a:p>
          <a:p>
            <a:pPr marL="342900" lvl="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Help promote the adoption of cloud computing applications and provide the basis for secured ERP systems for higher educational institutions. </a:t>
            </a:r>
          </a:p>
          <a:p>
            <a:pPr algn="just"/>
            <a:endParaRPr lang="en-US" sz="2400" dirty="0">
              <a:latin typeface="Times New Roman" panose="02020603050405020304" pitchFamily="18" charset="0"/>
              <a:cs typeface="Times New Roman" panose="02020603050405020304" pitchFamily="18" charset="0"/>
            </a:endParaRPr>
          </a:p>
        </p:txBody>
      </p:sp>
      <p:sp>
        <p:nvSpPr>
          <p:cNvPr id="108" name="CustomShape 3"/>
          <p:cNvSpPr/>
          <p:nvPr/>
        </p:nvSpPr>
        <p:spPr>
          <a:xfrm>
            <a:off x="1980720" y="139758"/>
            <a:ext cx="8226000" cy="54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sz="2000" dirty="0"/>
              <a:t/>
            </a:r>
            <a:br>
              <a:rPr sz="2000" dirty="0"/>
            </a:br>
            <a:r>
              <a:rPr lang="en-US" sz="3600" b="1" strike="noStrike" spc="-1" dirty="0">
                <a:solidFill>
                  <a:srgbClr val="000000"/>
                </a:solidFill>
                <a:latin typeface="Times New Roman"/>
                <a:ea typeface="DejaVu Sans"/>
              </a:rPr>
              <a:t>SIGNIFICANCE OF THE STUDY</a:t>
            </a:r>
            <a:r>
              <a:rPr sz="2000" dirty="0"/>
              <a:t/>
            </a:r>
            <a:br>
              <a:rPr sz="2000" dirty="0"/>
            </a:br>
            <a:endParaRPr lang="en-US"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6840" y="0"/>
            <a:ext cx="1032624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3600" b="1" strike="noStrike" spc="-1" dirty="0">
                <a:solidFill>
                  <a:srgbClr val="000000"/>
                </a:solidFill>
                <a:latin typeface="Times New Roman"/>
                <a:ea typeface="DejaVu Sans"/>
              </a:rPr>
              <a:t>METHODOLOGY </a:t>
            </a:r>
            <a:r>
              <a:rPr lang="en-US" sz="3600" b="1" strike="noStrike" spc="-1" dirty="0" err="1">
                <a:solidFill>
                  <a:srgbClr val="000000"/>
                </a:solidFill>
                <a:latin typeface="Times New Roman"/>
                <a:ea typeface="DejaVu Sans"/>
              </a:rPr>
              <a:t>Cont</a:t>
            </a:r>
            <a:r>
              <a:rPr lang="en-US" sz="3600" b="1" strike="noStrike" spc="-1" dirty="0">
                <a:solidFill>
                  <a:srgbClr val="000000"/>
                </a:solidFill>
                <a:latin typeface="Times New Roman"/>
                <a:ea typeface="DejaVu Sans"/>
              </a:rPr>
              <a:t>…</a:t>
            </a:r>
            <a:endParaRPr lang="en-US" sz="3600" b="0" strike="noStrike" spc="-1" dirty="0">
              <a:latin typeface="Arial"/>
            </a:endParaRPr>
          </a:p>
        </p:txBody>
      </p:sp>
      <p:sp>
        <p:nvSpPr>
          <p:cNvPr id="113" name="CustomShape 2"/>
          <p:cNvSpPr/>
          <p:nvPr/>
        </p:nvSpPr>
        <p:spPr>
          <a:xfrm>
            <a:off x="8607960" y="6356520"/>
            <a:ext cx="2741040" cy="363600"/>
          </a:xfrm>
          <a:prstGeom prst="rect">
            <a:avLst/>
          </a:prstGeom>
          <a:noFill/>
          <a:ln>
            <a:noFill/>
          </a:ln>
        </p:spPr>
        <p:style>
          <a:lnRef idx="0">
            <a:scrgbClr r="0" g="0" b="0"/>
          </a:lnRef>
          <a:fillRef idx="0">
            <a:scrgbClr r="0" g="0" b="0"/>
          </a:fillRef>
          <a:effectRef idx="0">
            <a:scrgbClr r="0" g="0" b="0"/>
          </a:effectRef>
          <a:fontRef idx="minor"/>
        </p:style>
      </p:sp>
      <p:sp>
        <p:nvSpPr>
          <p:cNvPr id="114" name="CustomShape 3"/>
          <p:cNvSpPr/>
          <p:nvPr/>
        </p:nvSpPr>
        <p:spPr>
          <a:xfrm>
            <a:off x="152400" y="530948"/>
            <a:ext cx="11942160" cy="588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Strategy for Sampling </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err="1">
                <a:latin typeface="Times New Roman" panose="02020603050405020304" pitchFamily="18" charset="0"/>
                <a:cs typeface="Times New Roman" panose="02020603050405020304" pitchFamily="18" charset="0"/>
              </a:rPr>
              <a:t>Mcleod</a:t>
            </a:r>
            <a:r>
              <a:rPr lang="en-US" sz="2800" dirty="0">
                <a:latin typeface="Times New Roman" panose="02020603050405020304" pitchFamily="18" charset="0"/>
                <a:cs typeface="Times New Roman" panose="02020603050405020304" pitchFamily="18" charset="0"/>
              </a:rPr>
              <a:t> (2014) defines a sample as a group of people who take part in the investigation. The researcher used purposive sampling, according to </a:t>
            </a:r>
            <a:r>
              <a:rPr lang="en-US" sz="2800" dirty="0" err="1">
                <a:latin typeface="Times New Roman" panose="02020603050405020304" pitchFamily="18" charset="0"/>
                <a:cs typeface="Times New Roman" panose="02020603050405020304" pitchFamily="18" charset="0"/>
              </a:rPr>
              <a:t>Tongco</a:t>
            </a:r>
            <a:r>
              <a:rPr lang="en-US" sz="2800" dirty="0">
                <a:latin typeface="Times New Roman" panose="02020603050405020304" pitchFamily="18" charset="0"/>
                <a:cs typeface="Times New Roman" panose="02020603050405020304" pitchFamily="18" charset="0"/>
              </a:rPr>
              <a:t>, (2007) purposive sampling as judgmental or subjective sampling, purposive sampling relies on the researcher when selecting units of analysis </a:t>
            </a:r>
          </a:p>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Targeted populace </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Targeted populace denotes the number of participants deliberated to take part in the study. The emphasis of the study is ICT personals who use and support server-based ERP technologies in the higher institution.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6579</TotalTime>
  <Words>2511</Words>
  <Application>Microsoft Office PowerPoint</Application>
  <PresentationFormat>Custom</PresentationFormat>
  <Paragraphs>280</Paragraphs>
  <Slides>32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Calibri Light</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Research</dc:creator>
  <dc:description/>
  <cp:lastModifiedBy>Adabara Ibrahim</cp:lastModifiedBy>
  <cp:revision>130</cp:revision>
  <dcterms:created xsi:type="dcterms:W3CDTF">2018-09-19T19:28:26Z</dcterms:created>
  <dcterms:modified xsi:type="dcterms:W3CDTF">2018-12-13T08:51:31Z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ies>
</file>