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4"/>
  </p:notesMasterIdLst>
  <p:handoutMasterIdLst>
    <p:handoutMasterId r:id="rId35"/>
  </p:handout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8" r:id="rId24"/>
    <p:sldId id="276" r:id="rId25"/>
    <p:sldId id="277" r:id="rId26"/>
    <p:sldId id="279" r:id="rId27"/>
    <p:sldId id="280" r:id="rId28"/>
    <p:sldId id="281" r:id="rId29"/>
    <p:sldId id="282" r:id="rId30"/>
    <p:sldId id="283" r:id="rId31"/>
    <p:sldId id="284" r:id="rId32"/>
    <p:sldId id="285" r:id="rId3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8" autoAdjust="0"/>
    <p:restoredTop sz="94660"/>
  </p:normalViewPr>
  <p:slideViewPr>
    <p:cSldViewPr>
      <p:cViewPr varScale="1">
        <p:scale>
          <a:sx n="108" d="100"/>
          <a:sy n="108" d="100"/>
        </p:scale>
        <p:origin x="544" y="19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3/10/22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3/10/22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3/10/22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3/10/22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3/10/22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3/10/22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3/10/22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3/10/22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3/10/22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3/10/22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3/10/22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3/10/22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3/10/22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3/10/22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1844" y="836712"/>
            <a:ext cx="10445900" cy="3204840"/>
          </a:xfrm>
        </p:spPr>
        <p:txBody>
          <a:bodyPr>
            <a:normAutofit/>
          </a:bodyPr>
          <a:lstStyle/>
          <a:p>
            <a:r>
              <a:rPr lang="en-US" sz="8800" dirty="0"/>
              <a:t>SEARCH ALGORITHMS</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3C1D4A41-51D7-CD4B-99CC-F5279C5A4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3732" y="68263"/>
            <a:ext cx="6486223" cy="6721475"/>
          </a:xfrm>
          <a:prstGeom prst="rect">
            <a:avLst/>
          </a:prstGeom>
          <a:noFill/>
        </p:spPr>
      </p:pic>
    </p:spTree>
    <p:extLst>
      <p:ext uri="{BB962C8B-B14F-4D97-AF65-F5344CB8AC3E}">
        <p14:creationId xmlns:p14="http://schemas.microsoft.com/office/powerpoint/2010/main" val="361879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6167D-B4DF-8D48-8136-8F5FEACB0F6B}"/>
              </a:ext>
            </a:extLst>
          </p:cNvPr>
          <p:cNvSpPr>
            <a:spLocks noGrp="1"/>
          </p:cNvSpPr>
          <p:nvPr>
            <p:ph type="title"/>
          </p:nvPr>
        </p:nvSpPr>
        <p:spPr/>
        <p:txBody>
          <a:bodyPr/>
          <a:lstStyle/>
          <a:p>
            <a:r>
              <a:rPr lang="az-Latn-AZ" dirty="0"/>
              <a:t>Jump searh</a:t>
            </a:r>
          </a:p>
        </p:txBody>
      </p:sp>
      <p:sp>
        <p:nvSpPr>
          <p:cNvPr id="3" name="Content Placeholder 2">
            <a:extLst>
              <a:ext uri="{FF2B5EF4-FFF2-40B4-BE49-F238E27FC236}">
                <a16:creationId xmlns:a16="http://schemas.microsoft.com/office/drawing/2014/main" id="{9C73C340-84EE-5945-B336-C357BA6BC73E}"/>
              </a:ext>
            </a:extLst>
          </p:cNvPr>
          <p:cNvSpPr>
            <a:spLocks noGrp="1"/>
          </p:cNvSpPr>
          <p:nvPr>
            <p:ph idx="1"/>
          </p:nvPr>
        </p:nvSpPr>
        <p:spPr/>
        <p:txBody>
          <a:bodyPr/>
          <a:lstStyle/>
          <a:p>
            <a:r>
              <a:rPr lang="az-Latn-AZ" dirty="0"/>
              <a:t>Adından da göründüyü kimi, bu alqoritm sıralı bir massivdə hər hansı bir elementi k addım «tullanaraq» tapmağa çalışır. Burada bəzi elemenlərin ziyarət olunması addım-addım skip edilir. Linear search alqoritmindən cüzi formada fərqlənir. Nə qədər önə tullanacağı çox hallarda massivin uzunluğundan kök almaqla müəyyən edilir. Time complexity O(sqrt(n))-dir.</a:t>
            </a:r>
          </a:p>
        </p:txBody>
      </p:sp>
    </p:spTree>
    <p:extLst>
      <p:ext uri="{BB962C8B-B14F-4D97-AF65-F5344CB8AC3E}">
        <p14:creationId xmlns:p14="http://schemas.microsoft.com/office/powerpoint/2010/main" val="377729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3629415E-5CD6-8944-B0AA-D3402DA87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513" y="295127"/>
            <a:ext cx="11142662" cy="6267747"/>
          </a:xfrm>
          <a:prstGeom prst="rect">
            <a:avLst/>
          </a:prstGeom>
          <a:noFill/>
        </p:spPr>
      </p:pic>
    </p:spTree>
    <p:extLst>
      <p:ext uri="{BB962C8B-B14F-4D97-AF65-F5344CB8AC3E}">
        <p14:creationId xmlns:p14="http://schemas.microsoft.com/office/powerpoint/2010/main" val="246551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B8A04C48-D181-4844-BCBF-B29EEBFB51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2281" y="93914"/>
            <a:ext cx="5748237" cy="4440513"/>
          </a:xfrm>
          <a:prstGeom prst="rect">
            <a:avLst/>
          </a:prstGeom>
          <a:noFill/>
        </p:spPr>
      </p:pic>
      <p:pic>
        <p:nvPicPr>
          <p:cNvPr id="7" name="Picture 6" descr="Text&#10;&#10;Description automatically generated with medium confidence">
            <a:extLst>
              <a:ext uri="{FF2B5EF4-FFF2-40B4-BE49-F238E27FC236}">
                <a16:creationId xmlns:a16="http://schemas.microsoft.com/office/drawing/2014/main" id="{9E8344C1-ABF1-F545-B48F-6A8AB2CADD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964" y="4690095"/>
            <a:ext cx="7848872" cy="2087747"/>
          </a:xfrm>
          <a:prstGeom prst="rect">
            <a:avLst/>
          </a:prstGeom>
        </p:spPr>
      </p:pic>
    </p:spTree>
    <p:extLst>
      <p:ext uri="{BB962C8B-B14F-4D97-AF65-F5344CB8AC3E}">
        <p14:creationId xmlns:p14="http://schemas.microsoft.com/office/powerpoint/2010/main" val="342076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DF681-19FF-3F40-8A58-6BE394E98790}"/>
              </a:ext>
            </a:extLst>
          </p:cNvPr>
          <p:cNvSpPr>
            <a:spLocks noGrp="1"/>
          </p:cNvSpPr>
          <p:nvPr>
            <p:ph type="title"/>
          </p:nvPr>
        </p:nvSpPr>
        <p:spPr/>
        <p:txBody>
          <a:bodyPr/>
          <a:lstStyle/>
          <a:p>
            <a:r>
              <a:rPr lang="az-Latn-AZ" dirty="0"/>
              <a:t>Interpolation search</a:t>
            </a:r>
          </a:p>
        </p:txBody>
      </p:sp>
      <p:sp>
        <p:nvSpPr>
          <p:cNvPr id="3" name="Content Placeholder 2">
            <a:extLst>
              <a:ext uri="{FF2B5EF4-FFF2-40B4-BE49-F238E27FC236}">
                <a16:creationId xmlns:a16="http://schemas.microsoft.com/office/drawing/2014/main" id="{DF6AEFA5-3A70-2B44-A800-339FEE7D885D}"/>
              </a:ext>
            </a:extLst>
          </p:cNvPr>
          <p:cNvSpPr>
            <a:spLocks noGrp="1"/>
          </p:cNvSpPr>
          <p:nvPr>
            <p:ph idx="1"/>
          </p:nvPr>
        </p:nvSpPr>
        <p:spPr/>
        <p:txBody>
          <a:bodyPr>
            <a:normAutofit lnSpcReduction="10000"/>
          </a:bodyPr>
          <a:lstStyle/>
          <a:p>
            <a:r>
              <a:rPr lang="az-Latn-AZ" dirty="0"/>
              <a:t>Sıralı bir massivdə axtarış etmək üçün istifadə edilən alqoritmlərdən biridir. Bu bir növ massivdəki dəyərlərin bərabər paylandığı nümunələr üçün Binary search üzərində edilmiş təkmilləşdirmədir. Binary search həmişə yoxlamaq üçün ortadakı elementə keçərkən, Interpolation search axtarılan açarın dəyərinə görə müxtəlif yerlərə gedə bilər. Məsələn; açarın dəyəri sonuncu elementə yaxındırsa, interpolasiya axtarışı çox güman ki o tərəfə(end side) doğru axtarışa başlayacaq.</a:t>
            </a:r>
          </a:p>
          <a:p>
            <a:r>
              <a:rPr lang="az-Latn-AZ" dirty="0"/>
              <a:t>Time complexity:</a:t>
            </a:r>
          </a:p>
          <a:p>
            <a:pPr marL="0" indent="0">
              <a:buNone/>
            </a:pPr>
            <a:r>
              <a:rPr lang="az-Latn-AZ" dirty="0"/>
              <a:t>Uniformly distributed olduqda(bərabər paylandıqda) O(log log n), worst-case üçün O(n)</a:t>
            </a:r>
          </a:p>
        </p:txBody>
      </p:sp>
    </p:spTree>
    <p:extLst>
      <p:ext uri="{BB962C8B-B14F-4D97-AF65-F5344CB8AC3E}">
        <p14:creationId xmlns:p14="http://schemas.microsoft.com/office/powerpoint/2010/main" val="3067068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with medium confidence">
            <a:extLst>
              <a:ext uri="{FF2B5EF4-FFF2-40B4-BE49-F238E27FC236}">
                <a16:creationId xmlns:a16="http://schemas.microsoft.com/office/drawing/2014/main" id="{9703C1F4-4D80-DD4A-AB15-1ED3B851D4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1182" y="764704"/>
            <a:ext cx="7975600" cy="1333500"/>
          </a:xfrm>
          <a:prstGeom prst="rect">
            <a:avLst/>
          </a:prstGeom>
        </p:spPr>
      </p:pic>
      <p:pic>
        <p:nvPicPr>
          <p:cNvPr id="10" name="Picture 9" descr="Table, timeline&#10;&#10;Description automatically generated">
            <a:extLst>
              <a:ext uri="{FF2B5EF4-FFF2-40B4-BE49-F238E27FC236}">
                <a16:creationId xmlns:a16="http://schemas.microsoft.com/office/drawing/2014/main" id="{31AF9BCA-9D90-0C40-9679-66E9E9548D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1182" y="2243529"/>
            <a:ext cx="7975600" cy="2184853"/>
          </a:xfrm>
          <a:prstGeom prst="rect">
            <a:avLst/>
          </a:prstGeom>
        </p:spPr>
      </p:pic>
      <p:pic>
        <p:nvPicPr>
          <p:cNvPr id="12" name="Picture 11" descr="Timeline&#10;&#10;Description automatically generated">
            <a:extLst>
              <a:ext uri="{FF2B5EF4-FFF2-40B4-BE49-F238E27FC236}">
                <a16:creationId xmlns:a16="http://schemas.microsoft.com/office/drawing/2014/main" id="{CBF6B3B5-8263-B14F-BF3E-69C481CE27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9709" y="4573707"/>
            <a:ext cx="7975600" cy="2053965"/>
          </a:xfrm>
          <a:prstGeom prst="rect">
            <a:avLst/>
          </a:prstGeom>
        </p:spPr>
      </p:pic>
    </p:spTree>
    <p:extLst>
      <p:ext uri="{BB962C8B-B14F-4D97-AF65-F5344CB8AC3E}">
        <p14:creationId xmlns:p14="http://schemas.microsoft.com/office/powerpoint/2010/main" val="416650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 Teams&#10;&#10;Description automatically generated">
            <a:extLst>
              <a:ext uri="{FF2B5EF4-FFF2-40B4-BE49-F238E27FC236}">
                <a16:creationId xmlns:a16="http://schemas.microsoft.com/office/drawing/2014/main" id="{EEFCD944-0AEB-664D-9E7C-B272E28AC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9956" y="404664"/>
            <a:ext cx="7724846" cy="2592288"/>
          </a:xfrm>
          <a:prstGeom prst="rect">
            <a:avLst/>
          </a:prstGeom>
        </p:spPr>
      </p:pic>
      <p:pic>
        <p:nvPicPr>
          <p:cNvPr id="5" name="Picture 4" descr="Timeline&#10;&#10;Description automatically generated">
            <a:extLst>
              <a:ext uri="{FF2B5EF4-FFF2-40B4-BE49-F238E27FC236}">
                <a16:creationId xmlns:a16="http://schemas.microsoft.com/office/drawing/2014/main" id="{BA2CA644-703A-F843-A38F-4C1DA318E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4231" y="3284984"/>
            <a:ext cx="7724846" cy="2592289"/>
          </a:xfrm>
          <a:prstGeom prst="rect">
            <a:avLst/>
          </a:prstGeom>
        </p:spPr>
      </p:pic>
    </p:spTree>
    <p:extLst>
      <p:ext uri="{BB962C8B-B14F-4D97-AF65-F5344CB8AC3E}">
        <p14:creationId xmlns:p14="http://schemas.microsoft.com/office/powerpoint/2010/main" val="3170719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 timeline, Teams&#10;&#10;Description automatically generated">
            <a:extLst>
              <a:ext uri="{FF2B5EF4-FFF2-40B4-BE49-F238E27FC236}">
                <a16:creationId xmlns:a16="http://schemas.microsoft.com/office/drawing/2014/main" id="{E42CD45F-C136-0045-A6BD-F7E744245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562" y="1530350"/>
            <a:ext cx="11315700" cy="3797300"/>
          </a:xfrm>
          <a:prstGeom prst="rect">
            <a:avLst/>
          </a:prstGeom>
        </p:spPr>
      </p:pic>
    </p:spTree>
    <p:extLst>
      <p:ext uri="{BB962C8B-B14F-4D97-AF65-F5344CB8AC3E}">
        <p14:creationId xmlns:p14="http://schemas.microsoft.com/office/powerpoint/2010/main" val="180563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B47CDFBE-1D28-A04B-AFF0-4B267571A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19" y="188640"/>
            <a:ext cx="8682186" cy="3371534"/>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1FBB1E66-4DDF-2741-8C27-2BD8A4F00A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916" y="3645024"/>
            <a:ext cx="9114234" cy="2424325"/>
          </a:xfrm>
          <a:prstGeom prst="rect">
            <a:avLst/>
          </a:prstGeom>
        </p:spPr>
      </p:pic>
    </p:spTree>
    <p:extLst>
      <p:ext uri="{BB962C8B-B14F-4D97-AF65-F5344CB8AC3E}">
        <p14:creationId xmlns:p14="http://schemas.microsoft.com/office/powerpoint/2010/main" val="612301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2F232-6218-CB47-9998-9B5689BB46D4}"/>
              </a:ext>
            </a:extLst>
          </p:cNvPr>
          <p:cNvSpPr>
            <a:spLocks noGrp="1"/>
          </p:cNvSpPr>
          <p:nvPr>
            <p:ph type="title"/>
          </p:nvPr>
        </p:nvSpPr>
        <p:spPr/>
        <p:txBody>
          <a:bodyPr/>
          <a:lstStyle/>
          <a:p>
            <a:r>
              <a:rPr lang="az-Latn-AZ" dirty="0"/>
              <a:t>Exponential search</a:t>
            </a:r>
          </a:p>
        </p:txBody>
      </p:sp>
      <p:sp>
        <p:nvSpPr>
          <p:cNvPr id="3" name="Content Placeholder 2">
            <a:extLst>
              <a:ext uri="{FF2B5EF4-FFF2-40B4-BE49-F238E27FC236}">
                <a16:creationId xmlns:a16="http://schemas.microsoft.com/office/drawing/2014/main" id="{61DDB451-2C00-F64A-98E8-DBCD9F5FC577}"/>
              </a:ext>
            </a:extLst>
          </p:cNvPr>
          <p:cNvSpPr>
            <a:spLocks noGrp="1"/>
          </p:cNvSpPr>
          <p:nvPr>
            <p:ph idx="1"/>
          </p:nvPr>
        </p:nvSpPr>
        <p:spPr/>
        <p:txBody>
          <a:bodyPr/>
          <a:lstStyle/>
          <a:p>
            <a:r>
              <a:rPr lang="az-Latn-AZ" dirty="0"/>
              <a:t>Üstlü axtarış deyə başa düşə biləcəyimiz bu axtarış sistemi 2</a:t>
            </a:r>
            <a:r>
              <a:rPr lang="az-Latn-AZ" baseline="30000" dirty="0"/>
              <a:t>n</a:t>
            </a:r>
            <a:r>
              <a:rPr lang="az-Latn-AZ" dirty="0"/>
              <a:t> sıralı massivdə elementimi axtarır, hər iterasiyada müəyyən qədər elementləri skip edir. Elementin olduğu aralığı taparaq bu aralıqda Binary search edir. Time complexity O(log n)-dir.</a:t>
            </a:r>
          </a:p>
          <a:p>
            <a:r>
              <a:rPr lang="az-Latn-AZ" dirty="0"/>
              <a:t>Best case – O(1)</a:t>
            </a:r>
          </a:p>
        </p:txBody>
      </p:sp>
    </p:spTree>
    <p:extLst>
      <p:ext uri="{BB962C8B-B14F-4D97-AF65-F5344CB8AC3E}">
        <p14:creationId xmlns:p14="http://schemas.microsoft.com/office/powerpoint/2010/main" val="4004538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837EE-1736-0142-B784-B58C639D9ED4}"/>
              </a:ext>
            </a:extLst>
          </p:cNvPr>
          <p:cNvSpPr>
            <a:spLocks noGrp="1"/>
          </p:cNvSpPr>
          <p:nvPr>
            <p:ph type="title"/>
          </p:nvPr>
        </p:nvSpPr>
        <p:spPr/>
        <p:txBody>
          <a:bodyPr/>
          <a:lstStyle/>
          <a:p>
            <a:r>
              <a:rPr lang="az-Latn-AZ" dirty="0"/>
              <a:t>Mündəricat</a:t>
            </a:r>
          </a:p>
        </p:txBody>
      </p:sp>
      <p:sp>
        <p:nvSpPr>
          <p:cNvPr id="3" name="Content Placeholder 2">
            <a:extLst>
              <a:ext uri="{FF2B5EF4-FFF2-40B4-BE49-F238E27FC236}">
                <a16:creationId xmlns:a16="http://schemas.microsoft.com/office/drawing/2014/main" id="{61593C98-44B9-E648-98E4-F27081571807}"/>
              </a:ext>
            </a:extLst>
          </p:cNvPr>
          <p:cNvSpPr>
            <a:spLocks noGrp="1"/>
          </p:cNvSpPr>
          <p:nvPr>
            <p:ph idx="1"/>
          </p:nvPr>
        </p:nvSpPr>
        <p:spPr/>
        <p:txBody>
          <a:bodyPr/>
          <a:lstStyle/>
          <a:p>
            <a:r>
              <a:rPr lang="az-Latn-AZ" dirty="0"/>
              <a:t>Searching algorithms</a:t>
            </a:r>
          </a:p>
          <a:p>
            <a:r>
              <a:rPr lang="az-Latn-AZ" dirty="0"/>
              <a:t>Linear search</a:t>
            </a:r>
          </a:p>
          <a:p>
            <a:r>
              <a:rPr lang="az-Latn-AZ" dirty="0"/>
              <a:t>Binary search</a:t>
            </a:r>
          </a:p>
          <a:p>
            <a:r>
              <a:rPr lang="az-Latn-AZ" dirty="0"/>
              <a:t>Jump search</a:t>
            </a:r>
          </a:p>
          <a:p>
            <a:r>
              <a:rPr lang="az-Latn-AZ" dirty="0"/>
              <a:t>Interpolation search</a:t>
            </a:r>
          </a:p>
          <a:p>
            <a:r>
              <a:rPr lang="az-Latn-AZ" dirty="0"/>
              <a:t>Exponantial search</a:t>
            </a:r>
          </a:p>
          <a:p>
            <a:r>
              <a:rPr lang="az-Latn-AZ" dirty="0"/>
              <a:t>Fibonacci search</a:t>
            </a:r>
          </a:p>
        </p:txBody>
      </p:sp>
    </p:spTree>
    <p:extLst>
      <p:ext uri="{BB962C8B-B14F-4D97-AF65-F5344CB8AC3E}">
        <p14:creationId xmlns:p14="http://schemas.microsoft.com/office/powerpoint/2010/main" val="206488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alendar&#10;&#10;Description automatically generated">
            <a:extLst>
              <a:ext uri="{FF2B5EF4-FFF2-40B4-BE49-F238E27FC236}">
                <a16:creationId xmlns:a16="http://schemas.microsoft.com/office/drawing/2014/main" id="{956BF219-FE23-584D-84A7-6C9FC2DB7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505" y="130324"/>
            <a:ext cx="7257813" cy="6597352"/>
          </a:xfrm>
          <a:prstGeom prst="rect">
            <a:avLst/>
          </a:prstGeom>
        </p:spPr>
      </p:pic>
    </p:spTree>
    <p:extLst>
      <p:ext uri="{BB962C8B-B14F-4D97-AF65-F5344CB8AC3E}">
        <p14:creationId xmlns:p14="http://schemas.microsoft.com/office/powerpoint/2010/main" val="61796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F0423D16-0E4E-D845-9647-5A9989FCF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962" y="393700"/>
            <a:ext cx="8470900" cy="6070600"/>
          </a:xfrm>
          <a:prstGeom prst="rect">
            <a:avLst/>
          </a:prstGeom>
        </p:spPr>
      </p:pic>
    </p:spTree>
    <p:extLst>
      <p:ext uri="{BB962C8B-B14F-4D97-AF65-F5344CB8AC3E}">
        <p14:creationId xmlns:p14="http://schemas.microsoft.com/office/powerpoint/2010/main" val="69016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10;&#10;Description automatically generated">
            <a:extLst>
              <a:ext uri="{FF2B5EF4-FFF2-40B4-BE49-F238E27FC236}">
                <a16:creationId xmlns:a16="http://schemas.microsoft.com/office/drawing/2014/main" id="{D02A9AF2-F641-7D43-B039-9A703C1AD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2044" y="260792"/>
            <a:ext cx="6963094" cy="6336416"/>
          </a:xfrm>
          <a:prstGeom prst="rect">
            <a:avLst/>
          </a:prstGeom>
          <a:noFill/>
        </p:spPr>
      </p:pic>
    </p:spTree>
    <p:extLst>
      <p:ext uri="{BB962C8B-B14F-4D97-AF65-F5344CB8AC3E}">
        <p14:creationId xmlns:p14="http://schemas.microsoft.com/office/powerpoint/2010/main" val="1261965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39B85-430A-D24A-A1FC-FEA273658A90}"/>
              </a:ext>
            </a:extLst>
          </p:cNvPr>
          <p:cNvSpPr>
            <a:spLocks noGrp="1"/>
          </p:cNvSpPr>
          <p:nvPr>
            <p:ph type="title"/>
          </p:nvPr>
        </p:nvSpPr>
        <p:spPr/>
        <p:txBody>
          <a:bodyPr/>
          <a:lstStyle/>
          <a:p>
            <a:r>
              <a:rPr lang="az-Latn-AZ" dirty="0"/>
              <a:t>Fibonacci search</a:t>
            </a:r>
          </a:p>
        </p:txBody>
      </p:sp>
      <p:sp>
        <p:nvSpPr>
          <p:cNvPr id="3" name="Content Placeholder 2">
            <a:extLst>
              <a:ext uri="{FF2B5EF4-FFF2-40B4-BE49-F238E27FC236}">
                <a16:creationId xmlns:a16="http://schemas.microsoft.com/office/drawing/2014/main" id="{F5342F6E-A2B0-BB4F-9A89-BEEC1956678D}"/>
              </a:ext>
            </a:extLst>
          </p:cNvPr>
          <p:cNvSpPr>
            <a:spLocks noGrp="1"/>
          </p:cNvSpPr>
          <p:nvPr>
            <p:ph idx="1"/>
          </p:nvPr>
        </p:nvSpPr>
        <p:spPr/>
        <p:txBody>
          <a:bodyPr>
            <a:normAutofit fontScale="92500" lnSpcReduction="10000"/>
          </a:bodyPr>
          <a:lstStyle/>
          <a:p>
            <a:r>
              <a:rPr lang="az-Latn-AZ" dirty="0"/>
              <a:t>Bu axtarış alqoritmi recursive(rekursiv) ardıcıllıq olan Fibonaççi ədədlərini istifadə edərək massiv üzərində axtarış etməkdədir. Əsas məntiqi, axtarış ediləcək massivi Fibonaççi ədədlərindən istifadə etməklə hissələrə bölməkdir. Bilirik ki, Fibonaççi ədədlərində sonrakı ədəd öncəki 2 ədədin cəminə bərabər olur: </a:t>
            </a:r>
          </a:p>
          <a:p>
            <a:pPr marL="0" indent="0">
              <a:buNone/>
            </a:pPr>
            <a:r>
              <a:rPr lang="az-Latn-AZ" dirty="0"/>
              <a:t>F(n)=F(n-1)+F(n-2)</a:t>
            </a:r>
          </a:p>
          <a:p>
            <a:pPr marL="0" indent="0">
              <a:buNone/>
            </a:pPr>
            <a:r>
              <a:rPr lang="az-Latn-AZ" dirty="0"/>
              <a:t>Axtardığımız elementi bu metodla tapa bilməyimiz üçün əvvəlcə həmin ədədə qədər olan Fibonaççi ədədlərini bilməyimiz gərəklidir.</a:t>
            </a:r>
          </a:p>
          <a:p>
            <a:pPr marL="0" indent="0">
              <a:buNone/>
            </a:pPr>
            <a:r>
              <a:rPr lang="az-Latn-AZ" dirty="0"/>
              <a:t>Axtarılan ədədin ən böyük Fibonaççi ədədindən böyük və ya kiçik olması yoxlanılır. Əgər axtarılan nömrə böyükdürsə, bu dəfə ardıcıllığın əvvəlki 2 nömrəsi cari nömrə ilə toplanır və </a:t>
            </a:r>
          </a:p>
        </p:txBody>
      </p:sp>
    </p:spTree>
    <p:extLst>
      <p:ext uri="{BB962C8B-B14F-4D97-AF65-F5344CB8AC3E}">
        <p14:creationId xmlns:p14="http://schemas.microsoft.com/office/powerpoint/2010/main" val="316466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4BFEA-ED64-BD45-82ED-C16487636B69}"/>
              </a:ext>
            </a:extLst>
          </p:cNvPr>
          <p:cNvSpPr>
            <a:spLocks noGrp="1"/>
          </p:cNvSpPr>
          <p:nvPr>
            <p:ph type="title"/>
          </p:nvPr>
        </p:nvSpPr>
        <p:spPr/>
        <p:txBody>
          <a:bodyPr/>
          <a:lstStyle/>
          <a:p>
            <a:r>
              <a:rPr lang="az-Latn-AZ" dirty="0"/>
              <a:t>Fibonacci search</a:t>
            </a:r>
          </a:p>
        </p:txBody>
      </p:sp>
      <p:sp>
        <p:nvSpPr>
          <p:cNvPr id="3" name="Content Placeholder 2">
            <a:extLst>
              <a:ext uri="{FF2B5EF4-FFF2-40B4-BE49-F238E27FC236}">
                <a16:creationId xmlns:a16="http://schemas.microsoft.com/office/drawing/2014/main" id="{F5303E7A-4BFA-F742-9994-4ECB4EAB0EED}"/>
              </a:ext>
            </a:extLst>
          </p:cNvPr>
          <p:cNvSpPr>
            <a:spLocks noGrp="1"/>
          </p:cNvSpPr>
          <p:nvPr>
            <p:ph idx="1"/>
          </p:nvPr>
        </p:nvSpPr>
        <p:spPr/>
        <p:txBody>
          <a:bodyPr/>
          <a:lstStyle/>
          <a:p>
            <a:r>
              <a:rPr lang="az-Latn-AZ" dirty="0"/>
              <a:t>Başqa sözlə, Fibonaççi ədədləri arasındakı interval ardıcıllıqdakı hər nömrə ilə artır. Fibonacci axtarışı isə bu tapşırığı tərsinə çevirir və diapazonu ən böyükdən ən kiçiyə qədər daraltmaqla axtarış həyata keçirir. Nəhayət, intervalda yalnız 1 element olduqda, elementimiz tapılır (yaxud o ardıcıllıqda deyilsə, orda yerləşmədiyi başa düşülür).</a:t>
            </a:r>
          </a:p>
          <a:p>
            <a:r>
              <a:rPr lang="az-Latn-AZ" dirty="0"/>
              <a:t>Bu axtarış alqoritmi Parçala və Hökm sür(Divide and Conquer) yanaşması ilə çalışır. Time complexity-si O (log n) oxşar axtarış metodu olan binar axtarış ilə eyni alqoritm mürəkkəbliyinə malikdir, lakin riyazi tədqiqatlarda Fibonaççi axtarışının daha sürətli olduğu göstərilmişdir.</a:t>
            </a:r>
          </a:p>
        </p:txBody>
      </p:sp>
    </p:spTree>
    <p:extLst>
      <p:ext uri="{BB962C8B-B14F-4D97-AF65-F5344CB8AC3E}">
        <p14:creationId xmlns:p14="http://schemas.microsoft.com/office/powerpoint/2010/main" val="3042204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Word&#10;&#10;Description automatically generated">
            <a:extLst>
              <a:ext uri="{FF2B5EF4-FFF2-40B4-BE49-F238E27FC236}">
                <a16:creationId xmlns:a16="http://schemas.microsoft.com/office/drawing/2014/main" id="{80540D72-B6E1-1745-9DBB-952A040BA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96" y="764704"/>
            <a:ext cx="11814031" cy="3059109"/>
          </a:xfrm>
          <a:prstGeom prst="rect">
            <a:avLst/>
          </a:prstGeom>
        </p:spPr>
      </p:pic>
      <p:sp>
        <p:nvSpPr>
          <p:cNvPr id="4" name="TextBox 3">
            <a:extLst>
              <a:ext uri="{FF2B5EF4-FFF2-40B4-BE49-F238E27FC236}">
                <a16:creationId xmlns:a16="http://schemas.microsoft.com/office/drawing/2014/main" id="{3569CA25-558B-1044-8B6E-3493E92257E2}"/>
              </a:ext>
            </a:extLst>
          </p:cNvPr>
          <p:cNvSpPr txBox="1"/>
          <p:nvPr/>
        </p:nvSpPr>
        <p:spPr>
          <a:xfrm>
            <a:off x="187396" y="4077072"/>
            <a:ext cx="11814031" cy="1569660"/>
          </a:xfrm>
          <a:prstGeom prst="rect">
            <a:avLst/>
          </a:prstGeom>
          <a:noFill/>
        </p:spPr>
        <p:txBody>
          <a:bodyPr wrap="square" rtlCol="0">
            <a:spAutoFit/>
          </a:bodyPr>
          <a:lstStyle/>
          <a:p>
            <a:r>
              <a:rPr lang="en-US" b="1" dirty="0"/>
              <a:t>Time Complexity analysis:</a:t>
            </a:r>
            <a:r>
              <a:rPr lang="en-US" dirty="0"/>
              <a:t> </a:t>
            </a:r>
          </a:p>
          <a:p>
            <a:r>
              <a:rPr lang="en-US" dirty="0" err="1"/>
              <a:t>Ən</a:t>
            </a:r>
            <a:r>
              <a:rPr lang="en-US" dirty="0"/>
              <a:t> </a:t>
            </a:r>
            <a:r>
              <a:rPr lang="en-US" dirty="0" err="1"/>
              <a:t>pis</a:t>
            </a:r>
            <a:r>
              <a:rPr lang="en-US" dirty="0"/>
              <a:t> </a:t>
            </a:r>
            <a:r>
              <a:rPr lang="en-US" dirty="0" err="1"/>
              <a:t>vəziyyət</a:t>
            </a:r>
            <a:r>
              <a:rPr lang="en-US" dirty="0"/>
              <a:t>(worst case), </a:t>
            </a:r>
            <a:r>
              <a:rPr lang="en-US" dirty="0" err="1"/>
              <a:t>hədəfimizi</a:t>
            </a:r>
            <a:r>
              <a:rPr lang="en-US" dirty="0"/>
              <a:t> </a:t>
            </a:r>
            <a:r>
              <a:rPr lang="en-US" dirty="0" err="1"/>
              <a:t>tapmağa</a:t>
            </a:r>
            <a:r>
              <a:rPr lang="en-US" dirty="0"/>
              <a:t> </a:t>
            </a:r>
            <a:r>
              <a:rPr lang="en-US" dirty="0" err="1"/>
              <a:t>davam</a:t>
            </a:r>
            <a:r>
              <a:rPr lang="en-US" dirty="0"/>
              <a:t> </a:t>
            </a:r>
            <a:r>
              <a:rPr lang="en-US" dirty="0" err="1"/>
              <a:t>etdikcə</a:t>
            </a:r>
            <a:r>
              <a:rPr lang="en-US" dirty="0"/>
              <a:t> </a:t>
            </a:r>
            <a:r>
              <a:rPr lang="en-US" dirty="0" err="1"/>
              <a:t>massivin</a:t>
            </a:r>
            <a:r>
              <a:rPr lang="en-US" dirty="0"/>
              <a:t> </a:t>
            </a:r>
            <a:r>
              <a:rPr lang="en-US" dirty="0" err="1"/>
              <a:t>daha</a:t>
            </a:r>
            <a:r>
              <a:rPr lang="en-US" dirty="0"/>
              <a:t> </a:t>
            </a:r>
            <a:r>
              <a:rPr lang="en-US" dirty="0" err="1"/>
              <a:t>böyük</a:t>
            </a:r>
            <a:r>
              <a:rPr lang="en-US" dirty="0"/>
              <a:t> (2/3) </a:t>
            </a:r>
            <a:r>
              <a:rPr lang="en-US" dirty="0" err="1"/>
              <a:t>hissəsində</a:t>
            </a:r>
            <a:r>
              <a:rPr lang="en-US" dirty="0"/>
              <a:t> </a:t>
            </a:r>
            <a:r>
              <a:rPr lang="en-US" dirty="0" err="1"/>
              <a:t>olduqda</a:t>
            </a:r>
            <a:r>
              <a:rPr lang="en-US" dirty="0"/>
              <a:t> </a:t>
            </a:r>
            <a:r>
              <a:rPr lang="en-US" dirty="0" err="1"/>
              <a:t>baş</a:t>
            </a:r>
            <a:r>
              <a:rPr lang="en-US" dirty="0"/>
              <a:t> </a:t>
            </a:r>
            <a:r>
              <a:rPr lang="en-US" dirty="0" err="1"/>
              <a:t>verəcəkdir</a:t>
            </a:r>
            <a:r>
              <a:rPr lang="en-US" dirty="0"/>
              <a:t>. </a:t>
            </a:r>
            <a:r>
              <a:rPr lang="en-US" dirty="0" err="1"/>
              <a:t>Başqa</a:t>
            </a:r>
            <a:r>
              <a:rPr lang="en-US" dirty="0"/>
              <a:t> </a:t>
            </a:r>
            <a:r>
              <a:rPr lang="en-US" dirty="0" err="1"/>
              <a:t>sözlə</a:t>
            </a:r>
            <a:r>
              <a:rPr lang="en-US" dirty="0"/>
              <a:t>, biz </a:t>
            </a:r>
            <a:r>
              <a:rPr lang="en-US" dirty="0" err="1"/>
              <a:t>hər</a:t>
            </a:r>
            <a:r>
              <a:rPr lang="en-US" dirty="0"/>
              <a:t> </a:t>
            </a:r>
            <a:r>
              <a:rPr lang="en-US" dirty="0" err="1"/>
              <a:t>dəfə</a:t>
            </a:r>
            <a:r>
              <a:rPr lang="en-US" dirty="0"/>
              <a:t> </a:t>
            </a:r>
            <a:r>
              <a:rPr lang="en-US" dirty="0" err="1"/>
              <a:t>massivin</a:t>
            </a:r>
            <a:r>
              <a:rPr lang="en-US" dirty="0"/>
              <a:t> </a:t>
            </a:r>
            <a:r>
              <a:rPr lang="en-US" dirty="0" err="1"/>
              <a:t>kiçik</a:t>
            </a:r>
            <a:r>
              <a:rPr lang="en-US" dirty="0"/>
              <a:t> </a:t>
            </a:r>
            <a:r>
              <a:rPr lang="en-US" dirty="0" err="1"/>
              <a:t>yəni</a:t>
            </a:r>
            <a:r>
              <a:rPr lang="en-US" dirty="0"/>
              <a:t>, (1/3) </a:t>
            </a:r>
            <a:r>
              <a:rPr lang="en-US" dirty="0" err="1"/>
              <a:t>hissəsini</a:t>
            </a:r>
            <a:r>
              <a:rPr lang="en-US" dirty="0"/>
              <a:t> </a:t>
            </a:r>
            <a:r>
              <a:rPr lang="en-US" dirty="0" err="1"/>
              <a:t>aradan</a:t>
            </a:r>
            <a:r>
              <a:rPr lang="en-US" dirty="0"/>
              <a:t> </a:t>
            </a:r>
            <a:r>
              <a:rPr lang="en-US" dirty="0" err="1"/>
              <a:t>qaldırırıq</a:t>
            </a:r>
            <a:r>
              <a:rPr lang="en-US" dirty="0"/>
              <a:t>. Biz n </a:t>
            </a:r>
            <a:r>
              <a:rPr lang="en-US" dirty="0" err="1"/>
              <a:t>üçün</a:t>
            </a:r>
            <a:r>
              <a:rPr lang="en-US" dirty="0"/>
              <a:t> </a:t>
            </a:r>
            <a:r>
              <a:rPr lang="en-US" dirty="0" err="1"/>
              <a:t>bir</a:t>
            </a:r>
            <a:r>
              <a:rPr lang="en-US" dirty="0"/>
              <a:t> </a:t>
            </a:r>
            <a:r>
              <a:rPr lang="en-US" dirty="0" err="1"/>
              <a:t>dəfə</a:t>
            </a:r>
            <a:r>
              <a:rPr lang="en-US" dirty="0"/>
              <a:t> </a:t>
            </a:r>
            <a:r>
              <a:rPr lang="en-US" dirty="0" err="1"/>
              <a:t>çağırırıq</a:t>
            </a:r>
            <a:r>
              <a:rPr lang="en-US" dirty="0"/>
              <a:t>, </a:t>
            </a:r>
            <a:r>
              <a:rPr lang="en-US" dirty="0" err="1"/>
              <a:t>sonra</a:t>
            </a:r>
            <a:r>
              <a:rPr lang="en-US" dirty="0"/>
              <a:t> (2/3) n </a:t>
            </a:r>
            <a:r>
              <a:rPr lang="en-US" dirty="0" err="1"/>
              <a:t>üçün</a:t>
            </a:r>
            <a:r>
              <a:rPr lang="en-US" dirty="0"/>
              <a:t>, </a:t>
            </a:r>
            <a:r>
              <a:rPr lang="en-US" dirty="0" err="1"/>
              <a:t>sonra</a:t>
            </a:r>
            <a:r>
              <a:rPr lang="en-US" dirty="0"/>
              <a:t> (4/9) n </a:t>
            </a:r>
            <a:r>
              <a:rPr lang="en-US" dirty="0" err="1"/>
              <a:t>üçün</a:t>
            </a:r>
            <a:r>
              <a:rPr lang="en-US" dirty="0"/>
              <a:t> </a:t>
            </a:r>
            <a:r>
              <a:rPr lang="en-US" dirty="0" err="1"/>
              <a:t>və</a:t>
            </a:r>
            <a:r>
              <a:rPr lang="en-US" dirty="0"/>
              <a:t> s.</a:t>
            </a:r>
            <a:endParaRPr lang="az-Latn-AZ" sz="2800" dirty="0"/>
          </a:p>
        </p:txBody>
      </p:sp>
    </p:spTree>
    <p:extLst>
      <p:ext uri="{BB962C8B-B14F-4D97-AF65-F5344CB8AC3E}">
        <p14:creationId xmlns:p14="http://schemas.microsoft.com/office/powerpoint/2010/main" val="290708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F10DD0C2-5E5D-FA42-89FD-2E7D7D58E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309" y="0"/>
            <a:ext cx="7048206" cy="6858000"/>
          </a:xfrm>
          <a:prstGeom prst="rect">
            <a:avLst/>
          </a:prstGeom>
        </p:spPr>
      </p:pic>
    </p:spTree>
    <p:extLst>
      <p:ext uri="{BB962C8B-B14F-4D97-AF65-F5344CB8AC3E}">
        <p14:creationId xmlns:p14="http://schemas.microsoft.com/office/powerpoint/2010/main" val="3745422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with low confidence">
            <a:extLst>
              <a:ext uri="{FF2B5EF4-FFF2-40B4-BE49-F238E27FC236}">
                <a16:creationId xmlns:a16="http://schemas.microsoft.com/office/drawing/2014/main" id="{C49DCC4A-56BB-524C-ABD4-06DC64EC0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249" y="0"/>
            <a:ext cx="7548327" cy="6858000"/>
          </a:xfrm>
          <a:prstGeom prst="rect">
            <a:avLst/>
          </a:prstGeom>
        </p:spPr>
      </p:pic>
    </p:spTree>
    <p:extLst>
      <p:ext uri="{BB962C8B-B14F-4D97-AF65-F5344CB8AC3E}">
        <p14:creationId xmlns:p14="http://schemas.microsoft.com/office/powerpoint/2010/main" val="888224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10;&#10;Description automatically generated">
            <a:extLst>
              <a:ext uri="{FF2B5EF4-FFF2-40B4-BE49-F238E27FC236}">
                <a16:creationId xmlns:a16="http://schemas.microsoft.com/office/drawing/2014/main" id="{D3B3730B-1E87-6044-951D-113E759D5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962" y="1930400"/>
            <a:ext cx="8470900" cy="2997200"/>
          </a:xfrm>
          <a:prstGeom prst="rect">
            <a:avLst/>
          </a:prstGeom>
        </p:spPr>
      </p:pic>
    </p:spTree>
    <p:extLst>
      <p:ext uri="{BB962C8B-B14F-4D97-AF65-F5344CB8AC3E}">
        <p14:creationId xmlns:p14="http://schemas.microsoft.com/office/powerpoint/2010/main" val="1524038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B85468-6D6A-DB45-BB97-408D2FCE4867}"/>
              </a:ext>
            </a:extLst>
          </p:cNvPr>
          <p:cNvSpPr txBox="1"/>
          <p:nvPr/>
        </p:nvSpPr>
        <p:spPr>
          <a:xfrm>
            <a:off x="5518348" y="2996952"/>
            <a:ext cx="819455" cy="523220"/>
          </a:xfrm>
          <a:prstGeom prst="rect">
            <a:avLst/>
          </a:prstGeom>
          <a:noFill/>
        </p:spPr>
        <p:txBody>
          <a:bodyPr wrap="none" rtlCol="0">
            <a:spAutoFit/>
          </a:bodyPr>
          <a:lstStyle/>
          <a:p>
            <a:r>
              <a:rPr lang="az-Latn-AZ" sz="2800" dirty="0"/>
              <a:t>SON</a:t>
            </a:r>
          </a:p>
        </p:txBody>
      </p:sp>
    </p:spTree>
    <p:extLst>
      <p:ext uri="{BB962C8B-B14F-4D97-AF65-F5344CB8AC3E}">
        <p14:creationId xmlns:p14="http://schemas.microsoft.com/office/powerpoint/2010/main" val="226822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6DFA-2C8B-9A4A-8B67-E89A7CC80FE5}"/>
              </a:ext>
            </a:extLst>
          </p:cNvPr>
          <p:cNvSpPr>
            <a:spLocks noGrp="1"/>
          </p:cNvSpPr>
          <p:nvPr>
            <p:ph type="title"/>
          </p:nvPr>
        </p:nvSpPr>
        <p:spPr/>
        <p:txBody>
          <a:bodyPr/>
          <a:lstStyle/>
          <a:p>
            <a:r>
              <a:rPr lang="az-Latn-AZ" dirty="0"/>
              <a:t>Searching algorithms</a:t>
            </a:r>
          </a:p>
        </p:txBody>
      </p:sp>
      <p:sp>
        <p:nvSpPr>
          <p:cNvPr id="3" name="Content Placeholder 2">
            <a:extLst>
              <a:ext uri="{FF2B5EF4-FFF2-40B4-BE49-F238E27FC236}">
                <a16:creationId xmlns:a16="http://schemas.microsoft.com/office/drawing/2014/main" id="{00C461CD-AC41-FD49-80DC-364A58D8BBC1}"/>
              </a:ext>
            </a:extLst>
          </p:cNvPr>
          <p:cNvSpPr>
            <a:spLocks noGrp="1"/>
          </p:cNvSpPr>
          <p:nvPr>
            <p:ph idx="1"/>
          </p:nvPr>
        </p:nvSpPr>
        <p:spPr/>
        <p:txBody>
          <a:bodyPr/>
          <a:lstStyle/>
          <a:p>
            <a:r>
              <a:rPr lang="az-Latn-AZ" dirty="0"/>
              <a:t>Bu alqoritmlər data(verilənlər) strukturları üzərində hər hansı bir məlumatın axtarılması zamanı istifadə edilir. Nəzərdə tutulan data növü list, massiv(Linear, Binary, Interpolation) və ya qraf(Prim, Kruskal, Dijkstra, Floyd Warshall, Bellmann Ford) ola bilər. Axtarış əməlliyyatının növünə görə axtarış alqoritmlərini 2 kateqoriyaya ayıra bilərik:</a:t>
            </a:r>
          </a:p>
          <a:p>
            <a:r>
              <a:rPr lang="az-Latn-AZ" dirty="0"/>
              <a:t>1. Sequential(Ardıcıl) search </a:t>
            </a:r>
          </a:p>
          <a:p>
            <a:r>
              <a:rPr lang="az-Latn-AZ" dirty="0"/>
              <a:t>2. Interval(Aralıqlı) search </a:t>
            </a:r>
          </a:p>
        </p:txBody>
      </p:sp>
    </p:spTree>
    <p:extLst>
      <p:ext uri="{BB962C8B-B14F-4D97-AF65-F5344CB8AC3E}">
        <p14:creationId xmlns:p14="http://schemas.microsoft.com/office/powerpoint/2010/main" val="283196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7E3E4-AE2C-0D4D-9538-A54B32BA94A8}"/>
              </a:ext>
            </a:extLst>
          </p:cNvPr>
          <p:cNvSpPr>
            <a:spLocks noGrp="1"/>
          </p:cNvSpPr>
          <p:nvPr>
            <p:ph type="title"/>
          </p:nvPr>
        </p:nvSpPr>
        <p:spPr/>
        <p:txBody>
          <a:bodyPr/>
          <a:lstStyle/>
          <a:p>
            <a:r>
              <a:rPr lang="az-Latn-AZ" dirty="0"/>
              <a:t>Sequential search</a:t>
            </a:r>
          </a:p>
        </p:txBody>
      </p:sp>
      <p:sp>
        <p:nvSpPr>
          <p:cNvPr id="3" name="Content Placeholder 2">
            <a:extLst>
              <a:ext uri="{FF2B5EF4-FFF2-40B4-BE49-F238E27FC236}">
                <a16:creationId xmlns:a16="http://schemas.microsoft.com/office/drawing/2014/main" id="{EB951576-4FB0-534F-A76C-1BE54F8B1B3D}"/>
              </a:ext>
            </a:extLst>
          </p:cNvPr>
          <p:cNvSpPr>
            <a:spLocks noGrp="1"/>
          </p:cNvSpPr>
          <p:nvPr>
            <p:ph idx="1"/>
          </p:nvPr>
        </p:nvSpPr>
        <p:spPr/>
        <p:txBody>
          <a:bodyPr/>
          <a:lstStyle/>
          <a:p>
            <a:r>
              <a:rPr lang="az-Latn-AZ" dirty="0"/>
              <a:t>Sequential search axtarış alqoritmlərindən, ən pis halda(worst case) massivdəki(siyahıdakı) bütün data-ları(verilənləri) ziyarət edəcəyimiz bir axtarış növüdür. Nəzərdə tutduğumuz hal verilənin indeksinə görə ən sonuncu element olmasıdır</a:t>
            </a:r>
          </a:p>
          <a:p>
            <a:r>
              <a:rPr lang="az-Latn-AZ" dirty="0"/>
              <a:t>Ən gözəl örnək olaraq Linear Search(Xətti axtarış) alqoritmini misal göstərə bilərik.</a:t>
            </a:r>
          </a:p>
        </p:txBody>
      </p:sp>
    </p:spTree>
    <p:extLst>
      <p:ext uri="{BB962C8B-B14F-4D97-AF65-F5344CB8AC3E}">
        <p14:creationId xmlns:p14="http://schemas.microsoft.com/office/powerpoint/2010/main" val="2543609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82BF4-3183-744F-9988-70E7A18E8984}"/>
              </a:ext>
            </a:extLst>
          </p:cNvPr>
          <p:cNvSpPr>
            <a:spLocks noGrp="1"/>
          </p:cNvSpPr>
          <p:nvPr>
            <p:ph type="title"/>
          </p:nvPr>
        </p:nvSpPr>
        <p:spPr/>
        <p:txBody>
          <a:bodyPr/>
          <a:lstStyle/>
          <a:p>
            <a:r>
              <a:rPr lang="az-Latn-AZ" dirty="0"/>
              <a:t>Interval search</a:t>
            </a:r>
          </a:p>
        </p:txBody>
      </p:sp>
      <p:sp>
        <p:nvSpPr>
          <p:cNvPr id="3" name="Content Placeholder 2">
            <a:extLst>
              <a:ext uri="{FF2B5EF4-FFF2-40B4-BE49-F238E27FC236}">
                <a16:creationId xmlns:a16="http://schemas.microsoft.com/office/drawing/2014/main" id="{0FBD1AA2-FC22-9641-8432-5204DA990459}"/>
              </a:ext>
            </a:extLst>
          </p:cNvPr>
          <p:cNvSpPr>
            <a:spLocks noGrp="1"/>
          </p:cNvSpPr>
          <p:nvPr>
            <p:ph idx="1"/>
          </p:nvPr>
        </p:nvSpPr>
        <p:spPr/>
        <p:txBody>
          <a:bodyPr/>
          <a:lstStyle/>
          <a:p>
            <a:r>
              <a:rPr lang="az-Latn-AZ" dirty="0"/>
              <a:t>Digər tərəfdən, Interval search alqorimləri isə sıralanmış data strukturunda tətbiq olunan alqoritmlər üçün istifadə edilir. Buraya haqqında danışacağımız Binary search, Jump search, Exponential search, Fibonacci search və bənzər alqoritmlər daxildir. </a:t>
            </a:r>
          </a:p>
          <a:p>
            <a:r>
              <a:rPr lang="az-Latn-AZ" dirty="0"/>
              <a:t>İndi isə gəlin ayrı-ayrılıqda bəzi axtarış alqoritmlərinə ətraflı nəzər yetirməyə çalışaq.</a:t>
            </a:r>
          </a:p>
        </p:txBody>
      </p:sp>
    </p:spTree>
    <p:extLst>
      <p:ext uri="{BB962C8B-B14F-4D97-AF65-F5344CB8AC3E}">
        <p14:creationId xmlns:p14="http://schemas.microsoft.com/office/powerpoint/2010/main" val="410947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BC391-CEEE-E043-B318-6B0974AB0771}"/>
              </a:ext>
            </a:extLst>
          </p:cNvPr>
          <p:cNvSpPr>
            <a:spLocks noGrp="1"/>
          </p:cNvSpPr>
          <p:nvPr>
            <p:ph type="title"/>
          </p:nvPr>
        </p:nvSpPr>
        <p:spPr/>
        <p:txBody>
          <a:bodyPr/>
          <a:lstStyle/>
          <a:p>
            <a:r>
              <a:rPr lang="az-Latn-AZ" dirty="0"/>
              <a:t>Linear search</a:t>
            </a:r>
          </a:p>
        </p:txBody>
      </p:sp>
      <p:sp>
        <p:nvSpPr>
          <p:cNvPr id="3" name="Content Placeholder 2">
            <a:extLst>
              <a:ext uri="{FF2B5EF4-FFF2-40B4-BE49-F238E27FC236}">
                <a16:creationId xmlns:a16="http://schemas.microsoft.com/office/drawing/2014/main" id="{71A351CD-948C-7D4D-BB39-72F63668D2B8}"/>
              </a:ext>
            </a:extLst>
          </p:cNvPr>
          <p:cNvSpPr>
            <a:spLocks noGrp="1"/>
          </p:cNvSpPr>
          <p:nvPr>
            <p:ph idx="1"/>
          </p:nvPr>
        </p:nvSpPr>
        <p:spPr/>
        <p:txBody>
          <a:bodyPr>
            <a:normAutofit lnSpcReduction="10000"/>
          </a:bodyPr>
          <a:lstStyle/>
          <a:p>
            <a:r>
              <a:rPr lang="az-Latn-AZ" dirty="0"/>
              <a:t>Bu axtarış alqoritmi ən asan və iş zamanı o qədər də sərf etməyən alqoritm növüdür. Səbəbi isə ən pis halda verilənlərin hər birini ziyarət etməlidir. Ən pis hal dedikdə, time complexity-nin worst case-ini nəzərdə tuturuq və Big O ilə işarə edilir. Bundan başqa, ortalama vəziyyət(average case) theta ilə(</a:t>
            </a:r>
            <a:r>
              <a:rPr lang="el-GR" dirty="0"/>
              <a:t>θ</a:t>
            </a:r>
            <a:r>
              <a:rPr lang="az-Latn-AZ" dirty="0"/>
              <a:t>), ən yaxşı hal(best case) isə omega(</a:t>
            </a:r>
            <a:r>
              <a:rPr lang="el-GR" dirty="0"/>
              <a:t>Ω</a:t>
            </a:r>
            <a:r>
              <a:rPr lang="az-Latn-AZ" dirty="0"/>
              <a:t>) ilə işarə olunur.</a:t>
            </a:r>
          </a:p>
          <a:p>
            <a:r>
              <a:rPr lang="az-Latn-AZ" dirty="0"/>
              <a:t>Linear search, verilənlər çoxluğu üzərində hər bir element ilə axtardığımız dəyəri qarşılaşdıraraq tapmağa çalışır. Tapa bilsə, onun indeksini ekrana verir, tapa bilməsə -1 çap edəcək. Time complexity bu alqoritmdə O(n)-dir. Uzunluğu n olan bir massiv üçün pis halda n dəfə işləyəcək mənasını verir(n inputu təmsil edir).</a:t>
            </a:r>
          </a:p>
        </p:txBody>
      </p:sp>
    </p:spTree>
    <p:extLst>
      <p:ext uri="{BB962C8B-B14F-4D97-AF65-F5344CB8AC3E}">
        <p14:creationId xmlns:p14="http://schemas.microsoft.com/office/powerpoint/2010/main" val="389609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chat or text message&#10;&#10;Description automatically generated">
            <a:extLst>
              <a:ext uri="{FF2B5EF4-FFF2-40B4-BE49-F238E27FC236}">
                <a16:creationId xmlns:a16="http://schemas.microsoft.com/office/drawing/2014/main" id="{A91988C2-E63D-3E49-9E4E-B96802C15A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4132" y="188640"/>
            <a:ext cx="4824536" cy="1982686"/>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A5AC6009-C7D1-1B47-A04E-FC5BE2B8D4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44" y="2235531"/>
            <a:ext cx="7034336" cy="4433829"/>
          </a:xfrm>
          <a:prstGeom prst="rect">
            <a:avLst/>
          </a:prstGeom>
        </p:spPr>
      </p:pic>
    </p:spTree>
    <p:extLst>
      <p:ext uri="{BB962C8B-B14F-4D97-AF65-F5344CB8AC3E}">
        <p14:creationId xmlns:p14="http://schemas.microsoft.com/office/powerpoint/2010/main" val="252266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2B73-2758-9145-BBB8-75054FF14907}"/>
              </a:ext>
            </a:extLst>
          </p:cNvPr>
          <p:cNvSpPr>
            <a:spLocks noGrp="1"/>
          </p:cNvSpPr>
          <p:nvPr>
            <p:ph type="title"/>
          </p:nvPr>
        </p:nvSpPr>
        <p:spPr/>
        <p:txBody>
          <a:bodyPr/>
          <a:lstStyle/>
          <a:p>
            <a:r>
              <a:rPr lang="az-Latn-AZ" dirty="0"/>
              <a:t>Binary search</a:t>
            </a:r>
          </a:p>
        </p:txBody>
      </p:sp>
      <p:sp>
        <p:nvSpPr>
          <p:cNvPr id="3" name="Content Placeholder 2">
            <a:extLst>
              <a:ext uri="{FF2B5EF4-FFF2-40B4-BE49-F238E27FC236}">
                <a16:creationId xmlns:a16="http://schemas.microsoft.com/office/drawing/2014/main" id="{6ECBBFEE-9FEF-4346-9019-DA29DCAE6541}"/>
              </a:ext>
            </a:extLst>
          </p:cNvPr>
          <p:cNvSpPr>
            <a:spLocks noGrp="1"/>
          </p:cNvSpPr>
          <p:nvPr>
            <p:ph idx="1"/>
          </p:nvPr>
        </p:nvSpPr>
        <p:spPr/>
        <p:txBody>
          <a:bodyPr/>
          <a:lstStyle/>
          <a:p>
            <a:r>
              <a:rPr lang="az-Latn-AZ" dirty="0"/>
              <a:t>Binary search axtarış alqoritmi də Linear search kimi element tapıldıqda onun indeksini return edir. Amma, əvvəlcə əlimizdə olan verilənlərin sıralanması lazımdır. Time complexity baxımından Linear search-dən daha yaxşı olan bu alqoritm hər iterasiyada axtarış sahəsini yarıya endirir. İlk olaraq, axtardığımız dəyərlə massivin ortasındakı elementi qarşılaşdırır. Əgər axtardığımız dəyər ortadakı elementdən kiçik olarsa, ondan sağ tərəfi görməzdən gəlir və sol tərəfdə axtarışa davam edir. Əks halda isə, solu görməzdən gələrək sağda davam edəcəkdir. Proses bu formada davam edəcəkdir. Time complexity bu alqoritmdə O(log n)-dir.</a:t>
            </a:r>
          </a:p>
        </p:txBody>
      </p:sp>
    </p:spTree>
    <p:extLst>
      <p:ext uri="{BB962C8B-B14F-4D97-AF65-F5344CB8AC3E}">
        <p14:creationId xmlns:p14="http://schemas.microsoft.com/office/powerpoint/2010/main" val="3812660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imeline&#10;&#10;Description automatically generated">
            <a:extLst>
              <a:ext uri="{FF2B5EF4-FFF2-40B4-BE49-F238E27FC236}">
                <a16:creationId xmlns:a16="http://schemas.microsoft.com/office/drawing/2014/main" id="{406434EC-C655-0843-8FCC-874C89922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738" y="68263"/>
            <a:ext cx="10082212" cy="6721475"/>
          </a:xfrm>
          <a:prstGeom prst="rect">
            <a:avLst/>
          </a:prstGeom>
          <a:noFill/>
        </p:spPr>
      </p:pic>
    </p:spTree>
    <p:extLst>
      <p:ext uri="{BB962C8B-B14F-4D97-AF65-F5344CB8AC3E}">
        <p14:creationId xmlns:p14="http://schemas.microsoft.com/office/powerpoint/2010/main" val="4038960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16x9</Template>
  <TotalTime>605</TotalTime>
  <Words>915</Words>
  <Application>Microsoft Macintosh PowerPoint</Application>
  <PresentationFormat>Custom</PresentationFormat>
  <Paragraphs>44</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Tech 16x9</vt:lpstr>
      <vt:lpstr>SEARCH ALGORITHMS</vt:lpstr>
      <vt:lpstr>Mündəricat</vt:lpstr>
      <vt:lpstr>Searching algorithms</vt:lpstr>
      <vt:lpstr>Sequential search</vt:lpstr>
      <vt:lpstr>Interval search</vt:lpstr>
      <vt:lpstr>Linear search</vt:lpstr>
      <vt:lpstr>PowerPoint Presentation</vt:lpstr>
      <vt:lpstr>Binary search</vt:lpstr>
      <vt:lpstr>PowerPoint Presentation</vt:lpstr>
      <vt:lpstr>PowerPoint Presentation</vt:lpstr>
      <vt:lpstr>Jump searh</vt:lpstr>
      <vt:lpstr>PowerPoint Presentation</vt:lpstr>
      <vt:lpstr>PowerPoint Presentation</vt:lpstr>
      <vt:lpstr>Interpolation search</vt:lpstr>
      <vt:lpstr>PowerPoint Presentation</vt:lpstr>
      <vt:lpstr>PowerPoint Presentation</vt:lpstr>
      <vt:lpstr>PowerPoint Presentation</vt:lpstr>
      <vt:lpstr>PowerPoint Presentation</vt:lpstr>
      <vt:lpstr>Exponential search</vt:lpstr>
      <vt:lpstr>PowerPoint Presentation</vt:lpstr>
      <vt:lpstr>PowerPoint Presentation</vt:lpstr>
      <vt:lpstr>PowerPoint Presentation</vt:lpstr>
      <vt:lpstr>Fibonacci search</vt:lpstr>
      <vt:lpstr>Fibonacci search</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ALGORITHMS</dc:title>
  <dc:creator>Ibrahim Aliyev</dc:creator>
  <cp:lastModifiedBy>Ibrahim Aliyev</cp:lastModifiedBy>
  <cp:revision>2</cp:revision>
  <dcterms:created xsi:type="dcterms:W3CDTF">2022-03-09T22:02:57Z</dcterms:created>
  <dcterms:modified xsi:type="dcterms:W3CDTF">2022-03-10T08:08:51Z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