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p:cViewPr varScale="1">
        <p:scale>
          <a:sx n="108" d="100"/>
          <a:sy n="108" d="100"/>
        </p:scale>
        <p:origin x="544" y="19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3/10/22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3/10/22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3/10/22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3/10/22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3/10/22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3/10/22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3/10/22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3/10/22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3/10/22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844" y="836712"/>
            <a:ext cx="10445900" cy="3204840"/>
          </a:xfrm>
        </p:spPr>
        <p:txBody>
          <a:bodyPr>
            <a:normAutofit/>
          </a:bodyPr>
          <a:lstStyle/>
          <a:p>
            <a:r>
              <a:rPr lang="en-US" sz="8800" dirty="0"/>
              <a:t>SEARCH ALGORITHMS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C1D4A41-51D7-CD4B-99CC-F5279C5A4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732" y="68263"/>
            <a:ext cx="6486223" cy="6721475"/>
          </a:xfrm>
          <a:prstGeom prst="rect">
            <a:avLst/>
          </a:prstGeom>
          <a:noFill/>
        </p:spPr>
      </p:pic>
    </p:spTree>
    <p:extLst>
      <p:ext uri="{BB962C8B-B14F-4D97-AF65-F5344CB8AC3E}">
        <p14:creationId xmlns:p14="http://schemas.microsoft.com/office/powerpoint/2010/main" val="361879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167D-B4DF-8D48-8136-8F5FEACB0F6B}"/>
              </a:ext>
            </a:extLst>
          </p:cNvPr>
          <p:cNvSpPr>
            <a:spLocks noGrp="1"/>
          </p:cNvSpPr>
          <p:nvPr>
            <p:ph type="title"/>
          </p:nvPr>
        </p:nvSpPr>
        <p:spPr/>
        <p:txBody>
          <a:bodyPr/>
          <a:lstStyle/>
          <a:p>
            <a:r>
              <a:rPr lang="az-Latn-AZ" dirty="0"/>
              <a:t>Jump searh</a:t>
            </a:r>
          </a:p>
        </p:txBody>
      </p:sp>
      <p:sp>
        <p:nvSpPr>
          <p:cNvPr id="3" name="Content Placeholder 2">
            <a:extLst>
              <a:ext uri="{FF2B5EF4-FFF2-40B4-BE49-F238E27FC236}">
                <a16:creationId xmlns:a16="http://schemas.microsoft.com/office/drawing/2014/main" id="{9C73C340-84EE-5945-B336-C357BA6BC73E}"/>
              </a:ext>
            </a:extLst>
          </p:cNvPr>
          <p:cNvSpPr>
            <a:spLocks noGrp="1"/>
          </p:cNvSpPr>
          <p:nvPr>
            <p:ph idx="1"/>
          </p:nvPr>
        </p:nvSpPr>
        <p:spPr/>
        <p:txBody>
          <a:bodyPr/>
          <a:lstStyle/>
          <a:p>
            <a:r>
              <a:rPr lang="az-Latn-AZ" dirty="0"/>
              <a:t>Adından da göründüyü kimi, bu alqoritm sıralı bir massivdə hər hansı bir elementi k addım «tullanaraq» tapmağa çalışır. Burada bəzi elemenlərin ziyarət olunması addım-addım skip edilir. Linear search alqoritmindən cüzi formada fərqlənir. Nə qədər önə tullanacağı çox hallarda massivin uzunluğundan kök almaqla müəyyən edilir. Time complexity O(sqrt(n))-dir.</a:t>
            </a:r>
          </a:p>
        </p:txBody>
      </p:sp>
    </p:spTree>
    <p:extLst>
      <p:ext uri="{BB962C8B-B14F-4D97-AF65-F5344CB8AC3E}">
        <p14:creationId xmlns:p14="http://schemas.microsoft.com/office/powerpoint/2010/main" val="37772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3629415E-5CD6-8944-B0AA-D3402DA87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513" y="295127"/>
            <a:ext cx="11142662" cy="6267747"/>
          </a:xfrm>
          <a:prstGeom prst="rect">
            <a:avLst/>
          </a:prstGeom>
          <a:noFill/>
        </p:spPr>
      </p:pic>
    </p:spTree>
    <p:extLst>
      <p:ext uri="{BB962C8B-B14F-4D97-AF65-F5344CB8AC3E}">
        <p14:creationId xmlns:p14="http://schemas.microsoft.com/office/powerpoint/2010/main" val="24655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B8A04C48-D181-4844-BCBF-B29EEBFB5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374" y="68263"/>
            <a:ext cx="8700939" cy="6721475"/>
          </a:xfrm>
          <a:prstGeom prst="rect">
            <a:avLst/>
          </a:prstGeom>
          <a:noFill/>
        </p:spPr>
      </p:pic>
    </p:spTree>
    <p:extLst>
      <p:ext uri="{BB962C8B-B14F-4D97-AF65-F5344CB8AC3E}">
        <p14:creationId xmlns:p14="http://schemas.microsoft.com/office/powerpoint/2010/main" val="342076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37EE-1736-0142-B784-B58C639D9ED4}"/>
              </a:ext>
            </a:extLst>
          </p:cNvPr>
          <p:cNvSpPr>
            <a:spLocks noGrp="1"/>
          </p:cNvSpPr>
          <p:nvPr>
            <p:ph type="title"/>
          </p:nvPr>
        </p:nvSpPr>
        <p:spPr/>
        <p:txBody>
          <a:bodyPr/>
          <a:lstStyle/>
          <a:p>
            <a:r>
              <a:rPr lang="az-Latn-AZ" dirty="0"/>
              <a:t>Mündəricat</a:t>
            </a:r>
          </a:p>
        </p:txBody>
      </p:sp>
      <p:sp>
        <p:nvSpPr>
          <p:cNvPr id="3" name="Content Placeholder 2">
            <a:extLst>
              <a:ext uri="{FF2B5EF4-FFF2-40B4-BE49-F238E27FC236}">
                <a16:creationId xmlns:a16="http://schemas.microsoft.com/office/drawing/2014/main" id="{61593C98-44B9-E648-98E4-F27081571807}"/>
              </a:ext>
            </a:extLst>
          </p:cNvPr>
          <p:cNvSpPr>
            <a:spLocks noGrp="1"/>
          </p:cNvSpPr>
          <p:nvPr>
            <p:ph idx="1"/>
          </p:nvPr>
        </p:nvSpPr>
        <p:spPr/>
        <p:txBody>
          <a:bodyPr/>
          <a:lstStyle/>
          <a:p>
            <a:r>
              <a:rPr lang="az-Latn-AZ" dirty="0"/>
              <a:t>Searching algorithms</a:t>
            </a:r>
          </a:p>
          <a:p>
            <a:r>
              <a:rPr lang="az-Latn-AZ" dirty="0"/>
              <a:t>Linear search</a:t>
            </a:r>
          </a:p>
          <a:p>
            <a:r>
              <a:rPr lang="az-Latn-AZ" dirty="0"/>
              <a:t>Binary search</a:t>
            </a:r>
          </a:p>
          <a:p>
            <a:r>
              <a:rPr lang="az-Latn-AZ" dirty="0"/>
              <a:t>Jump search</a:t>
            </a:r>
          </a:p>
          <a:p>
            <a:r>
              <a:rPr lang="az-Latn-AZ" dirty="0"/>
              <a:t>Interpolation search</a:t>
            </a:r>
          </a:p>
          <a:p>
            <a:r>
              <a:rPr lang="az-Latn-AZ" dirty="0"/>
              <a:t>Exponantial search</a:t>
            </a:r>
          </a:p>
          <a:p>
            <a:r>
              <a:rPr lang="az-Latn-AZ" dirty="0"/>
              <a:t>Fibonacci search</a:t>
            </a:r>
          </a:p>
        </p:txBody>
      </p:sp>
    </p:spTree>
    <p:extLst>
      <p:ext uri="{BB962C8B-B14F-4D97-AF65-F5344CB8AC3E}">
        <p14:creationId xmlns:p14="http://schemas.microsoft.com/office/powerpoint/2010/main" val="206488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6DFA-2C8B-9A4A-8B67-E89A7CC80FE5}"/>
              </a:ext>
            </a:extLst>
          </p:cNvPr>
          <p:cNvSpPr>
            <a:spLocks noGrp="1"/>
          </p:cNvSpPr>
          <p:nvPr>
            <p:ph type="title"/>
          </p:nvPr>
        </p:nvSpPr>
        <p:spPr/>
        <p:txBody>
          <a:bodyPr/>
          <a:lstStyle/>
          <a:p>
            <a:r>
              <a:rPr lang="az-Latn-AZ" dirty="0"/>
              <a:t>Searching algorithms</a:t>
            </a:r>
          </a:p>
        </p:txBody>
      </p:sp>
      <p:sp>
        <p:nvSpPr>
          <p:cNvPr id="3" name="Content Placeholder 2">
            <a:extLst>
              <a:ext uri="{FF2B5EF4-FFF2-40B4-BE49-F238E27FC236}">
                <a16:creationId xmlns:a16="http://schemas.microsoft.com/office/drawing/2014/main" id="{00C461CD-AC41-FD49-80DC-364A58D8BBC1}"/>
              </a:ext>
            </a:extLst>
          </p:cNvPr>
          <p:cNvSpPr>
            <a:spLocks noGrp="1"/>
          </p:cNvSpPr>
          <p:nvPr>
            <p:ph idx="1"/>
          </p:nvPr>
        </p:nvSpPr>
        <p:spPr/>
        <p:txBody>
          <a:bodyPr/>
          <a:lstStyle/>
          <a:p>
            <a:r>
              <a:rPr lang="az-Latn-AZ" dirty="0"/>
              <a:t>Bu alqoritmlər data(verilənlər) strukturları üzərində hər hansı bir məlumatın axtarılması zamanı istifadə edilir. Nəzərdə tutulan data növü list, massiv(Linear, Binary, Interpolation) və ya qraf(Prim, Kruskal, Dijkstra, Floyd Warshall, Bellmann Ford) ola bilər. Axtarış əməlliyyatının növünə görə axtarış alqoritmlərini 2 kateqoriyaya ayıra bilərik:</a:t>
            </a:r>
          </a:p>
          <a:p>
            <a:r>
              <a:rPr lang="az-Latn-AZ" dirty="0"/>
              <a:t>1. Sequential(Ardıcıl) search </a:t>
            </a:r>
          </a:p>
          <a:p>
            <a:r>
              <a:rPr lang="az-Latn-AZ" dirty="0"/>
              <a:t>2. Interval(Aralıqlı) search </a:t>
            </a:r>
          </a:p>
        </p:txBody>
      </p:sp>
    </p:spTree>
    <p:extLst>
      <p:ext uri="{BB962C8B-B14F-4D97-AF65-F5344CB8AC3E}">
        <p14:creationId xmlns:p14="http://schemas.microsoft.com/office/powerpoint/2010/main" val="283196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E3E4-AE2C-0D4D-9538-A54B32BA94A8}"/>
              </a:ext>
            </a:extLst>
          </p:cNvPr>
          <p:cNvSpPr>
            <a:spLocks noGrp="1"/>
          </p:cNvSpPr>
          <p:nvPr>
            <p:ph type="title"/>
          </p:nvPr>
        </p:nvSpPr>
        <p:spPr/>
        <p:txBody>
          <a:bodyPr/>
          <a:lstStyle/>
          <a:p>
            <a:r>
              <a:rPr lang="az-Latn-AZ" dirty="0"/>
              <a:t>Sequential search</a:t>
            </a:r>
          </a:p>
        </p:txBody>
      </p:sp>
      <p:sp>
        <p:nvSpPr>
          <p:cNvPr id="3" name="Content Placeholder 2">
            <a:extLst>
              <a:ext uri="{FF2B5EF4-FFF2-40B4-BE49-F238E27FC236}">
                <a16:creationId xmlns:a16="http://schemas.microsoft.com/office/drawing/2014/main" id="{EB951576-4FB0-534F-A76C-1BE54F8B1B3D}"/>
              </a:ext>
            </a:extLst>
          </p:cNvPr>
          <p:cNvSpPr>
            <a:spLocks noGrp="1"/>
          </p:cNvSpPr>
          <p:nvPr>
            <p:ph idx="1"/>
          </p:nvPr>
        </p:nvSpPr>
        <p:spPr/>
        <p:txBody>
          <a:bodyPr/>
          <a:lstStyle/>
          <a:p>
            <a:r>
              <a:rPr lang="az-Latn-AZ" dirty="0"/>
              <a:t>Sequential search axtarış alqoritmlərindən, ən pis halda(worst case) massivdəki(siyahıdakı) bütün data-ları(verilənləri) ziyarət edəcəyimiz bir axtarış növüdür. Nəzərdə tutduğumuz hal verilənin indeksinə görə ən sonuncu element olmasıdır</a:t>
            </a:r>
          </a:p>
          <a:p>
            <a:r>
              <a:rPr lang="az-Latn-AZ" dirty="0"/>
              <a:t>Ən gözəl örnək olaraq Linear Search(Xətti axtarış) alqoritmini misal göstərə bilərik.</a:t>
            </a:r>
          </a:p>
        </p:txBody>
      </p:sp>
    </p:spTree>
    <p:extLst>
      <p:ext uri="{BB962C8B-B14F-4D97-AF65-F5344CB8AC3E}">
        <p14:creationId xmlns:p14="http://schemas.microsoft.com/office/powerpoint/2010/main" val="254360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2BF4-3183-744F-9988-70E7A18E8984}"/>
              </a:ext>
            </a:extLst>
          </p:cNvPr>
          <p:cNvSpPr>
            <a:spLocks noGrp="1"/>
          </p:cNvSpPr>
          <p:nvPr>
            <p:ph type="title"/>
          </p:nvPr>
        </p:nvSpPr>
        <p:spPr/>
        <p:txBody>
          <a:bodyPr/>
          <a:lstStyle/>
          <a:p>
            <a:r>
              <a:rPr lang="az-Latn-AZ" dirty="0"/>
              <a:t>Interval search</a:t>
            </a:r>
          </a:p>
        </p:txBody>
      </p:sp>
      <p:sp>
        <p:nvSpPr>
          <p:cNvPr id="3" name="Content Placeholder 2">
            <a:extLst>
              <a:ext uri="{FF2B5EF4-FFF2-40B4-BE49-F238E27FC236}">
                <a16:creationId xmlns:a16="http://schemas.microsoft.com/office/drawing/2014/main" id="{0FBD1AA2-FC22-9641-8432-5204DA990459}"/>
              </a:ext>
            </a:extLst>
          </p:cNvPr>
          <p:cNvSpPr>
            <a:spLocks noGrp="1"/>
          </p:cNvSpPr>
          <p:nvPr>
            <p:ph idx="1"/>
          </p:nvPr>
        </p:nvSpPr>
        <p:spPr/>
        <p:txBody>
          <a:bodyPr/>
          <a:lstStyle/>
          <a:p>
            <a:r>
              <a:rPr lang="az-Latn-AZ" dirty="0"/>
              <a:t>Digər tərəfdən, Interval search alqorimləri isə sıralanmış data strukturunda tətbiq olunan alqoritmlər üçün istifadə edilir. Buraya haqqında danışacağımız Binary search, Jump search, Exponential search, Fibonacci search və bənzər alqoritmlər daxildir. </a:t>
            </a:r>
          </a:p>
          <a:p>
            <a:r>
              <a:rPr lang="az-Latn-AZ" dirty="0"/>
              <a:t>İndi isə gəlin ayrı-ayrılıqda bəzi axtarış alqoritmlərinə ətraflı nəzər yetirməyə çalışaq.</a:t>
            </a:r>
          </a:p>
        </p:txBody>
      </p:sp>
    </p:spTree>
    <p:extLst>
      <p:ext uri="{BB962C8B-B14F-4D97-AF65-F5344CB8AC3E}">
        <p14:creationId xmlns:p14="http://schemas.microsoft.com/office/powerpoint/2010/main" val="410947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C391-CEEE-E043-B318-6B0974AB0771}"/>
              </a:ext>
            </a:extLst>
          </p:cNvPr>
          <p:cNvSpPr>
            <a:spLocks noGrp="1"/>
          </p:cNvSpPr>
          <p:nvPr>
            <p:ph type="title"/>
          </p:nvPr>
        </p:nvSpPr>
        <p:spPr/>
        <p:txBody>
          <a:bodyPr/>
          <a:lstStyle/>
          <a:p>
            <a:r>
              <a:rPr lang="az-Latn-AZ" dirty="0"/>
              <a:t>Linear search</a:t>
            </a:r>
          </a:p>
        </p:txBody>
      </p:sp>
      <p:sp>
        <p:nvSpPr>
          <p:cNvPr id="3" name="Content Placeholder 2">
            <a:extLst>
              <a:ext uri="{FF2B5EF4-FFF2-40B4-BE49-F238E27FC236}">
                <a16:creationId xmlns:a16="http://schemas.microsoft.com/office/drawing/2014/main" id="{71A351CD-948C-7D4D-BB39-72F63668D2B8}"/>
              </a:ext>
            </a:extLst>
          </p:cNvPr>
          <p:cNvSpPr>
            <a:spLocks noGrp="1"/>
          </p:cNvSpPr>
          <p:nvPr>
            <p:ph idx="1"/>
          </p:nvPr>
        </p:nvSpPr>
        <p:spPr/>
        <p:txBody>
          <a:bodyPr>
            <a:normAutofit lnSpcReduction="10000"/>
          </a:bodyPr>
          <a:lstStyle/>
          <a:p>
            <a:r>
              <a:rPr lang="az-Latn-AZ" dirty="0"/>
              <a:t>Bu axtarış alqoritmi ən asan və iş zamanı o qədər də sərf etməyən alqoritm növüdür. Səbəbi isə ən pis halda verilənlərin hər birini ziyarət etməlidir. Ən pis hal dedikdə, time complexity-nin worst case-ini nəzərdə tuturuq və Big O ilə işarə edilir. Bundan başqa, ortalama vəziyyət(average case) theta ilə(</a:t>
            </a:r>
            <a:r>
              <a:rPr lang="el-GR" dirty="0"/>
              <a:t>θ</a:t>
            </a:r>
            <a:r>
              <a:rPr lang="az-Latn-AZ" dirty="0"/>
              <a:t>), ən yaxşı hal(best case) isə omega(</a:t>
            </a:r>
            <a:r>
              <a:rPr lang="el-GR" dirty="0"/>
              <a:t>Ω</a:t>
            </a:r>
            <a:r>
              <a:rPr lang="az-Latn-AZ" dirty="0"/>
              <a:t>) ilə işarə olunur.</a:t>
            </a:r>
          </a:p>
          <a:p>
            <a:r>
              <a:rPr lang="az-Latn-AZ" dirty="0"/>
              <a:t>Linear search, verilənlər çoxluğu üzərində hər bir element ilə axtardığımız dəyəri qarşılaşdıraraq tapmağa çalışır. Tapa bilsə, onun indeksini ekrana verir, tapa bilməsə -1 çap edəcək. Time complexity bu alqoritmdə O(n)-dir. Uzunluğu n olan bir massiv üçün pis halda n dəfə işləyəcək mənasını verir(n inputu təmsil edir).</a:t>
            </a:r>
          </a:p>
        </p:txBody>
      </p:sp>
    </p:spTree>
    <p:extLst>
      <p:ext uri="{BB962C8B-B14F-4D97-AF65-F5344CB8AC3E}">
        <p14:creationId xmlns:p14="http://schemas.microsoft.com/office/powerpoint/2010/main" val="389609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A91988C2-E63D-3E49-9E4E-B96802C15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132" y="188640"/>
            <a:ext cx="4824536" cy="1982686"/>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5AC6009-C7D1-1B47-A04E-FC5BE2B8D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44" y="2235531"/>
            <a:ext cx="7034336" cy="4433829"/>
          </a:xfrm>
          <a:prstGeom prst="rect">
            <a:avLst/>
          </a:prstGeom>
        </p:spPr>
      </p:pic>
    </p:spTree>
    <p:extLst>
      <p:ext uri="{BB962C8B-B14F-4D97-AF65-F5344CB8AC3E}">
        <p14:creationId xmlns:p14="http://schemas.microsoft.com/office/powerpoint/2010/main" val="25226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2B73-2758-9145-BBB8-75054FF14907}"/>
              </a:ext>
            </a:extLst>
          </p:cNvPr>
          <p:cNvSpPr>
            <a:spLocks noGrp="1"/>
          </p:cNvSpPr>
          <p:nvPr>
            <p:ph type="title"/>
          </p:nvPr>
        </p:nvSpPr>
        <p:spPr/>
        <p:txBody>
          <a:bodyPr/>
          <a:lstStyle/>
          <a:p>
            <a:r>
              <a:rPr lang="az-Latn-AZ" dirty="0"/>
              <a:t>Binary search</a:t>
            </a:r>
          </a:p>
        </p:txBody>
      </p:sp>
      <p:sp>
        <p:nvSpPr>
          <p:cNvPr id="3" name="Content Placeholder 2">
            <a:extLst>
              <a:ext uri="{FF2B5EF4-FFF2-40B4-BE49-F238E27FC236}">
                <a16:creationId xmlns:a16="http://schemas.microsoft.com/office/drawing/2014/main" id="{6ECBBFEE-9FEF-4346-9019-DA29DCAE6541}"/>
              </a:ext>
            </a:extLst>
          </p:cNvPr>
          <p:cNvSpPr>
            <a:spLocks noGrp="1"/>
          </p:cNvSpPr>
          <p:nvPr>
            <p:ph idx="1"/>
          </p:nvPr>
        </p:nvSpPr>
        <p:spPr/>
        <p:txBody>
          <a:bodyPr/>
          <a:lstStyle/>
          <a:p>
            <a:r>
              <a:rPr lang="az-Latn-AZ" dirty="0"/>
              <a:t>Binary search axtarış alqoritmi də Linear search kimi element tapıldıqda onun indeksini return edir. Amma, əvvəlcə əlimizdə olan verilənlərin sıralanması lazımdır. Time complexity baxımından Linear search-dən daha yaxşı olan bu alqoritm hər iterasiyada axtarış sahəsini yarıya endirir. İlk olaraq, axtardığımız dəyərlə massivin ortasındakı elementi qarşılaşdırır. Əgər axtardığımız dəyər ortadakı elementdən kiçik olarsa, ondan sağ tərəfi görməzdən gəlir və sol tərəfdə axtarışa davam edir. Əks halda isə, solu görməzdən gələrək sağda davam edəcəkdir. Proses bu formada davam edəcəkdir. Time complexity bu alqoritmdə O(log n)-dir.</a:t>
            </a:r>
          </a:p>
        </p:txBody>
      </p:sp>
    </p:spTree>
    <p:extLst>
      <p:ext uri="{BB962C8B-B14F-4D97-AF65-F5344CB8AC3E}">
        <p14:creationId xmlns:p14="http://schemas.microsoft.com/office/powerpoint/2010/main" val="381266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406434EC-C655-0843-8FCC-874C89922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738" y="68263"/>
            <a:ext cx="10082212" cy="6721475"/>
          </a:xfrm>
          <a:prstGeom prst="rect">
            <a:avLst/>
          </a:prstGeom>
          <a:noFill/>
        </p:spPr>
      </p:pic>
    </p:spTree>
    <p:extLst>
      <p:ext uri="{BB962C8B-B14F-4D97-AF65-F5344CB8AC3E}">
        <p14:creationId xmlns:p14="http://schemas.microsoft.com/office/powerpoint/2010/main" val="403896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16x9</Template>
  <TotalTime>103</TotalTime>
  <Words>499</Words>
  <Application>Microsoft Macintosh PowerPoint</Application>
  <PresentationFormat>Custom</PresentationFormat>
  <Paragraphs>26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Tech 16x9</vt:lpstr>
      <vt:lpstr>SEARCH ALGORITHMS</vt:lpstr>
      <vt:lpstr>Mündəricat</vt:lpstr>
      <vt:lpstr>Searching algorithms</vt:lpstr>
      <vt:lpstr>Sequential search</vt:lpstr>
      <vt:lpstr>Interval search</vt:lpstr>
      <vt:lpstr>Linear search</vt:lpstr>
      <vt:lpstr>PowerPoint Presentation</vt:lpstr>
      <vt:lpstr>Binary search</vt:lpstr>
      <vt:lpstr>PowerPoint Presentation</vt:lpstr>
      <vt:lpstr>PowerPoint Presentation</vt:lpstr>
      <vt:lpstr>Jump searh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ALGORITHMS</dc:title>
  <dc:creator>Ibrahim Aliyev</dc:creator>
  <cp:lastModifiedBy>Ibrahim Aliyev</cp:lastModifiedBy>
  <cp:revision>1</cp:revision>
  <dcterms:created xsi:type="dcterms:W3CDTF">2022-03-09T22:02:57Z</dcterms:created>
  <dcterms:modified xsi:type="dcterms:W3CDTF">2022-03-09T23:46:26Z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