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A514-BD3F-4D12-9817-D4FD8241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5DCF-BC68-4419-9271-A19BB2D36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39E7-617F-44F5-A484-B3B84B95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0EED-FAC0-41D0-AA02-56F7DDAF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8C89-F9D5-4B1D-A797-3FAD2356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5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DDB7-B529-470F-8B4C-29B9569E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53E9-76EF-4329-889C-DD2C9A88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DBB3-6E8D-48E0-BABB-EEFE478D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FE08-BA9E-4B39-9127-57767AC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3256-9D60-4BA2-8C82-5639C28B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1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A554C-890E-4781-97C0-A5ABD6B4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0C09-1EA9-498F-B256-73C28B33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A0DC-6020-4F28-834D-9FC923B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A667-1346-4D7E-AF10-AECE71F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E48F-ABF2-4948-BBE2-ACFD191E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2E72-AB74-4DAF-A615-EC0E6419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180A-BCEB-4505-AE50-164F98E3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6048-3DE7-474A-93A2-CDE300B8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2909-A2B7-4794-BCC6-630B38AB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6A5F-BB2E-4FE2-A065-1C52C53D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86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F459-2E34-4EEA-B13C-E109DCC4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8027-B137-4EF2-95A6-B835DCEA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AD55-BA86-4CC3-8991-6DAE3A74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A0DD-8810-4F29-A790-1383B70C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BDF3-9068-46A4-899B-B2C523A8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0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FC14-B87C-411E-A5F8-8BD40F5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AE8B-54D3-4A02-95FF-634CABEEA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8CD4-9112-4AC1-9692-FC8DEBE6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BAA0-B41D-464B-91C4-85E36919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E4997-ED1E-49D7-AFCB-A13B010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53ACC-24A5-41DD-8C2A-D64CC79A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02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F1F6-5DDB-40A9-901A-72C344ED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0A62-70EE-4F01-AD68-B034F1F2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D063-2A40-4A5D-AA7D-44B9DF6F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9FB7-43E7-474D-BE13-C0C20C796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CE14-C217-4378-9145-596CE0DE7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37330-AA10-454E-B9C5-88C59AD3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FE61D-9494-4E1B-9A46-74A95320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4ACE9-E59A-472E-AEC7-492E5A81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25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624C-9721-4161-B014-8AD3B133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28C5F-0D24-46A2-905D-6FA56C4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0D1FF-A6DD-4910-BFBE-BED24F3A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5931-D4BE-47E7-9836-6F793658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719F0-FFAD-414B-BF29-DE93148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D828D-53C8-43F5-B04B-109F1A37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5A01E-CEFA-45CC-9A94-246DB42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82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299-8EE6-49E3-81E3-CB5FC240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064E-B0AD-4D83-9D71-D29165D3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359CC-1AC2-47B5-BC0E-8450482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295F-38BA-408A-A344-712239DE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8B27A-FCA3-473D-AD26-3D899EC8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2C7A-A398-4342-999C-0F74D63F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D1D-04D7-4AE3-AA21-0E9BE8CB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019CF-D4DD-4E6A-858F-E4D7B5C29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DBF54-D953-4FFA-B307-7100BF6A9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0C06-60A3-488D-A608-36EAEA45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211B-8D98-4CCA-B8E1-A99C4CA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E27F3-4070-40E4-B5F2-209D4AB2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37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E3A42-61F5-447F-B962-2F3A6F9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0D37-CF86-4971-93C5-805F22AF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DC2D-BBEC-4E5B-AC3A-67A9D6302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EF5B-C0AF-427C-9A75-E58F00937CBE}" type="datetimeFigureOut">
              <a:rPr lang="en-AU" smtClean="0"/>
              <a:t>13/12/2020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04E5C-8650-4F09-8FA0-54F48AD3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3D7D-8F8A-4BEC-AA05-914C8452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C811-BCC5-4E61-9044-1718798F3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4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Vt0TEHlBd1e0lPAyhht08lNzCN3sauv?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drive/folders/1EbIEYm7_R0kmDSTeHw1_qPPw-3BGzfxD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schafer5" TargetMode="External"/><Relationship Id="rId2" Type="http://schemas.openxmlformats.org/officeDocument/2006/relationships/hyperlink" Target="https://www.iconarchive.com/show/matrilineare-icons-by-sora-meliae/Mimes-image-x-ico-ic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ender.org/" TargetMode="External"/><Relationship Id="rId4" Type="http://schemas.openxmlformats.org/officeDocument/2006/relationships/hyperlink" Target="https://www.youtube.com/user/sentde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79AA3-3C1F-4C01-BD41-1A039AE908A6}"/>
              </a:ext>
            </a:extLst>
          </p:cNvPr>
          <p:cNvSpPr txBox="1"/>
          <p:nvPr/>
        </p:nvSpPr>
        <p:spPr>
          <a:xfrm>
            <a:off x="1921368" y="185783"/>
            <a:ext cx="8025413" cy="92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54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AU" sz="540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26566-D1C4-472D-AB24-577ECC442F02}"/>
              </a:ext>
            </a:extLst>
          </p:cNvPr>
          <p:cNvSpPr txBox="1"/>
          <p:nvPr/>
        </p:nvSpPr>
        <p:spPr>
          <a:xfrm>
            <a:off x="307756" y="2512380"/>
            <a:ext cx="11655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AE 581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Simulations of a Front-Wheel Bicycle/Robot Drive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Ibrahim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Aljalal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4614FE2-033C-4D25-A040-96233EF70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40" y="4016554"/>
            <a:ext cx="1457528" cy="169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E97B3-ECFE-4D39-89C1-99947215C6FE}"/>
              </a:ext>
            </a:extLst>
          </p:cNvPr>
          <p:cNvSpPr txBox="1"/>
          <p:nvPr/>
        </p:nvSpPr>
        <p:spPr>
          <a:xfrm>
            <a:off x="563996" y="1145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QR Code: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688BF-DE26-4FAC-9315-9C989927116F}"/>
              </a:ext>
            </a:extLst>
          </p:cNvPr>
          <p:cNvSpPr txBox="1"/>
          <p:nvPr/>
        </p:nvSpPr>
        <p:spPr>
          <a:xfrm>
            <a:off x="563996" y="5813794"/>
            <a:ext cx="9827779" cy="86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 </a:t>
            </a:r>
            <a:r>
              <a:rPr lang="en-A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URL: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https://drive.google.com/drive/folders/1TVt0TEHlBd1e0lPAyhht08lNzCN3sauv?usp=sharing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2">
            <a:extLst>
              <a:ext uri="{FF2B5EF4-FFF2-40B4-BE49-F238E27FC236}">
                <a16:creationId xmlns:a16="http://schemas.microsoft.com/office/drawing/2014/main" id="{425E8B11-FA6E-4C01-BE9E-2B9903FF3A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735" y="1517157"/>
            <a:ext cx="4319905" cy="4319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DFD8B4-E038-44A6-8992-3CFFA9D9E6C2}"/>
              </a:ext>
            </a:extLst>
          </p:cNvPr>
          <p:cNvSpPr txBox="1"/>
          <p:nvPr/>
        </p:nvSpPr>
        <p:spPr>
          <a:xfrm>
            <a:off x="2573849" y="23735"/>
            <a:ext cx="6096000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AU" sz="48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AE581.exe File</a:t>
            </a:r>
          </a:p>
        </p:txBody>
      </p:sp>
    </p:spTree>
    <p:extLst>
      <p:ext uri="{BB962C8B-B14F-4D97-AF65-F5344CB8AC3E}">
        <p14:creationId xmlns:p14="http://schemas.microsoft.com/office/powerpoint/2010/main" val="222275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0A473-5022-4797-9699-55CA7EB1EE28}"/>
              </a:ext>
            </a:extLst>
          </p:cNvPr>
          <p:cNvSpPr txBox="1"/>
          <p:nvPr/>
        </p:nvSpPr>
        <p:spPr>
          <a:xfrm>
            <a:off x="1276350" y="0"/>
            <a:ext cx="9944100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AU" sz="36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AE581.mkv 3D simulation (in Blender software)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68DBB-5F37-442E-9341-B2A18C2EF62B}"/>
              </a:ext>
            </a:extLst>
          </p:cNvPr>
          <p:cNvSpPr txBox="1"/>
          <p:nvPr/>
        </p:nvSpPr>
        <p:spPr>
          <a:xfrm>
            <a:off x="667204" y="5694763"/>
            <a:ext cx="10553246" cy="93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Or </a:t>
            </a:r>
            <a:r>
              <a:rPr lang="en-A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URL: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https://drive.google.com/drive/folders/1EbIEYm7_R0kmDSTeHw1_qPPw-3BGzfxD?usp=sharing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F1C36D07-4066-4BB7-A900-BA451B1D83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025" y="1374858"/>
            <a:ext cx="4319905" cy="4319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0D1E6-D432-437A-96E9-A602963420C3}"/>
              </a:ext>
            </a:extLst>
          </p:cNvPr>
          <p:cNvSpPr txBox="1"/>
          <p:nvPr/>
        </p:nvSpPr>
        <p:spPr>
          <a:xfrm>
            <a:off x="743404" y="1190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QR Code: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71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8D835-F582-4E91-86A4-118AFED82649}"/>
              </a:ext>
            </a:extLst>
          </p:cNvPr>
          <p:cNvSpPr txBox="1"/>
          <p:nvPr/>
        </p:nvSpPr>
        <p:spPr>
          <a:xfrm>
            <a:off x="604837" y="455718"/>
            <a:ext cx="10753726" cy="594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AU" sz="48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en-A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https://www.iconarchive.com/show/matrilineare-icons-by-sora-meliae/Mimes-image-x-ico-icon.html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</a:t>
            </a:r>
            <a:r>
              <a:rPr lang="en-A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https://www.youtube.com/user/schafer5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 </a:t>
            </a:r>
            <a:r>
              <a:rPr lang="en-A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https://www.youtube.com/user/sentdex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</a:t>
            </a:r>
            <a:r>
              <a:rPr lang="en-A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https://www.youtube.com/watch?v=UZX5kH72Yx4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https://www.blender.org/</a:t>
            </a:r>
            <a:endParaRPr lang="en-A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B72E65-526A-4966-B6B3-EFA206F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462"/>
            <a:ext cx="5335058" cy="574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EDFCD-1E16-4813-B750-2F91B5241DC3}"/>
              </a:ext>
            </a:extLst>
          </p:cNvPr>
          <p:cNvSpPr txBox="1"/>
          <p:nvPr/>
        </p:nvSpPr>
        <p:spPr>
          <a:xfrm>
            <a:off x="5549034" y="3486151"/>
            <a:ext cx="677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Given: </a:t>
            </a:r>
            <a:r>
              <a:rPr lang="en-A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v(t)=r*</a:t>
            </a:r>
            <a:r>
              <a:rPr lang="el-G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s(t)*cos(</a:t>
            </a:r>
            <a:r>
              <a:rPr lang="el-G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(t)),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ω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(t)=(r*</a:t>
            </a:r>
            <a:r>
              <a:rPr lang="el-G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s(t))/d*sin(</a:t>
            </a:r>
            <a:r>
              <a:rPr lang="el-G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α(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t))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r= 2 cm,  d= 15 cm, real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φ(t) is incremented by 1 degree</a:t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75767B2-AD80-4A56-9DCF-7763E481E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9" y="1464815"/>
            <a:ext cx="4409890" cy="1856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25E03-CC22-4CAE-A48E-5A52EC406EAB}"/>
              </a:ext>
            </a:extLst>
          </p:cNvPr>
          <p:cNvSpPr txBox="1"/>
          <p:nvPr/>
        </p:nvSpPr>
        <p:spPr>
          <a:xfrm>
            <a:off x="1755169" y="5614"/>
            <a:ext cx="8158579" cy="82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48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Specifications</a:t>
            </a:r>
            <a:endParaRPr lang="en-AU" sz="480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01D5F2-875F-4B0E-816C-72F8D653A056}"/>
                  </a:ext>
                </a:extLst>
              </p:cNvPr>
              <p:cNvSpPr txBox="1"/>
              <p:nvPr/>
            </p:nvSpPr>
            <p:spPr>
              <a:xfrm>
                <a:off x="5549034" y="5208519"/>
                <a:ext cx="3918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01D5F2-875F-4B0E-816C-72F8D653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034" y="5208519"/>
                <a:ext cx="3918816" cy="369332"/>
              </a:xfrm>
              <a:prstGeom prst="rect">
                <a:avLst/>
              </a:prstGeom>
              <a:blipFill>
                <a:blip r:embed="rId4"/>
                <a:stretch>
                  <a:fillRect l="-124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55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B48A4-C1DE-4F31-9EA1-5CD7397915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5" y="1559336"/>
            <a:ext cx="11653569" cy="3739327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A52AA-D477-43D3-8067-D9F5FF6AF240}"/>
              </a:ext>
            </a:extLst>
          </p:cNvPr>
          <p:cNvSpPr txBox="1"/>
          <p:nvPr/>
        </p:nvSpPr>
        <p:spPr>
          <a:xfrm>
            <a:off x="1831369" y="0"/>
            <a:ext cx="815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Main Function Input</a:t>
            </a:r>
            <a:endParaRPr lang="en-AU" sz="480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4A8DDF-D809-48D5-A562-3086F2BF2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4" y="1713170"/>
            <a:ext cx="11904392" cy="2793888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5A643-25B1-4922-9CA1-CA697DF200D9}"/>
              </a:ext>
            </a:extLst>
          </p:cNvPr>
          <p:cNvSpPr txBox="1"/>
          <p:nvPr/>
        </p:nvSpPr>
        <p:spPr>
          <a:xfrm>
            <a:off x="1688494" y="108865"/>
            <a:ext cx="815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Main Function Output</a:t>
            </a:r>
            <a:endParaRPr lang="en-AU" sz="480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12AA93-A990-4B4B-A496-BFBCC509678D}"/>
                  </a:ext>
                </a:extLst>
              </p:cNvPr>
              <p:cNvSpPr txBox="1"/>
              <p:nvPr/>
            </p:nvSpPr>
            <p:spPr>
              <a:xfrm>
                <a:off x="2142534" y="0"/>
                <a:ext cx="8197898" cy="583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AU" sz="3200" dirty="0">
                    <a:solidFill>
                      <a:srgbClr val="2F54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="7" </m:t>
                    </m:r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AU" sz="3200" dirty="0">
                    <a:solidFill>
                      <a:srgbClr val="2F54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="1.48"</m:t>
                    </m:r>
                  </m:oMath>
                </a14:m>
                <a:endParaRPr lang="en-AU" sz="3200" dirty="0">
                  <a:solidFill>
                    <a:srgbClr val="2F54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12AA93-A990-4B4B-A496-BFBCC509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34" y="0"/>
                <a:ext cx="8197898" cy="583750"/>
              </a:xfrm>
              <a:prstGeom prst="rect">
                <a:avLst/>
              </a:prstGeom>
              <a:blipFill>
                <a:blip r:embed="rId2"/>
                <a:stretch>
                  <a:fillRect l="-1859" t="-14583" b="-322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E591FDB-9DC7-4BAC-BF31-0C0CFD1AE5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02"/>
            <a:ext cx="5729605" cy="5498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169C5-F7D4-45AC-90BB-A0AC7F8ED5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53" y="1335102"/>
            <a:ext cx="6177634" cy="5498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EC0724-FB11-46B0-AEC0-6425FD0BB3EE}"/>
              </a:ext>
            </a:extLst>
          </p:cNvPr>
          <p:cNvSpPr txBox="1"/>
          <p:nvPr/>
        </p:nvSpPr>
        <p:spPr>
          <a:xfrm>
            <a:off x="-200025" y="965770"/>
            <a:ext cx="144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Case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EE7A8-0FE1-4ED2-9B92-9D23A8ADAEF4}"/>
              </a:ext>
            </a:extLst>
          </p:cNvPr>
          <p:cNvSpPr txBox="1"/>
          <p:nvPr/>
        </p:nvSpPr>
        <p:spPr>
          <a:xfrm>
            <a:off x="5802285" y="965770"/>
            <a:ext cx="132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Case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34710-7DCB-413E-9146-81D230E6F9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125"/>
            <a:ext cx="5723890" cy="5349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B6214-9DAC-4D8D-B95E-DE854B64A6E1}"/>
              </a:ext>
            </a:extLst>
          </p:cNvPr>
          <p:cNvSpPr txBox="1"/>
          <p:nvPr/>
        </p:nvSpPr>
        <p:spPr>
          <a:xfrm>
            <a:off x="5895973" y="1508125"/>
            <a:ext cx="6115051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 between the ideal and actual final positions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2.68 cm.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3701-0B3F-46A6-B69B-9186A6E756BA}"/>
              </a:ext>
            </a:extLst>
          </p:cNvPr>
          <p:cNvSpPr txBox="1"/>
          <p:nvPr/>
        </p:nvSpPr>
        <p:spPr>
          <a:xfrm>
            <a:off x="-70152" y="1138793"/>
            <a:ext cx="239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Case vs Real Case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19252-5D3C-44AF-A591-8EA255CA1B66}"/>
                  </a:ext>
                </a:extLst>
              </p:cNvPr>
              <p:cNvSpPr txBox="1"/>
              <p:nvPr/>
            </p:nvSpPr>
            <p:spPr>
              <a:xfrm>
                <a:off x="2142534" y="0"/>
                <a:ext cx="8197898" cy="583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AU" sz="3200" dirty="0">
                    <a:solidFill>
                      <a:srgbClr val="2F54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="7" </m:t>
                    </m:r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AU" sz="3200" dirty="0">
                    <a:solidFill>
                      <a:srgbClr val="2F54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AU" sz="3200" i="1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200">
                            <a:solidFill>
                              <a:srgbClr val="2F54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200">
                        <a:solidFill>
                          <a:srgbClr val="2F54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="1.48"</m:t>
                    </m:r>
                  </m:oMath>
                </a14:m>
                <a:endParaRPr lang="en-AU" sz="3200" dirty="0">
                  <a:solidFill>
                    <a:srgbClr val="2F54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19252-5D3C-44AF-A591-8EA255C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34" y="0"/>
                <a:ext cx="8197898" cy="583750"/>
              </a:xfrm>
              <a:prstGeom prst="rect">
                <a:avLst/>
              </a:prstGeom>
              <a:blipFill>
                <a:blip r:embed="rId3"/>
                <a:stretch>
                  <a:fillRect l="-1859" t="-14583" b="-322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3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8C795-4726-4E46-A4B3-AA5C1C624EAB}"/>
                  </a:ext>
                </a:extLst>
              </p:cNvPr>
              <p:cNvSpPr txBox="1"/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="7∗∗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 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+4)∗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(4∗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)"</m:t>
                    </m:r>
                  </m:oMath>
                </a14:m>
                <a:endParaRPr lang="en-AU" sz="3000" dirty="0">
                  <a:solidFill>
                    <a:srgbClr val="1F3864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8C795-4726-4E46-A4B3-AA5C1C62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blipFill>
                <a:blip r:embed="rId2"/>
                <a:stretch>
                  <a:fillRect l="-115" t="-14286" b="-32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B1CA4E-91A5-46C8-BC47-741B9865D8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64920"/>
            <a:ext cx="5743575" cy="5193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B6B3F-61AA-4F6E-BFC4-94AEA8402D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04" y="1664916"/>
            <a:ext cx="5882320" cy="5193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97B1C2-8294-4B42-8AE3-8507ACD4170A}"/>
              </a:ext>
            </a:extLst>
          </p:cNvPr>
          <p:cNvSpPr txBox="1"/>
          <p:nvPr/>
        </p:nvSpPr>
        <p:spPr>
          <a:xfrm>
            <a:off x="-150450" y="1307649"/>
            <a:ext cx="122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case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F3D03-F591-4809-AD24-E801583D7B88}"/>
              </a:ext>
            </a:extLst>
          </p:cNvPr>
          <p:cNvSpPr txBox="1"/>
          <p:nvPr/>
        </p:nvSpPr>
        <p:spPr>
          <a:xfrm>
            <a:off x="6010274" y="1307649"/>
            <a:ext cx="237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Case </a:t>
            </a:r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case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6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C0C5A-9345-490A-97F6-73376CF95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81175"/>
            <a:ext cx="5988782" cy="5076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3A3DF-DD68-4CEB-B131-2EE7F9C014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21" y="1781175"/>
            <a:ext cx="5988782" cy="5076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99C11-410C-49F2-AEE6-8F6580065D79}"/>
              </a:ext>
            </a:extLst>
          </p:cNvPr>
          <p:cNvSpPr txBox="1"/>
          <p:nvPr/>
        </p:nvSpPr>
        <p:spPr>
          <a:xfrm>
            <a:off x="-140925" y="1411843"/>
            <a:ext cx="400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case (zoomed at the starting point)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1B6B6-A6E0-4542-A3B5-C3244454C41F}"/>
              </a:ext>
            </a:extLst>
          </p:cNvPr>
          <p:cNvSpPr txBox="1"/>
          <p:nvPr/>
        </p:nvSpPr>
        <p:spPr>
          <a:xfrm>
            <a:off x="5988780" y="1411843"/>
            <a:ext cx="5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Case </a:t>
            </a:r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case (zoomed at the starting point)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7376-6C93-4A45-BF86-E353A36E2631}"/>
                  </a:ext>
                </a:extLst>
              </p:cNvPr>
              <p:cNvSpPr txBox="1"/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="7∗∗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 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+4)∗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(4∗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)"</m:t>
                    </m:r>
                  </m:oMath>
                </a14:m>
                <a:endParaRPr lang="en-AU" sz="3000" dirty="0">
                  <a:solidFill>
                    <a:srgbClr val="1F3864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7376-6C93-4A45-BF86-E353A36E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blipFill>
                <a:blip r:embed="rId3"/>
                <a:stretch>
                  <a:fillRect l="-115" t="-14286" b="-32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95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36F9E-05F5-4E0B-ADCE-D032F0B67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" y="1965325"/>
            <a:ext cx="5723890" cy="4892675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1865A-F023-40A1-B468-B464C49B0604}"/>
              </a:ext>
            </a:extLst>
          </p:cNvPr>
          <p:cNvSpPr txBox="1"/>
          <p:nvPr/>
        </p:nvSpPr>
        <p:spPr>
          <a:xfrm>
            <a:off x="5750892" y="1889125"/>
            <a:ext cx="6031533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 between the ideal and actual final positions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54664.73 cm.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00EFE-FD5B-420B-94FC-A706D797264F}"/>
              </a:ext>
            </a:extLst>
          </p:cNvPr>
          <p:cNvSpPr txBox="1"/>
          <p:nvPr/>
        </p:nvSpPr>
        <p:spPr>
          <a:xfrm>
            <a:off x="-216203" y="1595993"/>
            <a:ext cx="26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Case vs Real Case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54D7CA-CC82-4A37-9EA2-1E8AD10CF110}"/>
                  </a:ext>
                </a:extLst>
              </p:cNvPr>
              <p:cNvSpPr txBox="1"/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="7∗∗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 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AU" sz="3000" dirty="0">
                    <a:solidFill>
                      <a:srgbClr val="1F3864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AU" sz="3000" i="1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3000">
                            <a:solidFill>
                              <a:srgbClr val="1F3864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+4)∗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(4∗</m:t>
                    </m:r>
                    <m:r>
                      <m:rPr>
                        <m:sty m:val="p"/>
                      </m:rP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AU" sz="3000">
                        <a:solidFill>
                          <a:srgbClr val="1F3864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)"</m:t>
                    </m:r>
                  </m:oMath>
                </a14:m>
                <a:endParaRPr lang="en-AU" sz="3000" dirty="0">
                  <a:solidFill>
                    <a:srgbClr val="1F3864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54D7CA-CC82-4A37-9EA2-1E8AD10CF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" y="0"/>
                <a:ext cx="10572750" cy="552972"/>
              </a:xfrm>
              <a:prstGeom prst="rect">
                <a:avLst/>
              </a:prstGeom>
              <a:blipFill>
                <a:blip r:embed="rId3"/>
                <a:stretch>
                  <a:fillRect l="-115" t="-14286" b="-32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93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ABDULAZIZ AL JALAL</dc:creator>
  <cp:lastModifiedBy>IBRAHIM ABDULAZIZ AL JALAL</cp:lastModifiedBy>
  <cp:revision>15</cp:revision>
  <dcterms:created xsi:type="dcterms:W3CDTF">2020-12-08T13:16:54Z</dcterms:created>
  <dcterms:modified xsi:type="dcterms:W3CDTF">2020-12-13T11:27:32Z</dcterms:modified>
</cp:coreProperties>
</file>