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Arimo"/>
      <p:regular r:id="rId32"/>
      <p:bold r:id="rId33"/>
      <p:italic r:id="rId34"/>
      <p:boldItalic r:id="rId35"/>
    </p:embeddedFont>
    <p:embeddedFont>
      <p:font typeface="Arimo SemiBold"/>
      <p:regular r:id="rId36"/>
      <p:bold r:id="rId37"/>
      <p:italic r:id="rId38"/>
      <p:boldItalic r:id="rId39"/>
    </p:embeddedFont>
    <p:embeddedFont>
      <p:font typeface="Arimo Medium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Medium-regular.fntdata"/><Relationship Id="rId20" Type="http://schemas.openxmlformats.org/officeDocument/2006/relationships/slide" Target="slides/slide14.xml"/><Relationship Id="rId42" Type="http://schemas.openxmlformats.org/officeDocument/2006/relationships/font" Target="fonts/ArimoMedium-italic.fntdata"/><Relationship Id="rId41" Type="http://schemas.openxmlformats.org/officeDocument/2006/relationships/font" Target="fonts/ArimoMedium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ArimoMedium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rimo-bold.fntdata"/><Relationship Id="rId10" Type="http://schemas.openxmlformats.org/officeDocument/2006/relationships/slide" Target="slides/slide4.xml"/><Relationship Id="rId32" Type="http://schemas.openxmlformats.org/officeDocument/2006/relationships/font" Target="fonts/Arimo-regular.fntdata"/><Relationship Id="rId13" Type="http://schemas.openxmlformats.org/officeDocument/2006/relationships/slide" Target="slides/slide7.xml"/><Relationship Id="rId35" Type="http://schemas.openxmlformats.org/officeDocument/2006/relationships/font" Target="fonts/Arimo-boldItalic.fntdata"/><Relationship Id="rId12" Type="http://schemas.openxmlformats.org/officeDocument/2006/relationships/slide" Target="slides/slide6.xml"/><Relationship Id="rId34" Type="http://schemas.openxmlformats.org/officeDocument/2006/relationships/font" Target="fonts/Arimo-italic.fntdata"/><Relationship Id="rId15" Type="http://schemas.openxmlformats.org/officeDocument/2006/relationships/slide" Target="slides/slide9.xml"/><Relationship Id="rId37" Type="http://schemas.openxmlformats.org/officeDocument/2006/relationships/font" Target="fonts/ArimoSemiBold-bold.fntdata"/><Relationship Id="rId14" Type="http://schemas.openxmlformats.org/officeDocument/2006/relationships/slide" Target="slides/slide8.xml"/><Relationship Id="rId36" Type="http://schemas.openxmlformats.org/officeDocument/2006/relationships/font" Target="fonts/Arimo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Arimo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Arimo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544816ec0_0_1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544816ec0_0_1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7544816ec0_0_3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7544816ec0_0_3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7544816ec0_0_3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7544816ec0_0_3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7544816ec0_0_3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7544816ec0_0_3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7544816ec0_0_3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7544816ec0_0_3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7544816ec0_0_30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7544816ec0_0_3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7544816ec0_0_30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7544816ec0_0_30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7544816ec0_0_2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7544816ec0_0_2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7544816ec0_0_3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7544816ec0_0_3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7544816ec0_0_3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7544816ec0_0_3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7544816ec0_0_3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7544816ec0_0_3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7544816ec0_0_1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7544816ec0_0_1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7544816ec0_0_3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7544816ec0_0_3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7544816ec0_0_3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7544816ec0_0_3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7544816ec0_0_3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7544816ec0_0_3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7544816ec0_0_3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37544816ec0_0_3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7544816ec0_0_3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7544816ec0_0_3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7544816ec0_0_3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7544816ec0_0_3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7544816ec0_0_2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7544816ec0_0_2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544816ec0_0_2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544816ec0_0_2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544816ec0_0_2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7544816ec0_0_2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7544816ec0_0_2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7544816ec0_0_2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7544816ec0_0_3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7544816ec0_0_3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7544816ec0_0_2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7544816ec0_0_2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7544816ec0_0_2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7544816ec0_0_2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_3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0000"/>
          </a:blip>
          <a:srcRect b="4816" l="0" r="0" t="0"/>
          <a:stretch/>
        </p:blipFill>
        <p:spPr>
          <a:xfrm>
            <a:off x="277500" y="277500"/>
            <a:ext cx="8589000" cy="4599000"/>
          </a:xfrm>
          <a:prstGeom prst="roundRect">
            <a:avLst>
              <a:gd fmla="val 13515" name="adj"/>
            </a:avLst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805650" y="7925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805650" y="45217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795525" y="2323100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2">
  <p:cSld name="BLANK_1_1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277515" y="277501"/>
            <a:ext cx="8589075" cy="4593888"/>
            <a:chOff x="277500" y="277500"/>
            <a:chExt cx="8589075" cy="4593888"/>
          </a:xfrm>
        </p:grpSpPr>
        <p:pic>
          <p:nvPicPr>
            <p:cNvPr id="64" name="Google Shape;64;p15"/>
            <p:cNvPicPr preferRelativeResize="0"/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277575" y="277500"/>
              <a:ext cx="8589000" cy="459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5"/>
            <p:cNvSpPr/>
            <p:nvPr/>
          </p:nvSpPr>
          <p:spPr>
            <a:xfrm>
              <a:off x="277500" y="277500"/>
              <a:ext cx="8589000" cy="4582500"/>
            </a:xfrm>
            <a:prstGeom prst="roundRect">
              <a:avLst>
                <a:gd fmla="val 6093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601356" y="3751056"/>
            <a:ext cx="576000" cy="57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51558" y="3801258"/>
            <a:ext cx="475500" cy="47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01325" y="3751025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 rot="10800000">
            <a:off x="1341900" y="4039025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598475" y="3493075"/>
            <a:ext cx="59853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3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277500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17282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31790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/>
          <p:nvPr>
            <p:ph idx="5" type="pic"/>
          </p:nvPr>
        </p:nvSpPr>
        <p:spPr>
          <a:xfrm>
            <a:off x="46298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7" name="Google Shape;77;p16"/>
          <p:cNvSpPr/>
          <p:nvPr>
            <p:ph idx="6" type="pic"/>
          </p:nvPr>
        </p:nvSpPr>
        <p:spPr>
          <a:xfrm>
            <a:off x="60806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8" name="Google Shape;78;p16"/>
          <p:cNvSpPr/>
          <p:nvPr>
            <p:ph idx="7" type="pic"/>
          </p:nvPr>
        </p:nvSpPr>
        <p:spPr>
          <a:xfrm>
            <a:off x="75314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77500" y="577275"/>
            <a:ext cx="7137000" cy="9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706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2" name="Google Shape;82;p16"/>
          <p:cNvSpPr txBox="1"/>
          <p:nvPr>
            <p:ph idx="8" type="body"/>
          </p:nvPr>
        </p:nvSpPr>
        <p:spPr>
          <a:xfrm>
            <a:off x="182162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3" name="Google Shape;83;p16"/>
          <p:cNvSpPr txBox="1"/>
          <p:nvPr>
            <p:ph idx="9" type="body"/>
          </p:nvPr>
        </p:nvSpPr>
        <p:spPr>
          <a:xfrm>
            <a:off x="327260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4" name="Google Shape;84;p16"/>
          <p:cNvSpPr txBox="1"/>
          <p:nvPr>
            <p:ph idx="13" type="body"/>
          </p:nvPr>
        </p:nvSpPr>
        <p:spPr>
          <a:xfrm>
            <a:off x="472358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5" name="Google Shape;85;p16"/>
          <p:cNvSpPr txBox="1"/>
          <p:nvPr>
            <p:ph idx="14" type="body"/>
          </p:nvPr>
        </p:nvSpPr>
        <p:spPr>
          <a:xfrm>
            <a:off x="617456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6" name="Google Shape;86;p16"/>
          <p:cNvSpPr txBox="1"/>
          <p:nvPr>
            <p:ph idx="15" type="body"/>
          </p:nvPr>
        </p:nvSpPr>
        <p:spPr>
          <a:xfrm>
            <a:off x="76255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7" name="Google Shape;87;p16"/>
          <p:cNvSpPr txBox="1"/>
          <p:nvPr>
            <p:ph idx="16" type="subTitle"/>
          </p:nvPr>
        </p:nvSpPr>
        <p:spPr>
          <a:xfrm>
            <a:off x="3706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7" type="subTitle"/>
          </p:nvPr>
        </p:nvSpPr>
        <p:spPr>
          <a:xfrm>
            <a:off x="18214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8" type="subTitle"/>
          </p:nvPr>
        </p:nvSpPr>
        <p:spPr>
          <a:xfrm>
            <a:off x="327234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9" type="subTitle"/>
          </p:nvPr>
        </p:nvSpPr>
        <p:spPr>
          <a:xfrm>
            <a:off x="47231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0" type="subTitle"/>
          </p:nvPr>
        </p:nvSpPr>
        <p:spPr>
          <a:xfrm>
            <a:off x="6174375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21" type="subTitle"/>
          </p:nvPr>
        </p:nvSpPr>
        <p:spPr>
          <a:xfrm>
            <a:off x="76255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ards">
  <p:cSld name="CUSTOM_24">
    <p:bg>
      <p:bgPr>
        <a:solidFill>
          <a:schemeClr val="accent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417936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2" type="subTitle"/>
          </p:nvPr>
        </p:nvSpPr>
        <p:spPr>
          <a:xfrm>
            <a:off x="2167325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3" type="subTitle"/>
          </p:nvPr>
        </p:nvSpPr>
        <p:spPr>
          <a:xfrm>
            <a:off x="390547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4" type="subTitle"/>
          </p:nvPr>
        </p:nvSpPr>
        <p:spPr>
          <a:xfrm>
            <a:off x="5652384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739263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6" type="body"/>
          </p:nvPr>
        </p:nvSpPr>
        <p:spPr>
          <a:xfrm>
            <a:off x="417811" y="3433000"/>
            <a:ext cx="1337400" cy="11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2" name="Google Shape;102;p17"/>
          <p:cNvSpPr txBox="1"/>
          <p:nvPr>
            <p:ph idx="7" type="body"/>
          </p:nvPr>
        </p:nvSpPr>
        <p:spPr>
          <a:xfrm>
            <a:off x="21673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3" name="Google Shape;103;p17"/>
          <p:cNvSpPr txBox="1"/>
          <p:nvPr>
            <p:ph idx="8" type="body"/>
          </p:nvPr>
        </p:nvSpPr>
        <p:spPr>
          <a:xfrm>
            <a:off x="3903300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4" name="Google Shape;104;p17"/>
          <p:cNvSpPr txBox="1"/>
          <p:nvPr>
            <p:ph idx="9" type="body"/>
          </p:nvPr>
        </p:nvSpPr>
        <p:spPr>
          <a:xfrm>
            <a:off x="56486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5" name="Google Shape;105;p17"/>
          <p:cNvSpPr txBox="1"/>
          <p:nvPr>
            <p:ph idx="13" type="body"/>
          </p:nvPr>
        </p:nvSpPr>
        <p:spPr>
          <a:xfrm>
            <a:off x="7385291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6" name="Google Shape;106;p17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CUSTOM_25"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/>
        </p:nvSpPr>
        <p:spPr>
          <a:xfrm>
            <a:off x="277500" y="277500"/>
            <a:ext cx="8589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4 steps - Alt 1">
  <p:cSld name="CUSTOM_25_1_1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969400" y="138075"/>
            <a:ext cx="5217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3766700" y="873150"/>
            <a:ext cx="1621800" cy="3549600"/>
          </a:xfrm>
          <a:prstGeom prst="roundRect">
            <a:avLst>
              <a:gd fmla="val 10482" name="adj"/>
            </a:avLst>
          </a:prstGeom>
          <a:noFill/>
          <a:ln>
            <a:noFill/>
          </a:ln>
        </p:spPr>
      </p:sp>
      <p:sp>
        <p:nvSpPr>
          <p:cNvPr id="123" name="Google Shape;123;p19"/>
          <p:cNvSpPr/>
          <p:nvPr>
            <p:ph idx="4" type="pic"/>
          </p:nvPr>
        </p:nvSpPr>
        <p:spPr>
          <a:xfrm>
            <a:off x="28910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4" name="Google Shape;124;p19"/>
          <p:cNvSpPr/>
          <p:nvPr>
            <p:ph idx="5" type="pic"/>
          </p:nvPr>
        </p:nvSpPr>
        <p:spPr>
          <a:xfrm>
            <a:off x="1969400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5" name="Google Shape;125;p19"/>
          <p:cNvSpPr/>
          <p:nvPr>
            <p:ph idx="6" type="pic"/>
          </p:nvPr>
        </p:nvSpPr>
        <p:spPr>
          <a:xfrm>
            <a:off x="5623125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6" name="Google Shape;126;p19"/>
          <p:cNvSpPr/>
          <p:nvPr>
            <p:ph idx="7" type="pic"/>
          </p:nvPr>
        </p:nvSpPr>
        <p:spPr>
          <a:xfrm>
            <a:off x="730405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7" name="Google Shape;127;p19"/>
          <p:cNvSpPr txBox="1"/>
          <p:nvPr>
            <p:ph idx="8" type="subTitle"/>
          </p:nvPr>
        </p:nvSpPr>
        <p:spPr>
          <a:xfrm>
            <a:off x="378475" y="4261299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9" type="subTitle"/>
          </p:nvPr>
        </p:nvSpPr>
        <p:spPr>
          <a:xfrm>
            <a:off x="378476" y="4562900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3" type="subTitle"/>
          </p:nvPr>
        </p:nvSpPr>
        <p:spPr>
          <a:xfrm>
            <a:off x="2057625" y="4074126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4" type="subTitle"/>
          </p:nvPr>
        </p:nvSpPr>
        <p:spPr>
          <a:xfrm>
            <a:off x="2057625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5" type="subTitle"/>
          </p:nvPr>
        </p:nvSpPr>
        <p:spPr>
          <a:xfrm>
            <a:off x="5712200" y="4074126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6" type="subTitle"/>
          </p:nvPr>
        </p:nvSpPr>
        <p:spPr>
          <a:xfrm>
            <a:off x="5712200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7" type="subTitle"/>
          </p:nvPr>
        </p:nvSpPr>
        <p:spPr>
          <a:xfrm>
            <a:off x="7395575" y="4261301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8" type="subTitle"/>
          </p:nvPr>
        </p:nvSpPr>
        <p:spPr>
          <a:xfrm>
            <a:off x="7395575" y="4562900"/>
            <a:ext cx="15042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21_1_1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2">
            <a:alphaModFix amt="10000"/>
          </a:blip>
          <a:srcRect b="720" l="1068" r="19" t="592"/>
          <a:stretch/>
        </p:blipFill>
        <p:spPr>
          <a:xfrm>
            <a:off x="277425" y="277650"/>
            <a:ext cx="8588100" cy="4582500"/>
          </a:xfrm>
          <a:prstGeom prst="roundRect">
            <a:avLst>
              <a:gd fmla="val 13460" name="adj"/>
            </a:avLst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accent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4539825" y="31782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2" type="subTitle"/>
          </p:nvPr>
        </p:nvSpPr>
        <p:spPr>
          <a:xfrm>
            <a:off x="4539825" y="37928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3" type="subTitle"/>
          </p:nvPr>
        </p:nvSpPr>
        <p:spPr>
          <a:xfrm>
            <a:off x="4539825" y="440732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77425" y="2056225"/>
            <a:ext cx="3541500" cy="28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CUSTOM_11">
    <p:bg>
      <p:bgPr>
        <a:solidFill>
          <a:schemeClr val="accent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>
            <p:ph idx="2" type="pic"/>
          </p:nvPr>
        </p:nvSpPr>
        <p:spPr>
          <a:xfrm>
            <a:off x="7480825" y="734600"/>
            <a:ext cx="1383900" cy="1660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4" name="Google Shape;154;p23"/>
          <p:cNvSpPr/>
          <p:nvPr>
            <p:ph idx="3" type="pic"/>
          </p:nvPr>
        </p:nvSpPr>
        <p:spPr>
          <a:xfrm>
            <a:off x="7480825" y="2521175"/>
            <a:ext cx="1383900" cy="1879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5" name="Google Shape;155;p23"/>
          <p:cNvSpPr/>
          <p:nvPr>
            <p:ph idx="4" type="pic"/>
          </p:nvPr>
        </p:nvSpPr>
        <p:spPr>
          <a:xfrm>
            <a:off x="4665550" y="850900"/>
            <a:ext cx="2589300" cy="3433200"/>
          </a:xfrm>
          <a:prstGeom prst="roundRect">
            <a:avLst>
              <a:gd fmla="val 6330" name="adj"/>
            </a:avLst>
          </a:prstGeom>
          <a:noFill/>
          <a:ln>
            <a:noFill/>
          </a:ln>
        </p:spPr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CUSTOM_11_1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6107109" y="582300"/>
            <a:ext cx="2759400" cy="3586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3" name="Google Shape;163;p24"/>
          <p:cNvSpPr/>
          <p:nvPr>
            <p:ph idx="2" type="pic"/>
          </p:nvPr>
        </p:nvSpPr>
        <p:spPr>
          <a:xfrm>
            <a:off x="6220309" y="696000"/>
            <a:ext cx="2532900" cy="3358800"/>
          </a:xfrm>
          <a:prstGeom prst="roundRect">
            <a:avLst>
              <a:gd fmla="val 7223" name="adj"/>
            </a:avLst>
          </a:prstGeom>
          <a:noFill/>
          <a:ln>
            <a:noFill/>
          </a:ln>
        </p:spPr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CUSTOM_11_1_1"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CUSTOM_12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3" type="body"/>
          </p:nvPr>
        </p:nvSpPr>
        <p:spPr>
          <a:xfrm>
            <a:off x="495652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1" name="Google Shape;181;p26"/>
          <p:cNvSpPr txBox="1"/>
          <p:nvPr>
            <p:ph idx="4" type="body"/>
          </p:nvPr>
        </p:nvSpPr>
        <p:spPr>
          <a:xfrm>
            <a:off x="38947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2" name="Google Shape;182;p26"/>
          <p:cNvSpPr txBox="1"/>
          <p:nvPr>
            <p:ph idx="5" type="subTitle"/>
          </p:nvPr>
        </p:nvSpPr>
        <p:spPr>
          <a:xfrm>
            <a:off x="47992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26"/>
          <p:cNvSpPr txBox="1"/>
          <p:nvPr>
            <p:ph idx="6" type="subTitle"/>
          </p:nvPr>
        </p:nvSpPr>
        <p:spPr>
          <a:xfrm>
            <a:off x="486827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CUSTOM_13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>
            <p:ph idx="2" type="pic"/>
          </p:nvPr>
        </p:nvSpPr>
        <p:spPr>
          <a:xfrm>
            <a:off x="50280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3" type="pic"/>
          </p:nvPr>
        </p:nvSpPr>
        <p:spPr>
          <a:xfrm>
            <a:off x="633475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27"/>
          <p:cNvSpPr/>
          <p:nvPr>
            <p:ph idx="4" type="pic"/>
          </p:nvPr>
        </p:nvSpPr>
        <p:spPr>
          <a:xfrm>
            <a:off x="3418775" y="2080550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6" type="body"/>
          </p:nvPr>
        </p:nvSpPr>
        <p:spPr>
          <a:xfrm>
            <a:off x="480250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3" name="Google Shape;193;p27"/>
          <p:cNvSpPr txBox="1"/>
          <p:nvPr>
            <p:ph idx="7" type="body"/>
          </p:nvPr>
        </p:nvSpPr>
        <p:spPr>
          <a:xfrm>
            <a:off x="3422476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4" name="Google Shape;194;p27"/>
          <p:cNvSpPr txBox="1"/>
          <p:nvPr>
            <p:ph idx="8" type="body"/>
          </p:nvPr>
        </p:nvSpPr>
        <p:spPr>
          <a:xfrm>
            <a:off x="6326625" y="3608000"/>
            <a:ext cx="23172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27"/>
          <p:cNvSpPr txBox="1"/>
          <p:nvPr>
            <p:ph idx="9" type="subTitle"/>
          </p:nvPr>
        </p:nvSpPr>
        <p:spPr>
          <a:xfrm>
            <a:off x="48025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3" type="subTitle"/>
          </p:nvPr>
        </p:nvSpPr>
        <p:spPr>
          <a:xfrm>
            <a:off x="3422476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4" type="subTitle"/>
          </p:nvPr>
        </p:nvSpPr>
        <p:spPr>
          <a:xfrm>
            <a:off x="632880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13_1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>
            <p:ph idx="2" type="pic"/>
          </p:nvPr>
        </p:nvSpPr>
        <p:spPr>
          <a:xfrm>
            <a:off x="4644850" y="12992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0" name="Google Shape;200;p28"/>
          <p:cNvSpPr/>
          <p:nvPr>
            <p:ph idx="3" type="pic"/>
          </p:nvPr>
        </p:nvSpPr>
        <p:spPr>
          <a:xfrm>
            <a:off x="4644850" y="36428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1" name="Google Shape;201;p28"/>
          <p:cNvSpPr/>
          <p:nvPr>
            <p:ph idx="4" type="pic"/>
          </p:nvPr>
        </p:nvSpPr>
        <p:spPr>
          <a:xfrm>
            <a:off x="7828875" y="24710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2" name="Google Shape;202;p28"/>
          <p:cNvSpPr/>
          <p:nvPr>
            <p:ph idx="5" type="pic"/>
          </p:nvPr>
        </p:nvSpPr>
        <p:spPr>
          <a:xfrm>
            <a:off x="373175" y="1147525"/>
            <a:ext cx="3579900" cy="3607500"/>
          </a:xfrm>
          <a:prstGeom prst="roundRect">
            <a:avLst>
              <a:gd fmla="val 11548" name="adj"/>
            </a:avLst>
          </a:prstGeom>
          <a:noFill/>
          <a:ln>
            <a:noFill/>
          </a:ln>
        </p:spPr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277500" y="4162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idx="7" type="title"/>
          </p:nvPr>
        </p:nvSpPr>
        <p:spPr>
          <a:xfrm>
            <a:off x="6033800" y="15393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8" type="title"/>
          </p:nvPr>
        </p:nvSpPr>
        <p:spPr>
          <a:xfrm>
            <a:off x="6033800" y="18086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9" type="title"/>
          </p:nvPr>
        </p:nvSpPr>
        <p:spPr>
          <a:xfrm>
            <a:off x="4869750" y="27111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3" type="title"/>
          </p:nvPr>
        </p:nvSpPr>
        <p:spPr>
          <a:xfrm>
            <a:off x="4869750" y="29804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4" type="title"/>
          </p:nvPr>
        </p:nvSpPr>
        <p:spPr>
          <a:xfrm>
            <a:off x="6033800" y="38829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5" type="title"/>
          </p:nvPr>
        </p:nvSpPr>
        <p:spPr>
          <a:xfrm>
            <a:off x="6033800" y="41522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CUSTOM_14">
    <p:bg>
      <p:bgPr>
        <a:solidFill>
          <a:schemeClr val="accent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9" name="Google Shape;219;p29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0" name="Google Shape;220;p29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1" name="Google Shape;221;p29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2" name="Google Shape;222;p29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image">
  <p:cSld name="CUSTOM_15">
    <p:bg>
      <p:bgPr>
        <a:solidFill>
          <a:schemeClr val="accent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5321925" y="506100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28" name="Google Shape;228;p30"/>
          <p:cNvSpPr/>
          <p:nvPr>
            <p:ph idx="2" type="pic"/>
          </p:nvPr>
        </p:nvSpPr>
        <p:spPr>
          <a:xfrm>
            <a:off x="392100" y="411300"/>
            <a:ext cx="4297500" cy="4333200"/>
          </a:xfrm>
          <a:prstGeom prst="roundRect">
            <a:avLst>
              <a:gd fmla="val 12298" name="adj"/>
            </a:avLst>
          </a:prstGeom>
          <a:noFill/>
          <a:ln>
            <a:noFill/>
          </a:ln>
        </p:spPr>
      </p: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 ">
  <p:cSld name="CUSTOM_17_1">
    <p:bg>
      <p:bgPr>
        <a:solidFill>
          <a:schemeClr val="accent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subTitle"/>
          </p:nvPr>
        </p:nvSpPr>
        <p:spPr>
          <a:xfrm>
            <a:off x="2775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3" name="Google Shape;233;p31"/>
          <p:cNvSpPr/>
          <p:nvPr>
            <p:ph idx="2" type="pic"/>
          </p:nvPr>
        </p:nvSpPr>
        <p:spPr>
          <a:xfrm>
            <a:off x="2891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4" name="Google Shape;234;p31"/>
          <p:cNvSpPr/>
          <p:nvPr>
            <p:ph idx="3" type="pic"/>
          </p:nvPr>
        </p:nvSpPr>
        <p:spPr>
          <a:xfrm>
            <a:off x="21522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5" name="Google Shape;235;p31"/>
          <p:cNvSpPr/>
          <p:nvPr>
            <p:ph idx="4" type="pic"/>
          </p:nvPr>
        </p:nvSpPr>
        <p:spPr>
          <a:xfrm>
            <a:off x="40153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6" name="Google Shape;236;p31"/>
          <p:cNvSpPr/>
          <p:nvPr>
            <p:ph idx="5" type="pic"/>
          </p:nvPr>
        </p:nvSpPr>
        <p:spPr>
          <a:xfrm>
            <a:off x="586625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7" name="Google Shape;237;p31"/>
          <p:cNvSpPr txBox="1"/>
          <p:nvPr>
            <p:ph idx="6" type="body"/>
          </p:nvPr>
        </p:nvSpPr>
        <p:spPr>
          <a:xfrm>
            <a:off x="2775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8" name="Google Shape;238;p31"/>
          <p:cNvSpPr txBox="1"/>
          <p:nvPr>
            <p:ph idx="7" type="subTitle"/>
          </p:nvPr>
        </p:nvSpPr>
        <p:spPr>
          <a:xfrm>
            <a:off x="21481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8" type="body"/>
          </p:nvPr>
        </p:nvSpPr>
        <p:spPr>
          <a:xfrm>
            <a:off x="21481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0" name="Google Shape;240;p31"/>
          <p:cNvSpPr txBox="1"/>
          <p:nvPr>
            <p:ph idx="9" type="subTitle"/>
          </p:nvPr>
        </p:nvSpPr>
        <p:spPr>
          <a:xfrm>
            <a:off x="40188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13" type="body"/>
          </p:nvPr>
        </p:nvSpPr>
        <p:spPr>
          <a:xfrm>
            <a:off x="40188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2" name="Google Shape;242;p31"/>
          <p:cNvSpPr txBox="1"/>
          <p:nvPr>
            <p:ph idx="14" type="subTitle"/>
          </p:nvPr>
        </p:nvSpPr>
        <p:spPr>
          <a:xfrm>
            <a:off x="58536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15" type="body"/>
          </p:nvPr>
        </p:nvSpPr>
        <p:spPr>
          <a:xfrm>
            <a:off x="58536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6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7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">
    <p:bg>
      <p:bgPr>
        <a:solidFill>
          <a:schemeClr val="accent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>
            <p:ph idx="2" type="pic"/>
          </p:nvPr>
        </p:nvSpPr>
        <p:spPr>
          <a:xfrm>
            <a:off x="392100" y="411300"/>
            <a:ext cx="4915800" cy="4333200"/>
          </a:xfrm>
          <a:prstGeom prst="roundRect">
            <a:avLst>
              <a:gd fmla="val 11160" name="adj"/>
            </a:avLst>
          </a:prstGeom>
          <a:noFill/>
          <a:ln>
            <a:noFill/>
          </a:ln>
        </p:spPr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60451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3" type="title"/>
          </p:nvPr>
        </p:nvSpPr>
        <p:spPr>
          <a:xfrm>
            <a:off x="60451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53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characteristics">
  <p:cSld name="CUSTOM_19_2">
    <p:bg>
      <p:bgPr>
        <a:solidFill>
          <a:schemeClr val="accent5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6766675" y="282250"/>
            <a:ext cx="2099700" cy="3008100"/>
          </a:xfrm>
          <a:prstGeom prst="roundRect">
            <a:avLst>
              <a:gd fmla="val 1195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77425" y="3414025"/>
            <a:ext cx="3513600" cy="1447800"/>
          </a:xfrm>
          <a:prstGeom prst="roundRect">
            <a:avLst>
              <a:gd fmla="val 156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5298000" y="1843500"/>
            <a:ext cx="1350600" cy="1447800"/>
          </a:xfrm>
          <a:prstGeom prst="roundRect">
            <a:avLst>
              <a:gd fmla="val 2070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7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8" name="Google Shape;258;p33"/>
          <p:cNvSpPr/>
          <p:nvPr/>
        </p:nvSpPr>
        <p:spPr>
          <a:xfrm rot="-5400000">
            <a:off x="5577475" y="2049100"/>
            <a:ext cx="566700" cy="867300"/>
          </a:xfrm>
          <a:prstGeom prst="round2SameRect">
            <a:avLst>
              <a:gd fmla="val 4974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426850" y="2194075"/>
            <a:ext cx="1092900" cy="57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0" name="Google Shape;260;p33"/>
          <p:cNvSpPr/>
          <p:nvPr>
            <p:ph idx="2" type="pic"/>
          </p:nvPr>
        </p:nvSpPr>
        <p:spPr>
          <a:xfrm>
            <a:off x="3910200" y="3408075"/>
            <a:ext cx="34863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1" name="Google Shape;261;p33"/>
          <p:cNvSpPr/>
          <p:nvPr>
            <p:ph idx="3" type="pic"/>
          </p:nvPr>
        </p:nvSpPr>
        <p:spPr>
          <a:xfrm>
            <a:off x="277500" y="277500"/>
            <a:ext cx="2765700" cy="3013800"/>
          </a:xfrm>
          <a:prstGeom prst="roundRect">
            <a:avLst>
              <a:gd fmla="val 8721" name="adj"/>
            </a:avLst>
          </a:prstGeom>
          <a:noFill/>
          <a:ln>
            <a:noFill/>
          </a:ln>
        </p:spPr>
      </p:sp>
      <p:sp>
        <p:nvSpPr>
          <p:cNvPr id="262" name="Google Shape;262;p33"/>
          <p:cNvSpPr/>
          <p:nvPr>
            <p:ph idx="4" type="pic"/>
          </p:nvPr>
        </p:nvSpPr>
        <p:spPr>
          <a:xfrm>
            <a:off x="3161225" y="277500"/>
            <a:ext cx="1350600" cy="1447800"/>
          </a:xfrm>
          <a:prstGeom prst="roundRect">
            <a:avLst>
              <a:gd fmla="val 15267" name="adj"/>
            </a:avLst>
          </a:prstGeom>
          <a:noFill/>
          <a:ln>
            <a:noFill/>
          </a:ln>
        </p:spPr>
      </p:sp>
      <p:sp>
        <p:nvSpPr>
          <p:cNvPr id="263" name="Google Shape;263;p33"/>
          <p:cNvSpPr/>
          <p:nvPr>
            <p:ph idx="5" type="pic"/>
          </p:nvPr>
        </p:nvSpPr>
        <p:spPr>
          <a:xfrm>
            <a:off x="6883575" y="399550"/>
            <a:ext cx="1866000" cy="2775000"/>
          </a:xfrm>
          <a:prstGeom prst="roundRect">
            <a:avLst>
              <a:gd fmla="val 9097" name="adj"/>
            </a:avLst>
          </a:prstGeom>
          <a:noFill/>
          <a:ln>
            <a:noFill/>
          </a:ln>
        </p:spPr>
      </p:sp>
      <p:sp>
        <p:nvSpPr>
          <p:cNvPr id="264" name="Google Shape;264;p33"/>
          <p:cNvSpPr/>
          <p:nvPr>
            <p:ph idx="6" type="pic"/>
          </p:nvPr>
        </p:nvSpPr>
        <p:spPr>
          <a:xfrm>
            <a:off x="7516025" y="3407700"/>
            <a:ext cx="13506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5" name="Google Shape;265;p33"/>
          <p:cNvSpPr/>
          <p:nvPr>
            <p:ph idx="7" type="pic"/>
          </p:nvPr>
        </p:nvSpPr>
        <p:spPr>
          <a:xfrm>
            <a:off x="394425" y="3528475"/>
            <a:ext cx="3279600" cy="1218900"/>
          </a:xfrm>
          <a:prstGeom prst="roundRect">
            <a:avLst>
              <a:gd fmla="val 11412" name="adj"/>
            </a:avLst>
          </a:prstGeom>
          <a:noFill/>
          <a:ln>
            <a:noFill/>
          </a:ln>
        </p:spPr>
      </p:sp>
      <p:sp>
        <p:nvSpPr>
          <p:cNvPr id="266" name="Google Shape;266;p33"/>
          <p:cNvSpPr/>
          <p:nvPr/>
        </p:nvSpPr>
        <p:spPr>
          <a:xfrm>
            <a:off x="3161225" y="1842600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4629850" y="279301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8" name="Google Shape;268;p33"/>
          <p:cNvCxnSpPr>
            <a:stCxn id="266" idx="1"/>
            <a:endCxn id="266" idx="3"/>
          </p:cNvCxnSpPr>
          <p:nvPr/>
        </p:nvCxnSpPr>
        <p:spPr>
          <a:xfrm>
            <a:off x="3161225" y="2566500"/>
            <a:ext cx="201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94425" y="4055150"/>
            <a:ext cx="3279600" cy="57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8" type="subTitle"/>
          </p:nvPr>
        </p:nvSpPr>
        <p:spPr>
          <a:xfrm>
            <a:off x="6883575" y="605875"/>
            <a:ext cx="1866000" cy="573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9" type="subTitle"/>
          </p:nvPr>
        </p:nvSpPr>
        <p:spPr>
          <a:xfrm>
            <a:off x="3910200" y="3779175"/>
            <a:ext cx="3486300" cy="705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13" type="subTitle"/>
          </p:nvPr>
        </p:nvSpPr>
        <p:spPr>
          <a:xfrm>
            <a:off x="291075" y="2571750"/>
            <a:ext cx="2765700" cy="70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3" name="Google Shape;273;p33"/>
          <p:cNvSpPr txBox="1"/>
          <p:nvPr>
            <p:ph idx="14" type="subTitle"/>
          </p:nvPr>
        </p:nvSpPr>
        <p:spPr>
          <a:xfrm>
            <a:off x="4629850" y="694401"/>
            <a:ext cx="2018700" cy="56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15" type="subTitle"/>
          </p:nvPr>
        </p:nvSpPr>
        <p:spPr>
          <a:xfrm>
            <a:off x="4629900" y="1390480"/>
            <a:ext cx="20187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u="sng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5" name="Google Shape;275;p33"/>
          <p:cNvSpPr txBox="1"/>
          <p:nvPr>
            <p:ph idx="16" type="subTitle"/>
          </p:nvPr>
        </p:nvSpPr>
        <p:spPr>
          <a:xfrm>
            <a:off x="3596775" y="229200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17" type="subTitle"/>
          </p:nvPr>
        </p:nvSpPr>
        <p:spPr>
          <a:xfrm>
            <a:off x="3596775" y="299735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18" type="subTitle"/>
          </p:nvPr>
        </p:nvSpPr>
        <p:spPr>
          <a:xfrm>
            <a:off x="3596675" y="1934500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9" type="subTitle"/>
          </p:nvPr>
        </p:nvSpPr>
        <p:spPr>
          <a:xfrm>
            <a:off x="3596775" y="2618213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20" type="subTitle"/>
          </p:nvPr>
        </p:nvSpPr>
        <p:spPr>
          <a:xfrm>
            <a:off x="5297950" y="2885600"/>
            <a:ext cx="1350600" cy="288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 u="sng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3"/>
          <p:cNvSpPr txBox="1"/>
          <p:nvPr>
            <p:ph idx="21" type="subTitle"/>
          </p:nvPr>
        </p:nvSpPr>
        <p:spPr>
          <a:xfrm>
            <a:off x="5426775" y="2214775"/>
            <a:ext cx="1092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with description">
  <p:cSld name="CUSTOM_19_1_1_1"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>
            <p:ph idx="2" type="pic"/>
          </p:nvPr>
        </p:nvSpPr>
        <p:spPr>
          <a:xfrm>
            <a:off x="2021325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4" name="Google Shape;284;p34"/>
          <p:cNvSpPr/>
          <p:nvPr>
            <p:ph idx="3" type="pic"/>
          </p:nvPr>
        </p:nvSpPr>
        <p:spPr>
          <a:xfrm>
            <a:off x="5444400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3700500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6" name="Google Shape;286;p34"/>
          <p:cNvSpPr txBox="1"/>
          <p:nvPr>
            <p:ph idx="4" type="body"/>
          </p:nvPr>
        </p:nvSpPr>
        <p:spPr>
          <a:xfrm>
            <a:off x="3700500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7" name="Google Shape;287;p34"/>
          <p:cNvSpPr txBox="1"/>
          <p:nvPr>
            <p:ph idx="5" type="subTitle"/>
          </p:nvPr>
        </p:nvSpPr>
        <p:spPr>
          <a:xfrm>
            <a:off x="7123575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6" type="body"/>
          </p:nvPr>
        </p:nvSpPr>
        <p:spPr>
          <a:xfrm>
            <a:off x="7123575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90" name="Google Shape;290;p34"/>
          <p:cNvSpPr txBox="1"/>
          <p:nvPr>
            <p:ph idx="7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idx="8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4" name="Google Shape;31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3" name="Google Shape;343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44" name="Google Shape;344;p4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4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4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4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4" name="Google Shape;354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7" name="Google Shape;357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0" name="Google Shape;360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1" name="Google Shape;371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6" name="Google Shape;3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7" name="Google Shape;377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8" name="Google Shape;378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9" name="Google Shape;379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0" name="Google Shape;390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850" y="2001325"/>
            <a:ext cx="4088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orient="horz" pos="3061">
          <p15:clr>
            <a:srgbClr val="E46962"/>
          </p15:clr>
        </p15:guide>
        <p15:guide id="3" orient="horz" pos="175">
          <p15:clr>
            <a:srgbClr val="E46962"/>
          </p15:clr>
        </p15:guide>
        <p15:guide id="4" pos="5585">
          <p15:clr>
            <a:srgbClr val="E46962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1642354" y="3036100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Team Members: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Kazi Shakkhar Rahman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Ibrahima </a:t>
            </a:r>
            <a:r>
              <a:rPr lang="en" sz="1400"/>
              <a:t>Mamadou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Muntasir Hossain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400"/>
          </a:p>
        </p:txBody>
      </p:sp>
      <p:sp>
        <p:nvSpPr>
          <p:cNvPr id="398" name="Google Shape;398;p56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399" name="Google Shape;399;p56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Quarter</a:t>
            </a:r>
            <a:endParaRPr/>
          </a:p>
        </p:txBody>
      </p:sp>
      <p:sp>
        <p:nvSpPr>
          <p:cNvPr id="400" name="Google Shape;400;p56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October 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6"/>
          <p:cNvSpPr txBox="1"/>
          <p:nvPr>
            <p:ph type="title"/>
          </p:nvPr>
        </p:nvSpPr>
        <p:spPr>
          <a:xfrm>
            <a:off x="495150" y="866225"/>
            <a:ext cx="8153700" cy="200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Reinforcement Learning for Autonomous Intersection Management (AIM)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8" name="Google Shape;488;p65"/>
          <p:cNvSpPr txBox="1"/>
          <p:nvPr>
            <p:ph type="title"/>
          </p:nvPr>
        </p:nvSpPr>
        <p:spPr>
          <a:xfrm>
            <a:off x="2345775" y="166150"/>
            <a:ext cx="54021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Representation</a:t>
            </a:r>
            <a:endParaRPr/>
          </a:p>
        </p:txBody>
      </p:sp>
      <p:sp>
        <p:nvSpPr>
          <p:cNvPr id="489" name="Google Shape;489;p65"/>
          <p:cNvSpPr txBox="1"/>
          <p:nvPr>
            <p:ph idx="15" type="body"/>
          </p:nvPr>
        </p:nvSpPr>
        <p:spPr>
          <a:xfrm>
            <a:off x="5238900" y="1512538"/>
            <a:ext cx="3905100" cy="281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Vehicle → reserved grid cells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Faster cars = more reserved cells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Number of reserved cells ∝ vehicle speed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" name="Google Shape;490;p65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91" name="Google Shape;491;p65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92" name="Google Shape;492;p65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  <p:pic>
        <p:nvPicPr>
          <p:cNvPr id="493" name="Google Shape;493;p65" title="cell_occupanc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76" y="777850"/>
            <a:ext cx="5402099" cy="4281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66"/>
          <p:cNvSpPr txBox="1"/>
          <p:nvPr>
            <p:ph type="title"/>
          </p:nvPr>
        </p:nvSpPr>
        <p:spPr>
          <a:xfrm>
            <a:off x="2255775" y="595825"/>
            <a:ext cx="51747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State Representation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6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01" name="Google Shape;501;p66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02" name="Google Shape;502;p66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  <p:pic>
        <p:nvPicPr>
          <p:cNvPr id="503" name="Google Shape;503;p66" title="desired_cel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675" y="1895475"/>
            <a:ext cx="6648450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67"/>
          <p:cNvSpPr txBox="1"/>
          <p:nvPr>
            <p:ph type="title"/>
          </p:nvPr>
        </p:nvSpPr>
        <p:spPr>
          <a:xfrm>
            <a:off x="2559100" y="595825"/>
            <a:ext cx="51747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&amp; Reward</a:t>
            </a:r>
            <a:endParaRPr/>
          </a:p>
        </p:txBody>
      </p:sp>
      <p:sp>
        <p:nvSpPr>
          <p:cNvPr id="510" name="Google Shape;510;p67"/>
          <p:cNvSpPr txBox="1"/>
          <p:nvPr>
            <p:ph idx="15" type="body"/>
          </p:nvPr>
        </p:nvSpPr>
        <p:spPr>
          <a:xfrm>
            <a:off x="2255775" y="1611593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1" name="Google Shape;511;p67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12" name="Google Shape;512;p67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13" name="Google Shape;513;p67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  <p:pic>
        <p:nvPicPr>
          <p:cNvPr id="514" name="Google Shape;514;p67" title="ac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0132"/>
            <a:ext cx="9144002" cy="1295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5" name="Google Shape;515;p67" title="reward.png"/>
          <p:cNvPicPr preferRelativeResize="0"/>
          <p:nvPr/>
        </p:nvPicPr>
        <p:blipFill rotWithShape="1">
          <a:blip r:embed="rId4">
            <a:alphaModFix/>
          </a:blip>
          <a:srcRect b="0" l="5015" r="69831" t="57589"/>
          <a:stretch/>
        </p:blipFill>
        <p:spPr>
          <a:xfrm>
            <a:off x="3339775" y="3478600"/>
            <a:ext cx="2300049" cy="6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67"/>
          <p:cNvSpPr txBox="1"/>
          <p:nvPr/>
        </p:nvSpPr>
        <p:spPr>
          <a:xfrm>
            <a:off x="4173850" y="4202575"/>
            <a:ext cx="498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68"/>
          <p:cNvSpPr txBox="1"/>
          <p:nvPr>
            <p:ph type="title"/>
          </p:nvPr>
        </p:nvSpPr>
        <p:spPr>
          <a:xfrm>
            <a:off x="3344125" y="583200"/>
            <a:ext cx="28854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23" name="Google Shape;523;p68"/>
          <p:cNvSpPr txBox="1"/>
          <p:nvPr>
            <p:ph idx="15" type="body"/>
          </p:nvPr>
        </p:nvSpPr>
        <p:spPr>
          <a:xfrm>
            <a:off x="1295325" y="1737968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New algorithm: DCL-AIM (Q-learning variant)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Dual Q-table: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Independent Q-table → when vehicles act alone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Joint Q-table → when coordination needed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24" name="Google Shape;524;p68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25" name="Google Shape;525;p68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26" name="Google Shape;526;p68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69"/>
          <p:cNvSpPr txBox="1"/>
          <p:nvPr>
            <p:ph type="title"/>
          </p:nvPr>
        </p:nvSpPr>
        <p:spPr>
          <a:xfrm>
            <a:off x="1221025" y="570550"/>
            <a:ext cx="7386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3: 2020 – Multi-Task RL for Unsignalized Intersections</a:t>
            </a:r>
            <a:endParaRPr/>
          </a:p>
        </p:txBody>
      </p:sp>
      <p:sp>
        <p:nvSpPr>
          <p:cNvPr id="533" name="Google Shape;533;p69"/>
          <p:cNvSpPr txBox="1"/>
          <p:nvPr>
            <p:ph idx="15" type="body"/>
          </p:nvPr>
        </p:nvSpPr>
        <p:spPr>
          <a:xfrm>
            <a:off x="1800450" y="2369843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Contributions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Unified RL framework for all navigation tasks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Handles Left, Right, Straight in one model</a:t>
            </a:r>
            <a:endParaRPr sz="1800"/>
          </a:p>
        </p:txBody>
      </p:sp>
      <p:sp>
        <p:nvSpPr>
          <p:cNvPr id="534" name="Google Shape;534;p69"/>
          <p:cNvSpPr txBox="1"/>
          <p:nvPr>
            <p:ph idx="17" type="subTitle"/>
          </p:nvPr>
        </p:nvSpPr>
        <p:spPr>
          <a:xfrm>
            <a:off x="2541843" y="39082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35" name="Google Shape;535;p69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36" name="Google Shape;536;p69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70"/>
          <p:cNvSpPr txBox="1"/>
          <p:nvPr>
            <p:ph type="title"/>
          </p:nvPr>
        </p:nvSpPr>
        <p:spPr>
          <a:xfrm>
            <a:off x="2446875" y="46700"/>
            <a:ext cx="49851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Scenario</a:t>
            </a:r>
            <a:endParaRPr/>
          </a:p>
        </p:txBody>
      </p:sp>
      <p:sp>
        <p:nvSpPr>
          <p:cNvPr id="543" name="Google Shape;543;p70"/>
          <p:cNvSpPr txBox="1"/>
          <p:nvPr>
            <p:ph idx="15" type="body"/>
          </p:nvPr>
        </p:nvSpPr>
        <p:spPr>
          <a:xfrm>
            <a:off x="1943925" y="4163126"/>
            <a:ext cx="7124700" cy="69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Video Link: https://youtu.be/S7HDtlQt73E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44" name="Google Shape;544;p70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45" name="Google Shape;545;p70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46" name="Google Shape;546;p70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  <p:pic>
        <p:nvPicPr>
          <p:cNvPr id="547" name="Google Shape;547;p70" title="scenar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6875" y="712500"/>
            <a:ext cx="4077276" cy="37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3" name="Google Shape;553;p71"/>
          <p:cNvSpPr txBox="1"/>
          <p:nvPr>
            <p:ph type="title"/>
          </p:nvPr>
        </p:nvSpPr>
        <p:spPr>
          <a:xfrm>
            <a:off x="2032350" y="520000"/>
            <a:ext cx="5079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Representation</a:t>
            </a:r>
            <a:endParaRPr/>
          </a:p>
        </p:txBody>
      </p:sp>
      <p:sp>
        <p:nvSpPr>
          <p:cNvPr id="554" name="Google Shape;554;p71"/>
          <p:cNvSpPr txBox="1"/>
          <p:nvPr>
            <p:ph idx="15" type="body"/>
          </p:nvPr>
        </p:nvSpPr>
        <p:spPr>
          <a:xfrm>
            <a:off x="789825" y="1497843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Task vector: G = [gl, gr, gs, gc]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gl = Left turn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gr = Right turn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gs = Straight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gc = common task: minimize delay (always 1)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55" name="Google Shape;555;p71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56" name="Google Shape;556;p71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57" name="Google Shape;557;p71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7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72"/>
          <p:cNvSpPr txBox="1"/>
          <p:nvPr>
            <p:ph type="title"/>
          </p:nvPr>
        </p:nvSpPr>
        <p:spPr>
          <a:xfrm>
            <a:off x="2032350" y="520000"/>
            <a:ext cx="5079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</a:t>
            </a:r>
            <a:endParaRPr/>
          </a:p>
        </p:txBody>
      </p:sp>
      <p:sp>
        <p:nvSpPr>
          <p:cNvPr id="564" name="Google Shape;564;p72"/>
          <p:cNvSpPr txBox="1"/>
          <p:nvPr>
            <p:ph idx="15" type="body"/>
          </p:nvPr>
        </p:nvSpPr>
        <p:spPr>
          <a:xfrm>
            <a:off x="789825" y="1497843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Ego vehicle state: Ve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Surroundings: 5 nearest vehicles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Si = [Xi, Yi, Vi, cosθi, sinθi]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65" name="Google Shape;565;p72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66" name="Google Shape;566;p72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67" name="Google Shape;567;p72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73"/>
          <p:cNvSpPr txBox="1"/>
          <p:nvPr>
            <p:ph type="title"/>
          </p:nvPr>
        </p:nvSpPr>
        <p:spPr>
          <a:xfrm>
            <a:off x="2032350" y="520000"/>
            <a:ext cx="5079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Space &amp; Reward</a:t>
            </a:r>
            <a:endParaRPr/>
          </a:p>
        </p:txBody>
      </p:sp>
      <p:sp>
        <p:nvSpPr>
          <p:cNvPr id="574" name="Google Shape;574;p73"/>
          <p:cNvSpPr txBox="1"/>
          <p:nvPr>
            <p:ph idx="15" type="body"/>
          </p:nvPr>
        </p:nvSpPr>
        <p:spPr>
          <a:xfrm>
            <a:off x="789825" y="1497843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Actions: {0, 3, 6, 9 m/s}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Reward function: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+50 (success)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−500 (collision)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−0.15 (step cost)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75" name="Google Shape;575;p73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76" name="Google Shape;576;p73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77" name="Google Shape;577;p73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3" name="Google Shape;583;p74"/>
          <p:cNvSpPr txBox="1"/>
          <p:nvPr>
            <p:ph type="title"/>
          </p:nvPr>
        </p:nvSpPr>
        <p:spPr>
          <a:xfrm>
            <a:off x="3363275" y="507375"/>
            <a:ext cx="3108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584" name="Google Shape;584;p74"/>
          <p:cNvSpPr txBox="1"/>
          <p:nvPr>
            <p:ph idx="15" type="body"/>
          </p:nvPr>
        </p:nvSpPr>
        <p:spPr>
          <a:xfrm>
            <a:off x="789825" y="1497843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Multi-task DQN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Learns across tasks simultaneously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74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86" name="Google Shape;586;p74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87" name="Google Shape;587;p74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7"/>
          <p:cNvSpPr txBox="1"/>
          <p:nvPr>
            <p:ph type="title"/>
          </p:nvPr>
        </p:nvSpPr>
        <p:spPr>
          <a:xfrm>
            <a:off x="3129300" y="595825"/>
            <a:ext cx="28854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408" name="Google Shape;408;p57"/>
          <p:cNvSpPr txBox="1"/>
          <p:nvPr>
            <p:ph idx="15" type="body"/>
          </p:nvPr>
        </p:nvSpPr>
        <p:spPr>
          <a:xfrm>
            <a:off x="2255775" y="1826418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“Intersections = Bottlenecks of traffic flow”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“Rule-based → brittle in unseen cases”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“RL → learns adaptive, safe policies”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57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10" name="Google Shape;410;p57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11" name="Google Shape;411;p57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75"/>
          <p:cNvSpPr txBox="1"/>
          <p:nvPr>
            <p:ph type="title"/>
          </p:nvPr>
        </p:nvSpPr>
        <p:spPr>
          <a:xfrm>
            <a:off x="1117200" y="804750"/>
            <a:ext cx="7542900" cy="74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Paper 4: Deep Reinforcement Learning for Autonomous Vehicles at Unsignalized Intersections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94" name="Google Shape;594;p75"/>
          <p:cNvSpPr txBox="1"/>
          <p:nvPr>
            <p:ph idx="15" type="body"/>
          </p:nvPr>
        </p:nvSpPr>
        <p:spPr>
          <a:xfrm>
            <a:off x="827750" y="2155118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Contributions: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POSG formulation of multi-CAV navigation</a:t>
            </a:r>
            <a:b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Proposed </a:t>
            </a:r>
            <a:r>
              <a:rPr b="1"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CMAPPO Algorithm</a:t>
            </a:r>
            <a:br>
              <a:rPr b="1"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Simulations with SUMO → improved coordination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95" name="Google Shape;595;p75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596" name="Google Shape;596;p75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597" name="Google Shape;597;p75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76"/>
          <p:cNvSpPr txBox="1"/>
          <p:nvPr>
            <p:ph type="title"/>
          </p:nvPr>
        </p:nvSpPr>
        <p:spPr>
          <a:xfrm>
            <a:off x="2032350" y="128250"/>
            <a:ext cx="3759000" cy="45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604" name="Google Shape;604;p76"/>
          <p:cNvSpPr txBox="1"/>
          <p:nvPr>
            <p:ph idx="15" type="body"/>
          </p:nvPr>
        </p:nvSpPr>
        <p:spPr>
          <a:xfrm>
            <a:off x="-150900" y="1471063"/>
            <a:ext cx="3557100" cy="135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4-way unsignalized intersection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Vehicles: left, right, straight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Decision-making via V2V communication</a:t>
            </a:r>
            <a:endParaRPr sz="1800"/>
          </a:p>
        </p:txBody>
      </p:sp>
      <p:sp>
        <p:nvSpPr>
          <p:cNvPr id="605" name="Google Shape;605;p76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606" name="Google Shape;606;p76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607" name="Google Shape;607;p76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  <p:pic>
        <p:nvPicPr>
          <p:cNvPr id="608" name="Google Shape;608;p76" title="Screenshot 2025-08-16 1542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6200" y="701950"/>
            <a:ext cx="5253044" cy="423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77"/>
          <p:cNvSpPr txBox="1"/>
          <p:nvPr>
            <p:ph type="title"/>
          </p:nvPr>
        </p:nvSpPr>
        <p:spPr>
          <a:xfrm>
            <a:off x="2032350" y="520000"/>
            <a:ext cx="5079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Framework</a:t>
            </a:r>
            <a:endParaRPr/>
          </a:p>
        </p:txBody>
      </p:sp>
      <p:sp>
        <p:nvSpPr>
          <p:cNvPr id="615" name="Google Shape;615;p77"/>
          <p:cNvSpPr txBox="1"/>
          <p:nvPr>
            <p:ph idx="15" type="body"/>
          </p:nvPr>
        </p:nvSpPr>
        <p:spPr>
          <a:xfrm>
            <a:off x="789825" y="1497843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Hierarchical controller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High-level: RL-based decision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Low-level: Tracking + Lateral control</a:t>
            </a:r>
            <a:endParaRPr sz="1800"/>
          </a:p>
        </p:txBody>
      </p:sp>
      <p:sp>
        <p:nvSpPr>
          <p:cNvPr id="616" name="Google Shape;616;p77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617" name="Google Shape;617;p77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618" name="Google Shape;618;p77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78"/>
          <p:cNvSpPr txBox="1"/>
          <p:nvPr>
            <p:ph type="title"/>
          </p:nvPr>
        </p:nvSpPr>
        <p:spPr>
          <a:xfrm>
            <a:off x="2032350" y="520000"/>
            <a:ext cx="5079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Design</a:t>
            </a:r>
            <a:endParaRPr/>
          </a:p>
        </p:txBody>
      </p:sp>
      <p:sp>
        <p:nvSpPr>
          <p:cNvPr id="625" name="Google Shape;625;p78"/>
          <p:cNvSpPr txBox="1"/>
          <p:nvPr>
            <p:ph idx="15" type="body"/>
          </p:nvPr>
        </p:nvSpPr>
        <p:spPr>
          <a:xfrm>
            <a:off x="789825" y="1497843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Efficiency: Minimize delay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Comfort: Smooth acceleration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Terminal: Success / Collision / End</a:t>
            </a:r>
            <a:endParaRPr sz="1800"/>
          </a:p>
        </p:txBody>
      </p:sp>
      <p:sp>
        <p:nvSpPr>
          <p:cNvPr id="626" name="Google Shape;626;p78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627" name="Google Shape;627;p78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628" name="Google Shape;628;p78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4" name="Google Shape;634;p79"/>
          <p:cNvSpPr txBox="1"/>
          <p:nvPr>
            <p:ph type="title"/>
          </p:nvPr>
        </p:nvSpPr>
        <p:spPr>
          <a:xfrm>
            <a:off x="2360925" y="649688"/>
            <a:ext cx="5079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/>
          </a:p>
        </p:txBody>
      </p:sp>
      <p:sp>
        <p:nvSpPr>
          <p:cNvPr id="635" name="Google Shape;635;p79"/>
          <p:cNvSpPr txBox="1"/>
          <p:nvPr>
            <p:ph idx="15" type="body"/>
          </p:nvPr>
        </p:nvSpPr>
        <p:spPr>
          <a:xfrm>
            <a:off x="789825" y="1497868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Cooperative Multi-agent PPO (CMAPPO)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Centralized training, decentralized execution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Uses GAE + Adam optimizer (LR=0.0001)</a:t>
            </a:r>
            <a:endParaRPr sz="1800"/>
          </a:p>
        </p:txBody>
      </p:sp>
      <p:sp>
        <p:nvSpPr>
          <p:cNvPr id="636" name="Google Shape;636;p79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637" name="Google Shape;637;p79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638" name="Google Shape;638;p79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8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4" name="Google Shape;644;p80"/>
          <p:cNvSpPr txBox="1"/>
          <p:nvPr>
            <p:ph type="title"/>
          </p:nvPr>
        </p:nvSpPr>
        <p:spPr>
          <a:xfrm>
            <a:off x="864350" y="1126625"/>
            <a:ext cx="17154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645" name="Google Shape;645;p80"/>
          <p:cNvSpPr txBox="1"/>
          <p:nvPr>
            <p:ph idx="15" type="body"/>
          </p:nvPr>
        </p:nvSpPr>
        <p:spPr>
          <a:xfrm>
            <a:off x="390400" y="2069438"/>
            <a:ext cx="2418600" cy="125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Improved efficiency &amp; coordination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Reduced collisions</a:t>
            </a:r>
            <a:endParaRPr sz="1800"/>
          </a:p>
        </p:txBody>
      </p:sp>
      <p:sp>
        <p:nvSpPr>
          <p:cNvPr id="646" name="Google Shape;646;p80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647" name="Google Shape;647;p80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648" name="Google Shape;648;p80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  <p:pic>
        <p:nvPicPr>
          <p:cNvPr id="649" name="Google Shape;649;p80" title="Screenshot 2025-08-16 1544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699" y="448275"/>
            <a:ext cx="5008299" cy="449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8"/>
          <p:cNvSpPr txBox="1"/>
          <p:nvPr>
            <p:ph type="title"/>
          </p:nvPr>
        </p:nvSpPr>
        <p:spPr>
          <a:xfrm>
            <a:off x="3129300" y="595825"/>
            <a:ext cx="46059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AIM Matters</a:t>
            </a:r>
            <a:endParaRPr/>
          </a:p>
        </p:txBody>
      </p:sp>
      <p:sp>
        <p:nvSpPr>
          <p:cNvPr id="418" name="Google Shape;418;p58"/>
          <p:cNvSpPr txBox="1"/>
          <p:nvPr>
            <p:ph idx="15" type="body"/>
          </p:nvPr>
        </p:nvSpPr>
        <p:spPr>
          <a:xfrm>
            <a:off x="2255775" y="1826418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Safety (avoiding collisions)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Efficiency (reducing delay)</a:t>
            </a:r>
            <a:br>
              <a:rPr lang="en" sz="1800"/>
            </a:b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Scalability (handling mixed traffic)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Google Shape;419;p58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20" name="Google Shape;420;p58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21" name="Google Shape;421;p58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59"/>
          <p:cNvSpPr txBox="1"/>
          <p:nvPr>
            <p:ph type="title"/>
          </p:nvPr>
        </p:nvSpPr>
        <p:spPr>
          <a:xfrm>
            <a:off x="1383800" y="776063"/>
            <a:ext cx="6552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Paper 1: 2018 – Navigating Occluded Intersections with Deep RL</a:t>
            </a:r>
            <a:endParaRPr sz="2600"/>
          </a:p>
        </p:txBody>
      </p:sp>
      <p:sp>
        <p:nvSpPr>
          <p:cNvPr id="428" name="Google Shape;428;p59"/>
          <p:cNvSpPr txBox="1"/>
          <p:nvPr>
            <p:ph idx="15" type="body"/>
          </p:nvPr>
        </p:nvSpPr>
        <p:spPr>
          <a:xfrm>
            <a:off x="2020800" y="2294018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Contributions</a:t>
            </a:r>
            <a:endParaRPr b="1"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RL effective for AIM → better than heuristics</a:t>
            </a:r>
            <a:b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Char char="●"/>
            </a:pPr>
            <a:r>
              <a:rPr lang="en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RL agents adapt in unforeseen scenarios</a:t>
            </a:r>
            <a:endParaRPr sz="1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29" name="Google Shape;429;p59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30" name="Google Shape;430;p59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31" name="Google Shape;431;p59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7" name="Google Shape;437;p60"/>
          <p:cNvSpPr txBox="1"/>
          <p:nvPr>
            <p:ph type="title"/>
          </p:nvPr>
        </p:nvSpPr>
        <p:spPr>
          <a:xfrm>
            <a:off x="3037750" y="413225"/>
            <a:ext cx="4113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 Scenario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</p:txBody>
      </p:sp>
      <p:sp>
        <p:nvSpPr>
          <p:cNvPr id="438" name="Google Shape;438;p60"/>
          <p:cNvSpPr txBox="1"/>
          <p:nvPr>
            <p:ph idx="15" type="body"/>
          </p:nvPr>
        </p:nvSpPr>
        <p:spPr>
          <a:xfrm>
            <a:off x="351200" y="608813"/>
            <a:ext cx="53571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T-intersection setting</a:t>
            </a:r>
            <a:br>
              <a:rPr lang="en" sz="1300"/>
            </a:br>
            <a:endParaRPr sz="1300"/>
          </a:p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5 maneuvers:</a:t>
            </a:r>
            <a:endParaRPr sz="1300"/>
          </a:p>
          <a:p>
            <a:pPr indent="-2667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●"/>
            </a:pPr>
            <a:r>
              <a:rPr lang="en" sz="1300"/>
              <a:t>Turn Right</a:t>
            </a:r>
            <a:endParaRPr sz="13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●"/>
            </a:pPr>
            <a:r>
              <a:rPr lang="en" sz="1300"/>
              <a:t>Turn Left (single lane)</a:t>
            </a:r>
            <a:endParaRPr sz="13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●"/>
            </a:pPr>
            <a:r>
              <a:rPr lang="en" sz="1300"/>
              <a:t>Turn Left (double lane)</a:t>
            </a:r>
            <a:endParaRPr sz="13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●"/>
            </a:pPr>
            <a:r>
              <a:rPr lang="en" sz="1300"/>
              <a:t>Go Straight</a:t>
            </a:r>
            <a:endParaRPr sz="13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Arial"/>
              <a:buChar char="●"/>
            </a:pPr>
            <a:r>
              <a:rPr lang="en" sz="1300"/>
              <a:t>Go Straight (multi-lane, heavy traffic)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39" name="Google Shape;439;p60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40" name="Google Shape;440;p60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41" name="Google Shape;441;p60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  <p:pic>
        <p:nvPicPr>
          <p:cNvPr id="442" name="Google Shape;442;p60" title="1753175468_gri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" y="2735950"/>
            <a:ext cx="85153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61"/>
          <p:cNvSpPr txBox="1"/>
          <p:nvPr>
            <p:ph type="title"/>
          </p:nvPr>
        </p:nvSpPr>
        <p:spPr>
          <a:xfrm>
            <a:off x="3129300" y="595825"/>
            <a:ext cx="28854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Space</a:t>
            </a:r>
            <a:endParaRPr/>
          </a:p>
        </p:txBody>
      </p:sp>
      <p:sp>
        <p:nvSpPr>
          <p:cNvPr id="449" name="Google Shape;449;p61"/>
          <p:cNvSpPr txBox="1"/>
          <p:nvPr>
            <p:ph idx="15" type="body"/>
          </p:nvPr>
        </p:nvSpPr>
        <p:spPr>
          <a:xfrm>
            <a:off x="2602025" y="1775975"/>
            <a:ext cx="54312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DQN Time-to-Go: 18×26 grid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DQN Sequential: 5×11 grid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61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51" name="Google Shape;451;p61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52" name="Google Shape;452;p61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62"/>
          <p:cNvSpPr txBox="1"/>
          <p:nvPr>
            <p:ph type="title"/>
          </p:nvPr>
        </p:nvSpPr>
        <p:spPr>
          <a:xfrm>
            <a:off x="1270650" y="595825"/>
            <a:ext cx="47442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Action Space </a:t>
            </a:r>
            <a:endParaRPr sz="3100"/>
          </a:p>
        </p:txBody>
      </p:sp>
      <p:sp>
        <p:nvSpPr>
          <p:cNvPr id="459" name="Google Shape;459;p62"/>
          <p:cNvSpPr txBox="1"/>
          <p:nvPr>
            <p:ph idx="15" type="body"/>
          </p:nvPr>
        </p:nvSpPr>
        <p:spPr>
          <a:xfrm>
            <a:off x="2602025" y="1775975"/>
            <a:ext cx="54312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DQN Time to Go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A = {Wait, Go}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DQN Sequential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 = { Accelerate, Decelerate, Constant Velocity}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60" name="Google Shape;460;p62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61" name="Google Shape;461;p62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62" name="Google Shape;462;p62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63"/>
          <p:cNvSpPr txBox="1"/>
          <p:nvPr>
            <p:ph type="title"/>
          </p:nvPr>
        </p:nvSpPr>
        <p:spPr>
          <a:xfrm>
            <a:off x="3129300" y="595825"/>
            <a:ext cx="45933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</a:t>
            </a:r>
            <a:r>
              <a:rPr lang="en" sz="3100"/>
              <a:t>&amp; Algorithm</a:t>
            </a:r>
            <a:endParaRPr/>
          </a:p>
        </p:txBody>
      </p:sp>
      <p:sp>
        <p:nvSpPr>
          <p:cNvPr id="469" name="Google Shape;469;p63"/>
          <p:cNvSpPr txBox="1"/>
          <p:nvPr>
            <p:ph idx="15" type="body"/>
          </p:nvPr>
        </p:nvSpPr>
        <p:spPr>
          <a:xfrm>
            <a:off x="1009650" y="1687425"/>
            <a:ext cx="48966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Reward function: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+1 (success)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−10 (collision)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−0.01 (step cost)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Algorithm: Standard DQN</a:t>
            </a:r>
            <a:endParaRPr sz="1800"/>
          </a:p>
        </p:txBody>
      </p:sp>
      <p:sp>
        <p:nvSpPr>
          <p:cNvPr id="470" name="Google Shape;470;p63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71" name="Google Shape;471;p63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72" name="Google Shape;472;p63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64"/>
          <p:cNvSpPr txBox="1"/>
          <p:nvPr>
            <p:ph type="title"/>
          </p:nvPr>
        </p:nvSpPr>
        <p:spPr>
          <a:xfrm>
            <a:off x="525950" y="570550"/>
            <a:ext cx="7474800" cy="61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2: 2019 – DCL-AIM: Decentralized Coordination Learning</a:t>
            </a:r>
            <a:endParaRPr/>
          </a:p>
        </p:txBody>
      </p:sp>
      <p:sp>
        <p:nvSpPr>
          <p:cNvPr id="479" name="Google Shape;479;p64"/>
          <p:cNvSpPr txBox="1"/>
          <p:nvPr>
            <p:ph idx="15" type="body"/>
          </p:nvPr>
        </p:nvSpPr>
        <p:spPr>
          <a:xfrm>
            <a:off x="1168925" y="1813768"/>
            <a:ext cx="7124700" cy="23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Contributions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Multi-agent RL for AIM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Coordinated + independent decision making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0" name="Google Shape;480;p64"/>
          <p:cNvSpPr txBox="1"/>
          <p:nvPr>
            <p:ph idx="17" type="subTitle"/>
          </p:nvPr>
        </p:nvSpPr>
        <p:spPr>
          <a:xfrm>
            <a:off x="2706118" y="3706075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800"/>
          </a:p>
        </p:txBody>
      </p:sp>
      <p:sp>
        <p:nvSpPr>
          <p:cNvPr id="481" name="Google Shape;481;p64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ITS Research Team</a:t>
            </a:r>
            <a:endParaRPr/>
          </a:p>
        </p:txBody>
      </p:sp>
      <p:sp>
        <p:nvSpPr>
          <p:cNvPr id="482" name="Google Shape;482;p64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DRL Based AIM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demo | Human focus">
  <a:themeElements>
    <a:clrScheme name="Simple Light">
      <a:dk1>
        <a:srgbClr val="3C4043"/>
      </a:dk1>
      <a:lt1>
        <a:srgbClr val="000000"/>
      </a:lt1>
      <a:dk2>
        <a:srgbClr val="F4F4F4"/>
      </a:dk2>
      <a:lt2>
        <a:srgbClr val="FFFFFF"/>
      </a:lt2>
      <a:accent1>
        <a:srgbClr val="FDD198"/>
      </a:accent1>
      <a:accent2>
        <a:srgbClr val="F4F4F4"/>
      </a:accent2>
      <a:accent3>
        <a:srgbClr val="B7B7B7"/>
      </a:accent3>
      <a:accent4>
        <a:srgbClr val="FFA767"/>
      </a:accent4>
      <a:accent5>
        <a:srgbClr val="FCFCEB"/>
      </a:accent5>
      <a:accent6>
        <a:srgbClr val="F0C894"/>
      </a:accent6>
      <a:hlink>
        <a:srgbClr val="CAA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