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63" r:id="rId4"/>
    <p:sldId id="283" r:id="rId5"/>
    <p:sldId id="264" r:id="rId6"/>
    <p:sldId id="284" r:id="rId7"/>
    <p:sldId id="272" r:id="rId8"/>
    <p:sldId id="259" r:id="rId9"/>
    <p:sldId id="260" r:id="rId10"/>
    <p:sldId id="273" r:id="rId11"/>
    <p:sldId id="266" r:id="rId12"/>
    <p:sldId id="277" r:id="rId13"/>
    <p:sldId id="265" r:id="rId14"/>
    <p:sldId id="278" r:id="rId15"/>
    <p:sldId id="268" r:id="rId16"/>
    <p:sldId id="269" r:id="rId17"/>
    <p:sldId id="279" r:id="rId18"/>
    <p:sldId id="276" r:id="rId19"/>
    <p:sldId id="261" r:id="rId20"/>
    <p:sldId id="267" r:id="rId21"/>
    <p:sldId id="281" r:id="rId22"/>
    <p:sldId id="270" r:id="rId23"/>
    <p:sldId id="282" r:id="rId24"/>
    <p:sldId id="262" r:id="rId25"/>
    <p:sldId id="271" r:id="rId26"/>
  </p:sldIdLst>
  <p:sldSz cx="12192000" cy="6858000"/>
  <p:notesSz cx="6858000" cy="9144000"/>
  <p:custShowLst>
    <p:custShow name="Diaporama personnalisé 1" id="0">
      <p:sldLst>
        <p:sld r:id="rId4"/>
        <p:sld r:id="rId6"/>
        <p:sld r:id="rId8"/>
        <p:sld r:id="rId14"/>
        <p:sld r:id="rId12"/>
        <p:sld r:id="rId16"/>
        <p:sld r:id="rId17"/>
        <p:sld r:id="rId21"/>
        <p:sld r:id="rId23"/>
        <p:sld r:id="rId26"/>
      </p:sldLst>
    </p:custShow>
  </p:custShowLst>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D134B-F2C6-4B79-9491-C64E4BBC2136}" type="datetimeFigureOut">
              <a:rPr lang="LID4096" smtClean="0"/>
              <a:t>10/28/2025</a:t>
            </a:fld>
            <a:endParaRPr lang="LID4096"/>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A97B6-E90A-4A13-925B-3606BF2A5895}" type="slidenum">
              <a:rPr lang="LID4096" smtClean="0"/>
              <a:t>‹N°›</a:t>
            </a:fld>
            <a:endParaRPr lang="LID4096"/>
          </a:p>
        </p:txBody>
      </p:sp>
    </p:spTree>
    <p:extLst>
      <p:ext uri="{BB962C8B-B14F-4D97-AF65-F5344CB8AC3E}">
        <p14:creationId xmlns:p14="http://schemas.microsoft.com/office/powerpoint/2010/main" val="410461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a:p>
        </p:txBody>
      </p:sp>
      <p:sp>
        <p:nvSpPr>
          <p:cNvPr id="4" name="Espace réservé du numéro de diapositive 3"/>
          <p:cNvSpPr>
            <a:spLocks noGrp="1"/>
          </p:cNvSpPr>
          <p:nvPr>
            <p:ph type="sldNum" sz="quarter" idx="5"/>
          </p:nvPr>
        </p:nvSpPr>
        <p:spPr/>
        <p:txBody>
          <a:bodyPr/>
          <a:lstStyle/>
          <a:p>
            <a:fld id="{ED60E9A6-4054-4D66-9FF9-81BEA1F3C21C}" type="slidenum">
              <a:rPr lang="LID4096" smtClean="0"/>
              <a:t>1</a:t>
            </a:fld>
            <a:endParaRPr lang="LID4096"/>
          </a:p>
        </p:txBody>
      </p:sp>
    </p:spTree>
    <p:extLst>
      <p:ext uri="{BB962C8B-B14F-4D97-AF65-F5344CB8AC3E}">
        <p14:creationId xmlns:p14="http://schemas.microsoft.com/office/powerpoint/2010/main" val="374278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4DFCE-57A4-0EDA-AE5A-B7C0D9F85A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LID4096"/>
          </a:p>
        </p:txBody>
      </p:sp>
      <p:sp>
        <p:nvSpPr>
          <p:cNvPr id="3" name="Sous-titre 2">
            <a:extLst>
              <a:ext uri="{FF2B5EF4-FFF2-40B4-BE49-F238E27FC236}">
                <a16:creationId xmlns:a16="http://schemas.microsoft.com/office/drawing/2014/main" id="{2C317A8D-440E-544E-D7AA-AE0B08480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LID4096"/>
          </a:p>
        </p:txBody>
      </p:sp>
      <p:sp>
        <p:nvSpPr>
          <p:cNvPr id="4" name="Espace réservé de la date 3">
            <a:extLst>
              <a:ext uri="{FF2B5EF4-FFF2-40B4-BE49-F238E27FC236}">
                <a16:creationId xmlns:a16="http://schemas.microsoft.com/office/drawing/2014/main" id="{4AB7564A-6F10-6B68-3810-D6903395B76A}"/>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93D72C2E-236C-B8EE-1B78-94FEF2CE7E69}"/>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8EE6A2EA-7EF4-6AB8-4FAE-0E629090879E}"/>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46691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9C9189-2CE1-389B-DBAB-F716D29C98B7}"/>
              </a:ext>
            </a:extLst>
          </p:cNvPr>
          <p:cNvSpPr>
            <a:spLocks noGrp="1"/>
          </p:cNvSpPr>
          <p:nvPr>
            <p:ph type="title"/>
          </p:nvPr>
        </p:nvSpPr>
        <p:spPr/>
        <p:txBody>
          <a:bodyPr/>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C30408FF-3AFB-663D-37F0-C81789A2E0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7E188F29-735B-9A99-1903-BF7C933252D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7DEC1257-6DCA-4415-73C7-003B74260E21}"/>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2AA400B9-3905-5783-97F6-F2F40EC9BB81}"/>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93374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CB148B-FB10-F381-CA86-4A34734C0620}"/>
              </a:ext>
            </a:extLst>
          </p:cNvPr>
          <p:cNvSpPr>
            <a:spLocks noGrp="1"/>
          </p:cNvSpPr>
          <p:nvPr>
            <p:ph type="title" orient="vert"/>
          </p:nvPr>
        </p:nvSpPr>
        <p:spPr>
          <a:xfrm>
            <a:off x="8724900" y="365125"/>
            <a:ext cx="2628900" cy="5811838"/>
          </a:xfrm>
        </p:spPr>
        <p:txBody>
          <a:bodyPr vert="eaVert"/>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FBA722EE-D4E8-B379-C6A5-611AFF01A80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0100759A-E311-0AA7-226C-306EB58C6F88}"/>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658E4A18-9DA6-FC75-B749-C4C1E4F4370B}"/>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1E4F622B-2C60-F9D4-0B96-ADB61CA57E83}"/>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05746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C119F-67A9-5A5E-0D37-4325A245E761}"/>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CDD82E0A-725A-697C-EFEA-A4EA4DBFAA8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F833D164-64FF-8AA5-B8A0-E8B42FD3391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0DFDB0A0-A9FC-BB83-7AF2-78EEC3DB4023}"/>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A58D04A6-07A3-9DE8-EA09-F7C7D5E27852}"/>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79420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5ACB64-D60D-36B4-FD20-AC295A3716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LID4096"/>
          </a:p>
        </p:txBody>
      </p:sp>
      <p:sp>
        <p:nvSpPr>
          <p:cNvPr id="3" name="Espace réservé du texte 2">
            <a:extLst>
              <a:ext uri="{FF2B5EF4-FFF2-40B4-BE49-F238E27FC236}">
                <a16:creationId xmlns:a16="http://schemas.microsoft.com/office/drawing/2014/main" id="{EDC9C8DE-A9AC-F3F8-DCFC-E8F94C696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B203D1-7506-6DB5-1B39-356782A96CDD}"/>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2136D9C1-4258-1E05-6DB0-8EE7D06CAB7E}"/>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B060B279-4D7B-DABD-7696-EA75EE70AC74}"/>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8088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B3AF1-E614-726C-3D8F-37260DC43CD9}"/>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1B4B2D98-DA99-EF71-0C97-8E5849D514A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contenu 3">
            <a:extLst>
              <a:ext uri="{FF2B5EF4-FFF2-40B4-BE49-F238E27FC236}">
                <a16:creationId xmlns:a16="http://schemas.microsoft.com/office/drawing/2014/main" id="{BE6F1EDB-22A1-93B7-C599-B315D2117A6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e la date 4">
            <a:extLst>
              <a:ext uri="{FF2B5EF4-FFF2-40B4-BE49-F238E27FC236}">
                <a16:creationId xmlns:a16="http://schemas.microsoft.com/office/drawing/2014/main" id="{1B4BBC81-516D-F070-DA05-F9B3EFC5A2D3}"/>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5BE17C3F-5750-BAE4-BA5C-BA335AB9A283}"/>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CFA9D9FE-1CB1-7192-74B1-8E34BD89A582}"/>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399647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3221E-DFFE-30AC-F93A-64BB9C8A68FE}"/>
              </a:ext>
            </a:extLst>
          </p:cNvPr>
          <p:cNvSpPr>
            <a:spLocks noGrp="1"/>
          </p:cNvSpPr>
          <p:nvPr>
            <p:ph type="title"/>
          </p:nvPr>
        </p:nvSpPr>
        <p:spPr>
          <a:xfrm>
            <a:off x="839788" y="365125"/>
            <a:ext cx="10515600" cy="1325563"/>
          </a:xfrm>
        </p:spPr>
        <p:txBody>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24F7FE0A-B969-1534-7F69-F479975E0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29D1A0-A653-7B0B-7D62-764D40C150D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u texte 4">
            <a:extLst>
              <a:ext uri="{FF2B5EF4-FFF2-40B4-BE49-F238E27FC236}">
                <a16:creationId xmlns:a16="http://schemas.microsoft.com/office/drawing/2014/main" id="{3CFCBED2-6234-1E19-AD03-7A8F5AAD6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4B4CAEC-7840-8D25-9904-0339DE6214A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7" name="Espace réservé de la date 6">
            <a:extLst>
              <a:ext uri="{FF2B5EF4-FFF2-40B4-BE49-F238E27FC236}">
                <a16:creationId xmlns:a16="http://schemas.microsoft.com/office/drawing/2014/main" id="{F564CA20-8C46-BEE5-CCC2-42F372E252E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8" name="Espace réservé du pied de page 7">
            <a:extLst>
              <a:ext uri="{FF2B5EF4-FFF2-40B4-BE49-F238E27FC236}">
                <a16:creationId xmlns:a16="http://schemas.microsoft.com/office/drawing/2014/main" id="{55C4A315-5C6E-A9C3-E6F9-558F61D4EEC2}"/>
              </a:ext>
            </a:extLst>
          </p:cNvPr>
          <p:cNvSpPr>
            <a:spLocks noGrp="1"/>
          </p:cNvSpPr>
          <p:nvPr>
            <p:ph type="ftr" sz="quarter" idx="11"/>
          </p:nvPr>
        </p:nvSpPr>
        <p:spPr/>
        <p:txBody>
          <a:bodyPr/>
          <a:lstStyle/>
          <a:p>
            <a:endParaRPr lang="LID4096"/>
          </a:p>
        </p:txBody>
      </p:sp>
      <p:sp>
        <p:nvSpPr>
          <p:cNvPr id="9" name="Espace réservé du numéro de diapositive 8">
            <a:extLst>
              <a:ext uri="{FF2B5EF4-FFF2-40B4-BE49-F238E27FC236}">
                <a16:creationId xmlns:a16="http://schemas.microsoft.com/office/drawing/2014/main" id="{C03A690A-A030-C6CC-83C6-1A2BAD2F914A}"/>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43203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9171B-03A3-35EA-AF36-DB80C0C3C739}"/>
              </a:ext>
            </a:extLst>
          </p:cNvPr>
          <p:cNvSpPr>
            <a:spLocks noGrp="1"/>
          </p:cNvSpPr>
          <p:nvPr>
            <p:ph type="title"/>
          </p:nvPr>
        </p:nvSpPr>
        <p:spPr/>
        <p:txBody>
          <a:bodyPr/>
          <a:lstStyle/>
          <a:p>
            <a:r>
              <a:rPr lang="fr-FR"/>
              <a:t>Modifiez le style du titre</a:t>
            </a:r>
            <a:endParaRPr lang="LID4096"/>
          </a:p>
        </p:txBody>
      </p:sp>
      <p:sp>
        <p:nvSpPr>
          <p:cNvPr id="3" name="Espace réservé de la date 2">
            <a:extLst>
              <a:ext uri="{FF2B5EF4-FFF2-40B4-BE49-F238E27FC236}">
                <a16:creationId xmlns:a16="http://schemas.microsoft.com/office/drawing/2014/main" id="{D7C20E29-F781-1E68-89FB-0666C6BF0A0A}"/>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4" name="Espace réservé du pied de page 3">
            <a:extLst>
              <a:ext uri="{FF2B5EF4-FFF2-40B4-BE49-F238E27FC236}">
                <a16:creationId xmlns:a16="http://schemas.microsoft.com/office/drawing/2014/main" id="{4224442E-0109-7B88-DD9A-F22FE7B375E6}"/>
              </a:ext>
            </a:extLst>
          </p:cNvPr>
          <p:cNvSpPr>
            <a:spLocks noGrp="1"/>
          </p:cNvSpPr>
          <p:nvPr>
            <p:ph type="ftr" sz="quarter" idx="11"/>
          </p:nvPr>
        </p:nvSpPr>
        <p:spPr/>
        <p:txBody>
          <a:bodyPr/>
          <a:lstStyle/>
          <a:p>
            <a:endParaRPr lang="LID4096"/>
          </a:p>
        </p:txBody>
      </p:sp>
      <p:sp>
        <p:nvSpPr>
          <p:cNvPr id="5" name="Espace réservé du numéro de diapositive 4">
            <a:extLst>
              <a:ext uri="{FF2B5EF4-FFF2-40B4-BE49-F238E27FC236}">
                <a16:creationId xmlns:a16="http://schemas.microsoft.com/office/drawing/2014/main" id="{060B712B-3CBC-86C0-5B63-D2585F4AF786}"/>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101583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032DEE-1F31-88E3-055E-05D658F9188D}"/>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3" name="Espace réservé du pied de page 2">
            <a:extLst>
              <a:ext uri="{FF2B5EF4-FFF2-40B4-BE49-F238E27FC236}">
                <a16:creationId xmlns:a16="http://schemas.microsoft.com/office/drawing/2014/main" id="{B26AE6FA-8C25-D3E5-393C-701B3E99DAAD}"/>
              </a:ext>
            </a:extLst>
          </p:cNvPr>
          <p:cNvSpPr>
            <a:spLocks noGrp="1"/>
          </p:cNvSpPr>
          <p:nvPr>
            <p:ph type="ftr" sz="quarter" idx="11"/>
          </p:nvPr>
        </p:nvSpPr>
        <p:spPr/>
        <p:txBody>
          <a:bodyPr/>
          <a:lstStyle/>
          <a:p>
            <a:endParaRPr lang="LID4096"/>
          </a:p>
        </p:txBody>
      </p:sp>
      <p:sp>
        <p:nvSpPr>
          <p:cNvPr id="4" name="Espace réservé du numéro de diapositive 3">
            <a:extLst>
              <a:ext uri="{FF2B5EF4-FFF2-40B4-BE49-F238E27FC236}">
                <a16:creationId xmlns:a16="http://schemas.microsoft.com/office/drawing/2014/main" id="{F22EF5D4-066F-14CD-7707-0D58FF13BC7E}"/>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356014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A9C9E-2C1C-533A-3E38-5B76109954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EE35FA74-5059-22FA-AFF4-7EC2F5E24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texte 3">
            <a:extLst>
              <a:ext uri="{FF2B5EF4-FFF2-40B4-BE49-F238E27FC236}">
                <a16:creationId xmlns:a16="http://schemas.microsoft.com/office/drawing/2014/main" id="{1A1AFC97-DFB3-47E3-7AA6-05DDC105B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4461DC-AB1B-BEAA-A700-AAE291686CFC}"/>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646A8405-6432-3FEF-D8A1-5EAEFE573B7E}"/>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66B9C868-5A26-0810-4A92-28D19FEAF8EF}"/>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125316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F7481-547E-9A50-DD19-24824BE137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pour une image  2">
            <a:extLst>
              <a:ext uri="{FF2B5EF4-FFF2-40B4-BE49-F238E27FC236}">
                <a16:creationId xmlns:a16="http://schemas.microsoft.com/office/drawing/2014/main" id="{E538E071-788D-AE27-A9FE-976344438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Espace réservé du texte 3">
            <a:extLst>
              <a:ext uri="{FF2B5EF4-FFF2-40B4-BE49-F238E27FC236}">
                <a16:creationId xmlns:a16="http://schemas.microsoft.com/office/drawing/2014/main" id="{4DF420DB-117E-0D2D-8993-7F4783AC5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62A88A-0985-AECC-8029-9A66713C3E83}"/>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BF86E296-A10F-B85A-2C2F-9AF1E97AEF13}"/>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4925812E-4455-C7DF-D2C3-990873F85053}"/>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11063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487930-B7C5-7031-EAAE-6F0FA102E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E35F7217-5CC1-A4D6-BAE7-95294260F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673B2F37-2F51-0816-8B4B-A61D1D030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94FF8830-E3AB-86D4-BBFB-90EC60B74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Espace réservé du numéro de diapositive 5">
            <a:extLst>
              <a:ext uri="{FF2B5EF4-FFF2-40B4-BE49-F238E27FC236}">
                <a16:creationId xmlns:a16="http://schemas.microsoft.com/office/drawing/2014/main" id="{9B34E0E7-3C78-7DDC-A306-30F435B5F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04CE-A72B-47D8-A486-805B9137BB58}" type="slidenum">
              <a:rPr lang="LID4096" smtClean="0"/>
              <a:t>‹N°›</a:t>
            </a:fld>
            <a:endParaRPr lang="LID4096"/>
          </a:p>
        </p:txBody>
      </p:sp>
    </p:spTree>
    <p:extLst>
      <p:ext uri="{BB962C8B-B14F-4D97-AF65-F5344CB8AC3E}">
        <p14:creationId xmlns:p14="http://schemas.microsoft.com/office/powerpoint/2010/main" val="295814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2.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1AD2D-9B79-AD0C-85A3-141511AE7660}"/>
              </a:ext>
            </a:extLst>
          </p:cNvPr>
          <p:cNvSpPr>
            <a:spLocks noGrp="1"/>
          </p:cNvSpPr>
          <p:nvPr>
            <p:ph type="ctrTitle"/>
          </p:nvPr>
        </p:nvSpPr>
        <p:spPr>
          <a:xfrm>
            <a:off x="1524000" y="266218"/>
            <a:ext cx="9144000" cy="1840957"/>
          </a:xfrm>
        </p:spPr>
        <p:txBody>
          <a:bodyPr>
            <a:normAutofit fontScale="90000"/>
          </a:bodyPr>
          <a:lstStyle/>
          <a:p>
            <a:br>
              <a:rPr lang="fr-FR" sz="2800" b="1" dirty="0"/>
            </a:br>
            <a:r>
              <a:rPr lang="fr-FR" sz="2800" b="1" u="sng" dirty="0">
                <a:solidFill>
                  <a:srgbClr val="FF0000"/>
                </a:solidFill>
              </a:rPr>
              <a:t>Université Gamal </a:t>
            </a:r>
            <a:r>
              <a:rPr lang="fr-FR" sz="2800" b="1" u="sng" dirty="0" err="1">
                <a:solidFill>
                  <a:srgbClr val="FF0000"/>
                </a:solidFill>
              </a:rPr>
              <a:t>abdel</a:t>
            </a:r>
            <a:r>
              <a:rPr lang="fr-FR" sz="2800" b="1" u="sng" dirty="0">
                <a:solidFill>
                  <a:srgbClr val="FF0000"/>
                </a:solidFill>
              </a:rPr>
              <a:t> </a:t>
            </a:r>
            <a:r>
              <a:rPr lang="fr-FR" sz="2800" b="1" u="sng" dirty="0" err="1">
                <a:solidFill>
                  <a:srgbClr val="FF0000"/>
                </a:solidFill>
              </a:rPr>
              <a:t>naser</a:t>
            </a:r>
            <a:r>
              <a:rPr lang="fr-FR" sz="2800" b="1" u="sng" dirty="0">
                <a:solidFill>
                  <a:srgbClr val="FF0000"/>
                </a:solidFill>
              </a:rPr>
              <a:t> </a:t>
            </a:r>
            <a:br>
              <a:rPr lang="fr-FR" sz="2800" b="1" dirty="0"/>
            </a:br>
            <a:r>
              <a:rPr lang="fr-FR" sz="2800" b="1" u="sng" dirty="0">
                <a:solidFill>
                  <a:srgbClr val="FF0000"/>
                </a:solidFill>
              </a:rPr>
              <a:t>Faculté</a:t>
            </a:r>
            <a:r>
              <a:rPr lang="fr-FR" sz="2800" b="1" dirty="0"/>
              <a:t> : </a:t>
            </a:r>
            <a:r>
              <a:rPr lang="fr-FR" sz="2200" b="1" dirty="0"/>
              <a:t>centre</a:t>
            </a:r>
            <a:r>
              <a:rPr lang="fr-FR" sz="2800" b="1" dirty="0"/>
              <a:t> </a:t>
            </a:r>
            <a:r>
              <a:rPr lang="fr-FR" sz="2200" b="1" dirty="0"/>
              <a:t>informatique</a:t>
            </a:r>
            <a:r>
              <a:rPr lang="fr-FR" sz="2800" b="1" dirty="0"/>
              <a:t> </a:t>
            </a:r>
            <a:br>
              <a:rPr lang="fr-FR" sz="2800" b="1" dirty="0"/>
            </a:br>
            <a:r>
              <a:rPr lang="fr-FR" sz="2800" b="1" u="sng" dirty="0">
                <a:solidFill>
                  <a:srgbClr val="FF0000"/>
                </a:solidFill>
              </a:rPr>
              <a:t>Département</a:t>
            </a:r>
            <a:r>
              <a:rPr lang="fr-FR" sz="2800" b="1" dirty="0"/>
              <a:t> : </a:t>
            </a:r>
            <a:r>
              <a:rPr lang="fr-FR" sz="2200" b="1" dirty="0"/>
              <a:t>NTIC</a:t>
            </a:r>
            <a:br>
              <a:rPr lang="fr-FR" sz="2800" b="1" dirty="0"/>
            </a:br>
            <a:r>
              <a:rPr lang="fr-FR" sz="2800" b="1" u="sng" dirty="0">
                <a:solidFill>
                  <a:srgbClr val="FF0000"/>
                </a:solidFill>
              </a:rPr>
              <a:t>Travaux pratiques N1</a:t>
            </a:r>
            <a:br>
              <a:rPr lang="fr-FR" sz="2800" b="1" dirty="0"/>
            </a:br>
            <a:r>
              <a:rPr lang="fr-FR" sz="2800" b="1" u="sng" dirty="0">
                <a:solidFill>
                  <a:srgbClr val="FF0000"/>
                </a:solidFill>
              </a:rPr>
              <a:t>Thème</a:t>
            </a:r>
            <a:r>
              <a:rPr lang="fr-FR" sz="2800" b="1" dirty="0"/>
              <a:t> </a:t>
            </a:r>
            <a:r>
              <a:rPr lang="fr-FR" sz="2200" b="1" dirty="0"/>
              <a:t>: compétences numériques et utilisation de l’IA</a:t>
            </a:r>
            <a:endParaRPr lang="LID4096" sz="2200" b="1" dirty="0"/>
          </a:p>
        </p:txBody>
      </p:sp>
      <p:sp>
        <p:nvSpPr>
          <p:cNvPr id="3" name="Sous-titre 2">
            <a:extLst>
              <a:ext uri="{FF2B5EF4-FFF2-40B4-BE49-F238E27FC236}">
                <a16:creationId xmlns:a16="http://schemas.microsoft.com/office/drawing/2014/main" id="{9627AB8D-491F-4E08-E4BB-DAA10D59906F}"/>
              </a:ext>
            </a:extLst>
          </p:cNvPr>
          <p:cNvSpPr>
            <a:spLocks noGrp="1"/>
          </p:cNvSpPr>
          <p:nvPr>
            <p:ph type="subTitle" idx="1"/>
          </p:nvPr>
        </p:nvSpPr>
        <p:spPr>
          <a:xfrm>
            <a:off x="1524000" y="2338086"/>
            <a:ext cx="9144000" cy="486138"/>
          </a:xfrm>
        </p:spPr>
        <p:txBody>
          <a:bodyPr>
            <a:normAutofit/>
          </a:bodyPr>
          <a:lstStyle/>
          <a:p>
            <a:r>
              <a:rPr lang="fr-FR" dirty="0"/>
              <a:t>Présentation power point</a:t>
            </a:r>
            <a:endParaRPr lang="LID4096" dirty="0"/>
          </a:p>
        </p:txBody>
      </p:sp>
      <p:graphicFrame>
        <p:nvGraphicFramePr>
          <p:cNvPr id="9" name="Tableau 8">
            <a:extLst>
              <a:ext uri="{FF2B5EF4-FFF2-40B4-BE49-F238E27FC236}">
                <a16:creationId xmlns:a16="http://schemas.microsoft.com/office/drawing/2014/main" id="{08223F65-0374-B3E4-4724-656AB5504C60}"/>
              </a:ext>
            </a:extLst>
          </p:cNvPr>
          <p:cNvGraphicFramePr>
            <a:graphicFrameLocks noGrp="1"/>
          </p:cNvGraphicFramePr>
          <p:nvPr/>
        </p:nvGraphicFramePr>
        <p:xfrm>
          <a:off x="2032000" y="3773347"/>
          <a:ext cx="8127999" cy="293997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32248945"/>
                    </a:ext>
                  </a:extLst>
                </a:gridCol>
                <a:gridCol w="2709333">
                  <a:extLst>
                    <a:ext uri="{9D8B030D-6E8A-4147-A177-3AD203B41FA5}">
                      <a16:colId xmlns:a16="http://schemas.microsoft.com/office/drawing/2014/main" val="1065967908"/>
                    </a:ext>
                  </a:extLst>
                </a:gridCol>
                <a:gridCol w="2709333">
                  <a:extLst>
                    <a:ext uri="{9D8B030D-6E8A-4147-A177-3AD203B41FA5}">
                      <a16:colId xmlns:a16="http://schemas.microsoft.com/office/drawing/2014/main" val="1096594742"/>
                    </a:ext>
                  </a:extLst>
                </a:gridCol>
              </a:tblGrid>
              <a:tr h="587994">
                <a:tc>
                  <a:txBody>
                    <a:bodyPr/>
                    <a:lstStyle/>
                    <a:p>
                      <a:r>
                        <a:rPr lang="fr-FR" dirty="0"/>
                        <a:t>N°</a:t>
                      </a:r>
                      <a:endParaRPr lang="LID4096" dirty="0"/>
                    </a:p>
                  </a:txBody>
                  <a:tcPr/>
                </a:tc>
                <a:tc>
                  <a:txBody>
                    <a:bodyPr/>
                    <a:lstStyle/>
                    <a:p>
                      <a:r>
                        <a:rPr lang="fr-FR" dirty="0"/>
                        <a:t>Noms et prénoms</a:t>
                      </a:r>
                      <a:endParaRPr lang="LID4096" dirty="0"/>
                    </a:p>
                  </a:txBody>
                  <a:tcPr/>
                </a:tc>
                <a:tc>
                  <a:txBody>
                    <a:bodyPr/>
                    <a:lstStyle/>
                    <a:p>
                      <a:r>
                        <a:rPr lang="fr-FR" dirty="0"/>
                        <a:t>Rôle </a:t>
                      </a:r>
                      <a:endParaRPr lang="LID4096" dirty="0"/>
                    </a:p>
                  </a:txBody>
                  <a:tcPr/>
                </a:tc>
                <a:extLst>
                  <a:ext uri="{0D108BD9-81ED-4DB2-BD59-A6C34878D82A}">
                    <a16:rowId xmlns:a16="http://schemas.microsoft.com/office/drawing/2014/main" val="1253553246"/>
                  </a:ext>
                </a:extLst>
              </a:tr>
              <a:tr h="587994">
                <a:tc>
                  <a:txBody>
                    <a:bodyPr/>
                    <a:lstStyle/>
                    <a:p>
                      <a:r>
                        <a:rPr lang="fr-FR" dirty="0"/>
                        <a:t>1</a:t>
                      </a:r>
                      <a:endParaRPr lang="LID4096" dirty="0"/>
                    </a:p>
                  </a:txBody>
                  <a:tcPr/>
                </a:tc>
                <a:tc>
                  <a:txBody>
                    <a:bodyPr/>
                    <a:lstStyle/>
                    <a:p>
                      <a:r>
                        <a:rPr lang="fr-FR" dirty="0"/>
                        <a:t>Ibrahima sory Bah</a:t>
                      </a:r>
                      <a:endParaRPr lang="LID4096" dirty="0"/>
                    </a:p>
                  </a:txBody>
                  <a:tcPr/>
                </a:tc>
                <a:tc>
                  <a:txBody>
                    <a:bodyPr/>
                    <a:lstStyle/>
                    <a:p>
                      <a:r>
                        <a:rPr lang="fr-FR" dirty="0"/>
                        <a:t>Chef </a:t>
                      </a:r>
                      <a:endParaRPr lang="LID4096" dirty="0"/>
                    </a:p>
                  </a:txBody>
                  <a:tcPr/>
                </a:tc>
                <a:extLst>
                  <a:ext uri="{0D108BD9-81ED-4DB2-BD59-A6C34878D82A}">
                    <a16:rowId xmlns:a16="http://schemas.microsoft.com/office/drawing/2014/main" val="3787507668"/>
                  </a:ext>
                </a:extLst>
              </a:tr>
              <a:tr h="587994">
                <a:tc>
                  <a:txBody>
                    <a:bodyPr/>
                    <a:lstStyle/>
                    <a:p>
                      <a:r>
                        <a:rPr lang="fr-FR" dirty="0"/>
                        <a:t>2</a:t>
                      </a:r>
                      <a:endParaRPr lang="LID4096" dirty="0"/>
                    </a:p>
                  </a:txBody>
                  <a:tcPr/>
                </a:tc>
                <a:tc>
                  <a:txBody>
                    <a:bodyPr/>
                    <a:lstStyle/>
                    <a:p>
                      <a:r>
                        <a:rPr lang="fr-FR" dirty="0"/>
                        <a:t>Cissé </a:t>
                      </a:r>
                      <a:r>
                        <a:rPr lang="fr-FR" dirty="0" err="1"/>
                        <a:t>koura</a:t>
                      </a:r>
                      <a:endParaRPr lang="LID4096" dirty="0"/>
                    </a:p>
                  </a:txBody>
                  <a:tcPr/>
                </a:tc>
                <a:tc>
                  <a:txBody>
                    <a:bodyPr/>
                    <a:lstStyle/>
                    <a:p>
                      <a:r>
                        <a:rPr lang="fr-FR" dirty="0"/>
                        <a:t>Membre</a:t>
                      </a:r>
                      <a:endParaRPr lang="LID4096" dirty="0"/>
                    </a:p>
                  </a:txBody>
                  <a:tcPr/>
                </a:tc>
                <a:extLst>
                  <a:ext uri="{0D108BD9-81ED-4DB2-BD59-A6C34878D82A}">
                    <a16:rowId xmlns:a16="http://schemas.microsoft.com/office/drawing/2014/main" val="3686868299"/>
                  </a:ext>
                </a:extLst>
              </a:tr>
              <a:tr h="587994">
                <a:tc>
                  <a:txBody>
                    <a:bodyPr/>
                    <a:lstStyle/>
                    <a:p>
                      <a:r>
                        <a:rPr lang="fr-FR" dirty="0"/>
                        <a:t>3</a:t>
                      </a:r>
                      <a:endParaRPr lang="LID4096" dirty="0"/>
                    </a:p>
                  </a:txBody>
                  <a:tcPr/>
                </a:tc>
                <a:tc>
                  <a:txBody>
                    <a:bodyPr/>
                    <a:lstStyle/>
                    <a:p>
                      <a:r>
                        <a:rPr lang="fr-FR" dirty="0"/>
                        <a:t>Rosine </a:t>
                      </a:r>
                      <a:r>
                        <a:rPr lang="fr-FR" dirty="0" err="1"/>
                        <a:t>komassa</a:t>
                      </a:r>
                      <a:r>
                        <a:rPr lang="fr-FR" dirty="0"/>
                        <a:t> </a:t>
                      </a:r>
                      <a:r>
                        <a:rPr lang="fr-FR" dirty="0" err="1"/>
                        <a:t>Béavogui</a:t>
                      </a:r>
                      <a:endParaRPr lang="LID4096" dirty="0"/>
                    </a:p>
                  </a:txBody>
                  <a:tcPr/>
                </a:tc>
                <a:tc>
                  <a:txBody>
                    <a:bodyPr/>
                    <a:lstStyle/>
                    <a:p>
                      <a:r>
                        <a:rPr lang="fr-FR" dirty="0"/>
                        <a:t>Membre </a:t>
                      </a:r>
                      <a:endParaRPr lang="LID4096" dirty="0"/>
                    </a:p>
                  </a:txBody>
                  <a:tcPr/>
                </a:tc>
                <a:extLst>
                  <a:ext uri="{0D108BD9-81ED-4DB2-BD59-A6C34878D82A}">
                    <a16:rowId xmlns:a16="http://schemas.microsoft.com/office/drawing/2014/main" val="959452210"/>
                  </a:ext>
                </a:extLst>
              </a:tr>
              <a:tr h="587994">
                <a:tc>
                  <a:txBody>
                    <a:bodyPr/>
                    <a:lstStyle/>
                    <a:p>
                      <a:r>
                        <a:rPr lang="fr-FR" dirty="0"/>
                        <a:t>4</a:t>
                      </a:r>
                      <a:endParaRPr lang="LID4096" dirty="0"/>
                    </a:p>
                  </a:txBody>
                  <a:tcPr/>
                </a:tc>
                <a:tc>
                  <a:txBody>
                    <a:bodyPr/>
                    <a:lstStyle/>
                    <a:p>
                      <a:r>
                        <a:rPr lang="fr-FR" dirty="0"/>
                        <a:t>Abdoulaye </a:t>
                      </a:r>
                      <a:r>
                        <a:rPr lang="fr-FR" dirty="0" err="1"/>
                        <a:t>baïlo</a:t>
                      </a:r>
                      <a:r>
                        <a:rPr lang="fr-FR" dirty="0"/>
                        <a:t> Diallo</a:t>
                      </a:r>
                      <a:endParaRPr lang="LID4096" dirty="0"/>
                    </a:p>
                  </a:txBody>
                  <a:tcPr/>
                </a:tc>
                <a:tc>
                  <a:txBody>
                    <a:bodyPr/>
                    <a:lstStyle/>
                    <a:p>
                      <a:r>
                        <a:rPr lang="fr-FR" dirty="0"/>
                        <a:t>Membre </a:t>
                      </a:r>
                      <a:endParaRPr lang="LID4096" dirty="0"/>
                    </a:p>
                  </a:txBody>
                  <a:tcPr/>
                </a:tc>
                <a:extLst>
                  <a:ext uri="{0D108BD9-81ED-4DB2-BD59-A6C34878D82A}">
                    <a16:rowId xmlns:a16="http://schemas.microsoft.com/office/drawing/2014/main" val="1577823668"/>
                  </a:ext>
                </a:extLst>
              </a:tr>
            </a:tbl>
          </a:graphicData>
        </a:graphic>
      </p:graphicFrame>
      <p:sp>
        <p:nvSpPr>
          <p:cNvPr id="10" name="ZoneTexte 9">
            <a:extLst>
              <a:ext uri="{FF2B5EF4-FFF2-40B4-BE49-F238E27FC236}">
                <a16:creationId xmlns:a16="http://schemas.microsoft.com/office/drawing/2014/main" id="{18C84A41-ACCA-0D53-FDB7-1C02BA861BF6}"/>
              </a:ext>
            </a:extLst>
          </p:cNvPr>
          <p:cNvSpPr txBox="1"/>
          <p:nvPr/>
        </p:nvSpPr>
        <p:spPr>
          <a:xfrm>
            <a:off x="3912243" y="3056298"/>
            <a:ext cx="4965539" cy="461665"/>
          </a:xfrm>
          <a:prstGeom prst="rect">
            <a:avLst/>
          </a:prstGeom>
          <a:noFill/>
        </p:spPr>
        <p:txBody>
          <a:bodyPr wrap="square" rtlCol="0">
            <a:spAutoFit/>
          </a:bodyPr>
          <a:lstStyle/>
          <a:p>
            <a:r>
              <a:rPr lang="fr-FR" sz="2400" b="1" dirty="0"/>
              <a:t>Liste des membres du groupe :</a:t>
            </a:r>
            <a:endParaRPr lang="LID4096" sz="2400" b="1" dirty="0"/>
          </a:p>
        </p:txBody>
      </p:sp>
      <p:pic>
        <p:nvPicPr>
          <p:cNvPr id="5" name="Image 4">
            <a:extLst>
              <a:ext uri="{FF2B5EF4-FFF2-40B4-BE49-F238E27FC236}">
                <a16:creationId xmlns:a16="http://schemas.microsoft.com/office/drawing/2014/main" id="{628ED1FF-97B3-816E-27B8-A28717618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6143" y="266219"/>
            <a:ext cx="2590800" cy="1839794"/>
          </a:xfrm>
          <a:prstGeom prst="rect">
            <a:avLst/>
          </a:prstGeom>
        </p:spPr>
      </p:pic>
      <p:pic>
        <p:nvPicPr>
          <p:cNvPr id="4" name="audio diapo 1">
            <a:hlinkClick r:id="" action="ppaction://media"/>
            <a:extLst>
              <a:ext uri="{FF2B5EF4-FFF2-40B4-BE49-F238E27FC236}">
                <a16:creationId xmlns:a16="http://schemas.microsoft.com/office/drawing/2014/main" id="{E097E473-F51A-C979-219F-5CBC67A443F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166621" y="510885"/>
            <a:ext cx="406400" cy="406400"/>
          </a:xfrm>
          <a:prstGeom prst="rect">
            <a:avLst/>
          </a:prstGeom>
        </p:spPr>
      </p:pic>
      <p:pic>
        <p:nvPicPr>
          <p:cNvPr id="8" name="Image 7">
            <a:extLst>
              <a:ext uri="{FF2B5EF4-FFF2-40B4-BE49-F238E27FC236}">
                <a16:creationId xmlns:a16="http://schemas.microsoft.com/office/drawing/2014/main" id="{95F02982-AE18-2399-C2B9-7F1C1A44D6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016" y="266217"/>
            <a:ext cx="2728976" cy="1839793"/>
          </a:xfrm>
          <a:prstGeom prst="rect">
            <a:avLst/>
          </a:prstGeom>
        </p:spPr>
      </p:pic>
    </p:spTree>
    <p:extLst>
      <p:ext uri="{BB962C8B-B14F-4D97-AF65-F5344CB8AC3E}">
        <p14:creationId xmlns:p14="http://schemas.microsoft.com/office/powerpoint/2010/main" val="319073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3C88964-7403-45D4-79A7-D87D21596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48" y="638947"/>
            <a:ext cx="10877085" cy="5714719"/>
          </a:xfrm>
          <a:prstGeom prst="rect">
            <a:avLst/>
          </a:prstGeom>
        </p:spPr>
      </p:pic>
      <p:pic>
        <p:nvPicPr>
          <p:cNvPr id="5" name="audio avantage">
            <a:hlinkClick r:id="" action="ppaction://media"/>
            <a:extLst>
              <a:ext uri="{FF2B5EF4-FFF2-40B4-BE49-F238E27FC236}">
                <a16:creationId xmlns:a16="http://schemas.microsoft.com/office/drawing/2014/main" id="{4C9ACE94-28BB-3865-C227-AD5F484D9AC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76140" y="97934"/>
            <a:ext cx="406400" cy="406400"/>
          </a:xfrm>
          <a:prstGeom prst="rect">
            <a:avLst/>
          </a:prstGeom>
        </p:spPr>
      </p:pic>
    </p:spTree>
    <p:extLst>
      <p:ext uri="{BB962C8B-B14F-4D97-AF65-F5344CB8AC3E}">
        <p14:creationId xmlns:p14="http://schemas.microsoft.com/office/powerpoint/2010/main" val="1745715760"/>
      </p:ext>
    </p:extLst>
  </p:cSld>
  <p:clrMapOvr>
    <a:masterClrMapping/>
  </p:clrMapOvr>
  <mc:AlternateContent xmlns:mc="http://schemas.openxmlformats.org/markup-compatibility/2006" xmlns:p14="http://schemas.microsoft.com/office/powerpoint/2010/main">
    <mc:Choice Requires="p14">
      <p:transition spd="slow" p14:dur="2000" advTm="11000">
        <p:wipe/>
      </p:transition>
    </mc:Choice>
    <mc:Fallback xmlns="">
      <p:transition spd="slow" advTm="11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A98F2C-434A-D8E0-18A6-D4153B2E6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50452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8B5F90-4CCD-9392-4FDA-B36E539DA4E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20165" y="300942"/>
            <a:ext cx="9751670" cy="5851002"/>
          </a:xfrm>
          <a:prstGeom prst="rect">
            <a:avLst/>
          </a:prstGeom>
        </p:spPr>
      </p:pic>
    </p:spTree>
    <p:extLst>
      <p:ext uri="{BB962C8B-B14F-4D97-AF65-F5344CB8AC3E}">
        <p14:creationId xmlns:p14="http://schemas.microsoft.com/office/powerpoint/2010/main" val="4106188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000">
        <p159:morph option="byObject"/>
      </p:transition>
    </mc:Choice>
    <mc:Fallback>
      <p:transition spd="slow" advTm="9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EDDCFF3-0BA9-283A-8CB0-33BE1E3D2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982" y="740779"/>
            <a:ext cx="7465671" cy="5833641"/>
          </a:xfrm>
          <a:prstGeom prst="rect">
            <a:avLst/>
          </a:prstGeom>
        </p:spPr>
      </p:pic>
      <p:pic>
        <p:nvPicPr>
          <p:cNvPr id="4" name="audio exemple">
            <a:hlinkClick r:id="" action="ppaction://media"/>
            <a:extLst>
              <a:ext uri="{FF2B5EF4-FFF2-40B4-BE49-F238E27FC236}">
                <a16:creationId xmlns:a16="http://schemas.microsoft.com/office/drawing/2014/main" id="{AB498BF9-9CB8-3910-E345-7BD4D28A5B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547043" y="713857"/>
            <a:ext cx="406400" cy="406400"/>
          </a:xfrm>
          <a:prstGeom prst="rect">
            <a:avLst/>
          </a:prstGeom>
        </p:spPr>
      </p:pic>
    </p:spTree>
    <p:extLst>
      <p:ext uri="{BB962C8B-B14F-4D97-AF65-F5344CB8AC3E}">
        <p14:creationId xmlns:p14="http://schemas.microsoft.com/office/powerpoint/2010/main" val="532389461"/>
      </p:ext>
    </p:extLst>
  </p:cSld>
  <p:clrMapOvr>
    <a:masterClrMapping/>
  </p:clrMapOvr>
  <mc:AlternateContent xmlns:mc="http://schemas.openxmlformats.org/markup-compatibility/2006" xmlns:p14="http://schemas.microsoft.com/office/powerpoint/2010/main">
    <mc:Choice Requires="p14">
      <p:transition spd="slow" p14:dur="2000" advTm="10000">
        <p:push dir="u"/>
      </p:transition>
    </mc:Choice>
    <mc:Fallback xmlns="">
      <p:transition spd="slow" advTm="10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6ACF621-BE2C-6EDB-D2B6-E300F4101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85875"/>
            <a:ext cx="7620000" cy="4286250"/>
          </a:xfrm>
          <a:prstGeom prst="rect">
            <a:avLst/>
          </a:prstGeom>
        </p:spPr>
      </p:pic>
    </p:spTree>
    <p:extLst>
      <p:ext uri="{BB962C8B-B14F-4D97-AF65-F5344CB8AC3E}">
        <p14:creationId xmlns:p14="http://schemas.microsoft.com/office/powerpoint/2010/main" val="1561047076"/>
      </p:ext>
    </p:extLst>
  </p:cSld>
  <p:clrMapOvr>
    <a:masterClrMapping/>
  </p:clrMapOvr>
  <mc:AlternateContent xmlns:mc="http://schemas.openxmlformats.org/markup-compatibility/2006" xmlns:p14="http://schemas.microsoft.com/office/powerpoint/2010/main">
    <mc:Choice Requires="p14">
      <p:transition spd="slow" p14:dur="2000" advTm="10000">
        <p:fade/>
      </p:transition>
    </mc:Choice>
    <mc:Fallback xmlns="">
      <p:transition spd="slow" advTm="1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D5B0FAF-CF6C-78AF-6346-4F94EFA7C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476500"/>
            <a:ext cx="1905000" cy="1905000"/>
          </a:xfrm>
          <a:prstGeom prst="rect">
            <a:avLst/>
          </a:prstGeom>
        </p:spPr>
      </p:pic>
    </p:spTree>
    <p:extLst>
      <p:ext uri="{BB962C8B-B14F-4D97-AF65-F5344CB8AC3E}">
        <p14:creationId xmlns:p14="http://schemas.microsoft.com/office/powerpoint/2010/main" val="4225840830"/>
      </p:ext>
    </p:extLst>
  </p:cSld>
  <p:clrMapOvr>
    <a:masterClrMapping/>
  </p:clrMapOvr>
  <mc:AlternateContent xmlns:mc="http://schemas.openxmlformats.org/markup-compatibility/2006" xmlns:p14="http://schemas.microsoft.com/office/powerpoint/2010/main">
    <mc:Choice Requires="p14">
      <p:transition spd="slow" p14:dur="2000" advTm="10000">
        <p:wipe/>
      </p:transition>
    </mc:Choice>
    <mc:Fallback xmlns="">
      <p:transition spd="slow" advTm="10000">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459D73-5EF4-B180-BD96-D32858C6D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2101721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62BB14B-25EE-F0D6-6D59-8962FAE6E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158" y="0"/>
            <a:ext cx="6757684" cy="6858000"/>
          </a:xfrm>
          <a:prstGeom prst="rect">
            <a:avLst/>
          </a:prstGeom>
        </p:spPr>
      </p:pic>
    </p:spTree>
    <p:extLst>
      <p:ext uri="{BB962C8B-B14F-4D97-AF65-F5344CB8AC3E}">
        <p14:creationId xmlns:p14="http://schemas.microsoft.com/office/powerpoint/2010/main" val="3576550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70BCA6C-E7A9-BAC6-9B0F-19F3CCEAACC3}"/>
              </a:ext>
            </a:extLst>
          </p:cNvPr>
          <p:cNvPicPr>
            <a:picLocks noChangeAspect="1"/>
          </p:cNvPicPr>
          <p:nvPr/>
        </p:nvPicPr>
        <p:blipFill>
          <a:blip r:embed="rId2">
            <a:extLst>
              <a:ext uri="{28A0092B-C50C-407E-A947-70E740481C1C}">
                <a14:useLocalDpi xmlns:a14="http://schemas.microsoft.com/office/drawing/2010/main" val="0"/>
              </a:ext>
            </a:extLst>
          </a:blip>
          <a:srcRect b="7173"/>
          <a:stretch>
            <a:fillRect/>
          </a:stretch>
        </p:blipFill>
        <p:spPr>
          <a:xfrm>
            <a:off x="1080655" y="810228"/>
            <a:ext cx="9930938" cy="5185458"/>
          </a:xfrm>
          <a:prstGeom prst="rect">
            <a:avLst/>
          </a:prstGeom>
        </p:spPr>
      </p:pic>
    </p:spTree>
    <p:extLst>
      <p:ext uri="{BB962C8B-B14F-4D97-AF65-F5344CB8AC3E}">
        <p14:creationId xmlns:p14="http://schemas.microsoft.com/office/powerpoint/2010/main" val="3938367577"/>
      </p:ext>
    </p:extLst>
  </p:cSld>
  <p:clrMapOvr>
    <a:masterClrMapping/>
  </p:clrMapOvr>
  <mc:AlternateContent xmlns:mc="http://schemas.openxmlformats.org/markup-compatibility/2006">
    <mc:Choice xmlns:p14="http://schemas.microsoft.com/office/powerpoint/2010/main" Requires="p14">
      <p:transition spd="slow" p14:dur="2000" advTm="12000">
        <p:fade/>
      </p:transition>
    </mc:Choice>
    <mc:Fallback>
      <p:transition spd="slow" advTm="1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5A042D-B1A7-DF47-A82C-0068D6725490}"/>
              </a:ext>
            </a:extLst>
          </p:cNvPr>
          <p:cNvSpPr>
            <a:spLocks noGrp="1"/>
          </p:cNvSpPr>
          <p:nvPr>
            <p:ph type="title"/>
          </p:nvPr>
        </p:nvSpPr>
        <p:spPr>
          <a:xfrm>
            <a:off x="838200" y="365125"/>
            <a:ext cx="10515600" cy="930275"/>
          </a:xfrm>
        </p:spPr>
        <p:txBody>
          <a:bodyPr/>
          <a:lstStyle/>
          <a:p>
            <a:pPr algn="ctr"/>
            <a:r>
              <a:rPr lang="fr-FR" u="sng" dirty="0">
                <a:solidFill>
                  <a:srgbClr val="FF0000"/>
                </a:solidFill>
              </a:rPr>
              <a:t>Les inconvénients et risques :</a:t>
            </a:r>
            <a:endParaRPr lang="LID4096" u="sng" dirty="0">
              <a:solidFill>
                <a:srgbClr val="FF0000"/>
              </a:solidFill>
            </a:endParaRPr>
          </a:p>
        </p:txBody>
      </p:sp>
      <p:sp>
        <p:nvSpPr>
          <p:cNvPr id="4" name="ZoneTexte 3">
            <a:extLst>
              <a:ext uri="{FF2B5EF4-FFF2-40B4-BE49-F238E27FC236}">
                <a16:creationId xmlns:a16="http://schemas.microsoft.com/office/drawing/2014/main" id="{619D4064-B628-663C-563B-25779342813E}"/>
              </a:ext>
            </a:extLst>
          </p:cNvPr>
          <p:cNvSpPr txBox="1"/>
          <p:nvPr/>
        </p:nvSpPr>
        <p:spPr>
          <a:xfrm>
            <a:off x="0" y="1295400"/>
            <a:ext cx="12191999" cy="4103913"/>
          </a:xfrm>
          <a:prstGeom prst="rect">
            <a:avLst/>
          </a:prstGeom>
          <a:noFill/>
        </p:spPr>
        <p:txBody>
          <a:bodyPr wrap="square" rtlCol="0">
            <a:spAutoFit/>
          </a:bodyPr>
          <a:lstStyle/>
          <a:p>
            <a:r>
              <a:rPr lang="fr-FR" sz="2800" dirty="0"/>
              <a:t>Cependant, un usage excessif ou mal encadré de ces outils peut entraîner plusieurs risques. Les étudiants peuvent être tentés de se reposer totalement sur la technologie, ce qui réduit l’apprentissage réel, la réflexion personnelle et les compétences de base comme la rédaction ou le calcul. L’IA peut produire des informations erronées ou biaisées et certains outils peuvent exposer des données personnelles si la sécurité n’est pas assurée. Enfin, la facilité de création de contenu peut favoriser le plagiat et diminuer la créativité propre. Il est donc essentiel d’utiliser ces technologies de manière responsable, critique et éthique.</a:t>
            </a:r>
          </a:p>
          <a:p>
            <a:endParaRPr lang="LID4096" sz="2800" dirty="0"/>
          </a:p>
        </p:txBody>
      </p:sp>
    </p:spTree>
    <p:extLst>
      <p:ext uri="{BB962C8B-B14F-4D97-AF65-F5344CB8AC3E}">
        <p14:creationId xmlns:p14="http://schemas.microsoft.com/office/powerpoint/2010/main" val="291299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B91-0090-80D4-C6E6-6894454FE98E}"/>
              </a:ext>
            </a:extLst>
          </p:cNvPr>
          <p:cNvSpPr>
            <a:spLocks noGrp="1"/>
          </p:cNvSpPr>
          <p:nvPr>
            <p:ph type="title"/>
          </p:nvPr>
        </p:nvSpPr>
        <p:spPr>
          <a:xfrm>
            <a:off x="838200" y="365126"/>
            <a:ext cx="10515600" cy="766988"/>
          </a:xfrm>
        </p:spPr>
        <p:txBody>
          <a:bodyPr/>
          <a:lstStyle/>
          <a:p>
            <a:pPr algn="ctr"/>
            <a:r>
              <a:rPr lang="fr-FR" u="sng" dirty="0">
                <a:solidFill>
                  <a:srgbClr val="FF0000"/>
                </a:solidFill>
              </a:rPr>
              <a:t>introduction</a:t>
            </a:r>
            <a:endParaRPr lang="LID4096" u="sng" dirty="0">
              <a:solidFill>
                <a:srgbClr val="FF0000"/>
              </a:solidFill>
            </a:endParaRPr>
          </a:p>
        </p:txBody>
      </p:sp>
      <p:sp>
        <p:nvSpPr>
          <p:cNvPr id="3" name="ZoneTexte 2">
            <a:extLst>
              <a:ext uri="{FF2B5EF4-FFF2-40B4-BE49-F238E27FC236}">
                <a16:creationId xmlns:a16="http://schemas.microsoft.com/office/drawing/2014/main" id="{AF788651-81EE-9244-8738-A5DC09D56C9D}"/>
              </a:ext>
            </a:extLst>
          </p:cNvPr>
          <p:cNvSpPr txBox="1"/>
          <p:nvPr/>
        </p:nvSpPr>
        <p:spPr>
          <a:xfrm>
            <a:off x="1" y="1382486"/>
            <a:ext cx="12191999" cy="4955203"/>
          </a:xfrm>
          <a:prstGeom prst="rect">
            <a:avLst/>
          </a:prstGeom>
          <a:noFill/>
        </p:spPr>
        <p:txBody>
          <a:bodyPr wrap="square" rtlCol="0">
            <a:spAutoFit/>
          </a:bodyPr>
          <a:lstStyle/>
          <a:p>
            <a:r>
              <a:rPr lang="fr-FR" sz="2800" b="1" dirty="0">
                <a:solidFill>
                  <a:srgbClr val="FF0000"/>
                </a:solidFill>
              </a:rPr>
              <a:t>Utilisation actuelle de l’IA et des outils numériques dans le travail académique :</a:t>
            </a:r>
          </a:p>
          <a:p>
            <a:endParaRPr lang="fr-FR" dirty="0"/>
          </a:p>
          <a:p>
            <a:r>
              <a:rPr lang="fr-FR" sz="2800" dirty="0"/>
              <a:t>Aujourd’hui, l’intelligence artificielle et les outils numériques occupent une place essentielle dans le milieu académique. Les étudiants et enseignants utilisent non seulement des IA comme </a:t>
            </a:r>
            <a:r>
              <a:rPr lang="fr-FR" sz="2800" dirty="0" err="1"/>
              <a:t>ChatGPT</a:t>
            </a:r>
            <a:r>
              <a:rPr lang="fr-FR" sz="2800" dirty="0"/>
              <a:t>, </a:t>
            </a:r>
            <a:r>
              <a:rPr lang="fr-FR" sz="2800" dirty="0" err="1"/>
              <a:t>Copilot</a:t>
            </a:r>
            <a:r>
              <a:rPr lang="fr-FR" sz="2800" dirty="0"/>
              <a:t>, Grammarly ou DALL·E, mais aussi des logiciels comme Word, PowerPoint, Excel, Visual Studio Code ou OneDrive pour rédiger, présenter, organiser et développer leurs travaux. Ces technologies permettent de rechercher rapidement des informations, produire et partager des contenus, collaborer à distance et personnaliser l’apprentissage. Elles sont devenues de véritables assistants pédagogiques, à condition que leur usage soit guidé par des règles éthiques et éducatives claires.</a:t>
            </a:r>
          </a:p>
          <a:p>
            <a:endParaRPr lang="LID4096" dirty="0"/>
          </a:p>
        </p:txBody>
      </p:sp>
    </p:spTree>
    <p:extLst>
      <p:ext uri="{BB962C8B-B14F-4D97-AF65-F5344CB8AC3E}">
        <p14:creationId xmlns:p14="http://schemas.microsoft.com/office/powerpoint/2010/main" val="51551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23F6DCE-A315-D830-A1C7-EBAC06B66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2" name="audio inconveniants">
            <a:hlinkClick r:id="" action="ppaction://media"/>
            <a:extLst>
              <a:ext uri="{FF2B5EF4-FFF2-40B4-BE49-F238E27FC236}">
                <a16:creationId xmlns:a16="http://schemas.microsoft.com/office/drawing/2014/main" id="{0990044F-A812-DF5B-9D81-85518F5B1E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9715" y="627063"/>
            <a:ext cx="406400" cy="406400"/>
          </a:xfrm>
          <a:prstGeom prst="rect">
            <a:avLst/>
          </a:prstGeom>
        </p:spPr>
      </p:pic>
    </p:spTree>
    <p:extLst>
      <p:ext uri="{BB962C8B-B14F-4D97-AF65-F5344CB8AC3E}">
        <p14:creationId xmlns:p14="http://schemas.microsoft.com/office/powerpoint/2010/main" val="560314990"/>
      </p:ext>
    </p:extLst>
  </p:cSld>
  <p:clrMapOvr>
    <a:masterClrMapping/>
  </p:clrMapOvr>
  <mc:AlternateContent xmlns:mc="http://schemas.openxmlformats.org/markup-compatibility/2006" xmlns:p14="http://schemas.microsoft.com/office/powerpoint/2010/main">
    <mc:Choice Requires="p14">
      <p:transition spd="slow" p14:dur="2000" advTm="10000">
        <p14:warp dir="in"/>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B3A4D38-E4AD-52EE-DDA4-C2778B7CB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714500"/>
            <a:ext cx="6096000" cy="3429000"/>
          </a:xfrm>
          <a:prstGeom prst="rect">
            <a:avLst/>
          </a:prstGeom>
        </p:spPr>
      </p:pic>
    </p:spTree>
    <p:extLst>
      <p:ext uri="{BB962C8B-B14F-4D97-AF65-F5344CB8AC3E}">
        <p14:creationId xmlns:p14="http://schemas.microsoft.com/office/powerpoint/2010/main" val="300758314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2DBBD7-B972-0814-31F3-5773C4B27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1213999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6ABCE0B-B722-B4E9-5019-C2B324DE4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758" y="1093808"/>
            <a:ext cx="8302905" cy="4670384"/>
          </a:xfrm>
          <a:prstGeom prst="rect">
            <a:avLst/>
          </a:prstGeom>
        </p:spPr>
      </p:pic>
    </p:spTree>
    <p:extLst>
      <p:ext uri="{BB962C8B-B14F-4D97-AF65-F5344CB8AC3E}">
        <p14:creationId xmlns:p14="http://schemas.microsoft.com/office/powerpoint/2010/main" val="2350055891"/>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3BBA-E844-31C0-2F7C-E697D75A9E95}"/>
              </a:ext>
            </a:extLst>
          </p:cNvPr>
          <p:cNvSpPr>
            <a:spLocks noGrp="1"/>
          </p:cNvSpPr>
          <p:nvPr>
            <p:ph type="title"/>
          </p:nvPr>
        </p:nvSpPr>
        <p:spPr>
          <a:xfrm>
            <a:off x="838200" y="1"/>
            <a:ext cx="10515600" cy="881742"/>
          </a:xfrm>
        </p:spPr>
        <p:txBody>
          <a:bodyPr/>
          <a:lstStyle/>
          <a:p>
            <a:pPr algn="ctr"/>
            <a:r>
              <a:rPr lang="fr-FR" u="sng" dirty="0">
                <a:solidFill>
                  <a:srgbClr val="FF0000"/>
                </a:solidFill>
              </a:rPr>
              <a:t>Éthique et bonnes pratiques :</a:t>
            </a:r>
            <a:endParaRPr lang="LID4096" u="sng" dirty="0">
              <a:solidFill>
                <a:srgbClr val="FF0000"/>
              </a:solidFill>
            </a:endParaRPr>
          </a:p>
        </p:txBody>
      </p:sp>
      <p:sp>
        <p:nvSpPr>
          <p:cNvPr id="4" name="ZoneTexte 3">
            <a:extLst>
              <a:ext uri="{FF2B5EF4-FFF2-40B4-BE49-F238E27FC236}">
                <a16:creationId xmlns:a16="http://schemas.microsoft.com/office/drawing/2014/main" id="{59D66D69-D43C-9E8D-0AE5-38146AD179F6}"/>
              </a:ext>
            </a:extLst>
          </p:cNvPr>
          <p:cNvSpPr txBox="1"/>
          <p:nvPr/>
        </p:nvSpPr>
        <p:spPr>
          <a:xfrm>
            <a:off x="0" y="881743"/>
            <a:ext cx="12192000" cy="4832092"/>
          </a:xfrm>
          <a:prstGeom prst="rect">
            <a:avLst/>
          </a:prstGeom>
          <a:noFill/>
        </p:spPr>
        <p:txBody>
          <a:bodyPr wrap="square" rtlCol="0">
            <a:spAutoFit/>
          </a:bodyPr>
          <a:lstStyle/>
          <a:p>
            <a:r>
              <a:rPr lang="fr-FR" sz="2800" dirty="0"/>
              <a:t>L’utilisation de l’intelligence artificielle et des outils numériques doit toujours s’accompagner d’une démarche responsable et éthique. Il est essentiel que les étudiants s’assurent de comprendre réellement leur travail au lieu de se contenter de copier les réponses générées par l’IA. Les informations obtenues doivent être vérifiées et les sources correctement citées pour éviter le plagiat et maintenir l’intégrité académique. De plus, il est important de protéger les données personnelles et de respecter les règles de confidentialité lorsqu’on utilise des services en ligne. Ainsi, l’IA et les outils numériques ne doivent pas remplacer l’effort personnel, mais plutôt servir de soutien pour développer l’esprit critique, la créativité et les compétences de chaque apprenant.</a:t>
            </a:r>
          </a:p>
          <a:p>
            <a:endParaRPr lang="LID4096" sz="2800" dirty="0"/>
          </a:p>
        </p:txBody>
      </p:sp>
    </p:spTree>
    <p:extLst>
      <p:ext uri="{BB962C8B-B14F-4D97-AF65-F5344CB8AC3E}">
        <p14:creationId xmlns:p14="http://schemas.microsoft.com/office/powerpoint/2010/main" val="3969793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E34D384-D643-4264-8996-A0A9D7A77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7696" y="502044"/>
            <a:ext cx="8518967" cy="6020471"/>
          </a:xfrm>
          <a:prstGeom prst="rect">
            <a:avLst/>
          </a:prstGeom>
        </p:spPr>
      </p:pic>
      <p:pic>
        <p:nvPicPr>
          <p:cNvPr id="2" name="audio ethique">
            <a:hlinkClick r:id="" action="ppaction://media"/>
            <a:extLst>
              <a:ext uri="{FF2B5EF4-FFF2-40B4-BE49-F238E27FC236}">
                <a16:creationId xmlns:a16="http://schemas.microsoft.com/office/drawing/2014/main" id="{CE38E28D-1DE7-06DF-BA11-E442F4CFAC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88825" y="322344"/>
            <a:ext cx="406400" cy="406400"/>
          </a:xfrm>
          <a:prstGeom prst="rect">
            <a:avLst/>
          </a:prstGeom>
        </p:spPr>
      </p:pic>
    </p:spTree>
    <p:extLst>
      <p:ext uri="{BB962C8B-B14F-4D97-AF65-F5344CB8AC3E}">
        <p14:creationId xmlns:p14="http://schemas.microsoft.com/office/powerpoint/2010/main" val="217665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16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145DF91-C466-6E51-D31F-8E65EB1A3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088" y="863015"/>
            <a:ext cx="9755823" cy="5131969"/>
          </a:xfrm>
          <a:prstGeom prst="rect">
            <a:avLst/>
          </a:prstGeom>
        </p:spPr>
      </p:pic>
    </p:spTree>
    <p:extLst>
      <p:ext uri="{BB962C8B-B14F-4D97-AF65-F5344CB8AC3E}">
        <p14:creationId xmlns:p14="http://schemas.microsoft.com/office/powerpoint/2010/main" val="146824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F92190C-A9A3-C782-F34C-FCF5C19DE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2357437"/>
            <a:ext cx="2143125" cy="2143125"/>
          </a:xfrm>
          <a:prstGeom prst="rect">
            <a:avLst/>
          </a:prstGeom>
        </p:spPr>
      </p:pic>
    </p:spTree>
    <p:extLst>
      <p:ext uri="{BB962C8B-B14F-4D97-AF65-F5344CB8AC3E}">
        <p14:creationId xmlns:p14="http://schemas.microsoft.com/office/powerpoint/2010/main" val="130988691"/>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0E47210-AD04-1FC5-25F2-EA964907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278" y="0"/>
            <a:ext cx="7259444" cy="6858000"/>
          </a:xfrm>
          <a:prstGeom prst="rect">
            <a:avLst/>
          </a:prstGeom>
        </p:spPr>
      </p:pic>
    </p:spTree>
    <p:extLst>
      <p:ext uri="{BB962C8B-B14F-4D97-AF65-F5344CB8AC3E}">
        <p14:creationId xmlns:p14="http://schemas.microsoft.com/office/powerpoint/2010/main" val="3512926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A29906E-AF40-953E-2693-79B32DBDD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2006600"/>
            <a:ext cx="2844800" cy="2844800"/>
          </a:xfrm>
          <a:prstGeom prst="rect">
            <a:avLst/>
          </a:prstGeom>
        </p:spPr>
      </p:pic>
    </p:spTree>
    <p:extLst>
      <p:ext uri="{BB962C8B-B14F-4D97-AF65-F5344CB8AC3E}">
        <p14:creationId xmlns:p14="http://schemas.microsoft.com/office/powerpoint/2010/main" val="3288421384"/>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DC68FBE-DD83-B324-3DF4-5A820A8A8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029" y="1803029"/>
            <a:ext cx="3251941" cy="3251941"/>
          </a:xfrm>
          <a:prstGeom prst="rect">
            <a:avLst/>
          </a:prstGeom>
        </p:spPr>
      </p:pic>
    </p:spTree>
    <p:extLst>
      <p:ext uri="{BB962C8B-B14F-4D97-AF65-F5344CB8AC3E}">
        <p14:creationId xmlns:p14="http://schemas.microsoft.com/office/powerpoint/2010/main" val="414362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6B0CBD-F4D1-C908-71F2-248AB79134E2}"/>
              </a:ext>
            </a:extLst>
          </p:cNvPr>
          <p:cNvSpPr>
            <a:spLocks noGrp="1"/>
          </p:cNvSpPr>
          <p:nvPr>
            <p:ph type="title"/>
          </p:nvPr>
        </p:nvSpPr>
        <p:spPr>
          <a:xfrm>
            <a:off x="838200" y="365126"/>
            <a:ext cx="10515600" cy="886732"/>
          </a:xfrm>
        </p:spPr>
        <p:txBody>
          <a:bodyPr/>
          <a:lstStyle/>
          <a:p>
            <a:r>
              <a:rPr lang="fr-FR" u="sng" dirty="0">
                <a:solidFill>
                  <a:srgbClr val="FF0000"/>
                </a:solidFill>
              </a:rPr>
              <a:t>Avantages de l’IA et des outils numériques :</a:t>
            </a:r>
            <a:endParaRPr lang="LID4096" u="sng" dirty="0">
              <a:solidFill>
                <a:srgbClr val="FF0000"/>
              </a:solidFill>
            </a:endParaRPr>
          </a:p>
        </p:txBody>
      </p:sp>
      <p:sp>
        <p:nvSpPr>
          <p:cNvPr id="4" name="ZoneTexte 3">
            <a:extLst>
              <a:ext uri="{FF2B5EF4-FFF2-40B4-BE49-F238E27FC236}">
                <a16:creationId xmlns:a16="http://schemas.microsoft.com/office/drawing/2014/main" id="{536362D8-FA7C-74B7-F30A-E3A6F25AC4E6}"/>
              </a:ext>
            </a:extLst>
          </p:cNvPr>
          <p:cNvSpPr txBox="1"/>
          <p:nvPr/>
        </p:nvSpPr>
        <p:spPr>
          <a:xfrm>
            <a:off x="206830" y="1513114"/>
            <a:ext cx="11517084" cy="3539430"/>
          </a:xfrm>
          <a:prstGeom prst="rect">
            <a:avLst/>
          </a:prstGeom>
          <a:noFill/>
        </p:spPr>
        <p:txBody>
          <a:bodyPr wrap="square" rtlCol="0">
            <a:spAutoFit/>
          </a:bodyPr>
          <a:lstStyle/>
          <a:p>
            <a:r>
              <a:rPr lang="fr-FR" sz="2800" dirty="0"/>
              <a:t>L’utilisation combinée de l’intelligence artificielle et des outils numériques présente de nombreux bénéfices pour les études. Elle facilite l’organisation du travail, améliore la rédaction, l’analyse de données et la création de supports visuels. Les étudiants peuvent gagner du temps, mieux comprendre les cours, corriger leurs erreurs et développer leur créativité. De plus, ces technologies renforcent l’accessibilité à la connaissance grâce au soutien personnalisé, au travail collaboratif et aux ressources en ligne disponibles partout et à tout moment.</a:t>
            </a:r>
            <a:endParaRPr lang="LID4096" sz="2800" dirty="0"/>
          </a:p>
        </p:txBody>
      </p:sp>
    </p:spTree>
    <p:extLst>
      <p:ext uri="{BB962C8B-B14F-4D97-AF65-F5344CB8AC3E}">
        <p14:creationId xmlns:p14="http://schemas.microsoft.com/office/powerpoint/2010/main" val="79594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C0FDB3F-C8F1-B216-2095-1C3779DE668D}"/>
              </a:ext>
            </a:extLst>
          </p:cNvPr>
          <p:cNvSpPr txBox="1"/>
          <p:nvPr/>
        </p:nvSpPr>
        <p:spPr>
          <a:xfrm>
            <a:off x="468087" y="402772"/>
            <a:ext cx="10657114" cy="6771084"/>
          </a:xfrm>
          <a:prstGeom prst="rect">
            <a:avLst/>
          </a:prstGeom>
          <a:noFill/>
        </p:spPr>
        <p:txBody>
          <a:bodyPr wrap="square" rtlCol="0">
            <a:spAutoFit/>
          </a:bodyPr>
          <a:lstStyle/>
          <a:p>
            <a:r>
              <a:rPr lang="fr-FR" sz="2400" dirty="0"/>
              <a:t>Exemple pratique de leurs utilisations dans le cadre académique :</a:t>
            </a:r>
          </a:p>
          <a:p>
            <a:r>
              <a:rPr lang="fr-FR" b="1" dirty="0"/>
              <a:t>✅ Exemples d’avantages de l’IA</a:t>
            </a:r>
            <a:endParaRPr lang="fr-FR" dirty="0"/>
          </a:p>
          <a:p>
            <a:r>
              <a:rPr lang="fr-FR" b="1" dirty="0"/>
              <a:t>1️⃣ Aide à la rédaction et à la correction</a:t>
            </a:r>
          </a:p>
          <a:p>
            <a:r>
              <a:rPr lang="fr-FR" dirty="0" err="1"/>
              <a:t>ChatGPT</a:t>
            </a:r>
            <a:r>
              <a:rPr lang="fr-FR" dirty="0"/>
              <a:t> ou Grammarly corrigent les fautes et améliorent le style</a:t>
            </a:r>
          </a:p>
          <a:p>
            <a:r>
              <a:rPr lang="fr-FR" dirty="0"/>
              <a:t>Propose des reformulations plus claires</a:t>
            </a:r>
          </a:p>
          <a:p>
            <a:r>
              <a:rPr lang="fr-FR" dirty="0"/>
              <a:t>➡️ </a:t>
            </a:r>
            <a:r>
              <a:rPr lang="fr-FR" b="1" dirty="0"/>
              <a:t>Exemple :</a:t>
            </a:r>
            <a:r>
              <a:rPr lang="fr-FR" dirty="0"/>
              <a:t> Un élève utilise l’IA pour corriger son rapport de stage → moins de fautes, meilleure note.</a:t>
            </a:r>
          </a:p>
          <a:p>
            <a:r>
              <a:rPr lang="fr-FR" b="1" dirty="0"/>
              <a:t>2️⃣ Recherche rapide d’informations</a:t>
            </a:r>
          </a:p>
          <a:p>
            <a:r>
              <a:rPr lang="fr-FR" dirty="0"/>
              <a:t>Résumés automatiques de textes longs</a:t>
            </a:r>
          </a:p>
          <a:p>
            <a:r>
              <a:rPr lang="fr-FR" dirty="0"/>
              <a:t>Explications de cours en quelques secondes</a:t>
            </a:r>
          </a:p>
          <a:p>
            <a:r>
              <a:rPr lang="fr-FR" dirty="0"/>
              <a:t>➡️ </a:t>
            </a:r>
            <a:r>
              <a:rPr lang="fr-FR" b="1" dirty="0"/>
              <a:t>Exemple :</a:t>
            </a:r>
            <a:r>
              <a:rPr lang="fr-FR" dirty="0"/>
              <a:t> Au lieu de lire 50 pages, l’IA résume l’essentiel pour réviser plus vite.</a:t>
            </a:r>
          </a:p>
          <a:p>
            <a:r>
              <a:rPr lang="fr-FR" b="1" dirty="0"/>
              <a:t>3️⃣ Apprentissage adapté à chaque élève</a:t>
            </a:r>
          </a:p>
          <a:p>
            <a:r>
              <a:rPr lang="fr-FR" dirty="0"/>
              <a:t>L’IA détecte les difficultés et propose des exercices personnalisés</a:t>
            </a:r>
          </a:p>
          <a:p>
            <a:r>
              <a:rPr lang="fr-FR" dirty="0"/>
              <a:t>➡️ </a:t>
            </a:r>
            <a:r>
              <a:rPr lang="fr-FR" b="1" dirty="0"/>
              <a:t>Exemple :</a:t>
            </a:r>
            <a:r>
              <a:rPr lang="fr-FR" dirty="0"/>
              <a:t> Un élève en difficulté en math reçoit des activités adaptées à son niveau.</a:t>
            </a:r>
          </a:p>
          <a:p>
            <a:r>
              <a:rPr lang="fr-FR" b="1" dirty="0"/>
              <a:t>✅ Exemples d’avantages des outils numériques</a:t>
            </a:r>
          </a:p>
          <a:p>
            <a:r>
              <a:rPr lang="fr-FR" b="1" dirty="0"/>
              <a:t>5️⃣ Collaboration à distance</a:t>
            </a:r>
          </a:p>
          <a:p>
            <a:r>
              <a:rPr lang="fr-FR" dirty="0"/>
              <a:t>Word + OneDrive = plusieurs personnes écrivent en même temps</a:t>
            </a:r>
          </a:p>
          <a:p>
            <a:r>
              <a:rPr lang="fr-FR" dirty="0"/>
              <a:t>➡️ </a:t>
            </a:r>
            <a:r>
              <a:rPr lang="fr-FR" b="1" dirty="0"/>
              <a:t>Exemple :</a:t>
            </a:r>
            <a:r>
              <a:rPr lang="fr-FR" dirty="0"/>
              <a:t> Un groupe réalise un exposé sans se réunir physiquement.</a:t>
            </a:r>
          </a:p>
          <a:p>
            <a:r>
              <a:rPr lang="fr-FR" b="1" dirty="0"/>
              <a:t>6️⃣ Présentations visuelles plus claires</a:t>
            </a:r>
          </a:p>
          <a:p>
            <a:r>
              <a:rPr lang="fr-FR" dirty="0"/>
              <a:t>PowerPoint : images, vidéos, schémas → compréhension facilitée</a:t>
            </a:r>
          </a:p>
          <a:p>
            <a:r>
              <a:rPr lang="fr-FR" dirty="0"/>
              <a:t>➡️ </a:t>
            </a:r>
            <a:r>
              <a:rPr lang="fr-FR" b="1" dirty="0"/>
              <a:t>Exemple :</a:t>
            </a:r>
            <a:r>
              <a:rPr lang="fr-FR" dirty="0"/>
              <a:t> Une présentation sur l’écologie avec photos et graphiques → plus captivant.</a:t>
            </a:r>
          </a:p>
          <a:p>
            <a:r>
              <a:rPr lang="fr-FR" b="1" dirty="0"/>
              <a:t>8️⃣ Apprentissage du code et logique</a:t>
            </a:r>
          </a:p>
          <a:p>
            <a:r>
              <a:rPr lang="fr-FR" dirty="0"/>
              <a:t>VS Code pour programmer (Python, HTML/CSS…)</a:t>
            </a:r>
          </a:p>
          <a:p>
            <a:r>
              <a:rPr lang="fr-FR" dirty="0"/>
              <a:t>➡️ </a:t>
            </a:r>
            <a:r>
              <a:rPr lang="fr-FR" b="1" dirty="0"/>
              <a:t>Exemple :</a:t>
            </a:r>
            <a:r>
              <a:rPr lang="fr-FR" dirty="0"/>
              <a:t> Création d’un petit jeu Python → développement de la pensée logique.</a:t>
            </a:r>
          </a:p>
        </p:txBody>
      </p:sp>
    </p:spTree>
    <p:extLst>
      <p:ext uri="{BB962C8B-B14F-4D97-AF65-F5344CB8AC3E}">
        <p14:creationId xmlns:p14="http://schemas.microsoft.com/office/powerpoint/2010/main" val="3083242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736</Words>
  <Application>Microsoft Office PowerPoint</Application>
  <PresentationFormat>Grand écran</PresentationFormat>
  <Paragraphs>52</Paragraphs>
  <Slides>25</Slides>
  <Notes>1</Notes>
  <HiddenSlides>5</HiddenSlides>
  <MMClips>5</MMClips>
  <ScaleCrop>false</ScaleCrop>
  <HeadingPairs>
    <vt:vector size="8" baseType="variant">
      <vt:variant>
        <vt:lpstr>Polices utilisées</vt:lpstr>
      </vt:variant>
      <vt:variant>
        <vt:i4>3</vt:i4>
      </vt:variant>
      <vt:variant>
        <vt:lpstr>Thème</vt:lpstr>
      </vt:variant>
      <vt:variant>
        <vt:i4>1</vt:i4>
      </vt:variant>
      <vt:variant>
        <vt:lpstr>Titres des diapositives</vt:lpstr>
      </vt:variant>
      <vt:variant>
        <vt:i4>25</vt:i4>
      </vt:variant>
      <vt:variant>
        <vt:lpstr>Diaporamas personnalisés</vt:lpstr>
      </vt:variant>
      <vt:variant>
        <vt:i4>1</vt:i4>
      </vt:variant>
    </vt:vector>
  </HeadingPairs>
  <TitlesOfParts>
    <vt:vector size="30" baseType="lpstr">
      <vt:lpstr>Arial</vt:lpstr>
      <vt:lpstr>Calibri</vt:lpstr>
      <vt:lpstr>Calibri Light</vt:lpstr>
      <vt:lpstr>Thème Office</vt:lpstr>
      <vt:lpstr> Université Gamal abdel naser  Faculté : centre informatique  Département : NTIC Travaux pratiques N1 Thème : compétences numériques et utilisation de l’IA</vt:lpstr>
      <vt:lpstr>introduction</vt:lpstr>
      <vt:lpstr>Présentation PowerPoint</vt:lpstr>
      <vt:lpstr>Présentation PowerPoint</vt:lpstr>
      <vt:lpstr>Présentation PowerPoint</vt:lpstr>
      <vt:lpstr>Présentation PowerPoint</vt:lpstr>
      <vt:lpstr>Présentation PowerPoint</vt:lpstr>
      <vt:lpstr>Avantages de l’IA et des outils numériques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inconvénients et risques :</vt:lpstr>
      <vt:lpstr>Présentation PowerPoint</vt:lpstr>
      <vt:lpstr>Présentation PowerPoint</vt:lpstr>
      <vt:lpstr>Présentation PowerPoint</vt:lpstr>
      <vt:lpstr>Présentation PowerPoint</vt:lpstr>
      <vt:lpstr>Éthique et bonnes pratiques :</vt:lpstr>
      <vt:lpstr>Présentation PowerPoint</vt:lpstr>
      <vt:lpstr>Diaporama personnalisé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Ibrahima sory Bah</dc:creator>
  <cp:lastModifiedBy>Ibrahima sory Bah</cp:lastModifiedBy>
  <cp:revision>14</cp:revision>
  <dcterms:created xsi:type="dcterms:W3CDTF">2025-10-26T21:21:14Z</dcterms:created>
  <dcterms:modified xsi:type="dcterms:W3CDTF">2025-10-28T21:24:47Z</dcterms:modified>
</cp:coreProperties>
</file>