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992e44500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992e4450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992e4450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992e4450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992e44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992e44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992e4450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992e4450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992e4450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992e4450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992e4450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992e4450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992e44500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992e4450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992e4450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992e4450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b992e4450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b992e4450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a08abb0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a08abb0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992e4450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992e4450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a08abb0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a08abb0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a08abb0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a08abb0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a08abb0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a08abb0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a08abb0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ba08abb0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a08abb0d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ba08abb0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a08abb0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a08abb0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a08abb0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a08abb0d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a08abb0d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ba08abb0d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a08abb0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a08abb0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992e4450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992e4450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992e4450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992e4450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992e4450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992e4450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992e4450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992e4450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992e4450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992e4450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992e4450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992e4450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992e4450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992e4450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5200"/>
              <a:t>ÖZET SUNUM</a:t>
            </a:r>
            <a:endParaRPr sz="5200"/>
          </a:p>
        </p:txBody>
      </p:sp>
      <p:sp>
        <p:nvSpPr>
          <p:cNvPr id="135" name="Google Shape;135;p13"/>
          <p:cNvSpPr txBox="1"/>
          <p:nvPr>
            <p:ph idx="1" type="subTitle"/>
          </p:nvPr>
        </p:nvSpPr>
        <p:spPr>
          <a:xfrm>
            <a:off x="3672425" y="32405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700"/>
              <a:t>İBRAHİM ATAR</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1069325" y="85550"/>
            <a:ext cx="7699200" cy="48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Belirli bir açıda yönlendirilmiş çizgisel bir yapılandırma elamanı fundus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Fraz vd. [11], bu probleme çözüm olması için 21 piksel uzunluğunda bir çizgisel yapılandırma elemanı belirlemiştir. Bu yapısal elemanı 22.5°’lik açılarla döndermiş ve en büyük çapa sahip damarı çıkarmak için bir toplam üst şapka dönüşümü kullanmıştır. M. Fraz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Denklem (10)’da toplam üst şapka işlemine dahil edilen toplam alt şapka ve toplam morfolojik açma işlemi matematiksel olarak ifade edilmiştir. Şekil 4’te bu aşamaya ait işlem sonuçları görsel olarak verilmiştir.</a:t>
            </a:r>
            <a:endParaRPr/>
          </a:p>
          <a:p>
            <a:pPr indent="0" lvl="0" marL="0" rtl="0" algn="l">
              <a:spcBef>
                <a:spcPts val="1200"/>
              </a:spcBef>
              <a:spcAft>
                <a:spcPts val="0"/>
              </a:spcAft>
              <a:buNone/>
            </a:pPr>
            <a:r>
              <a:rPr lang="tr"/>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6" name="Google Shape;196;p22"/>
          <p:cNvPicPr preferRelativeResize="0"/>
          <p:nvPr/>
        </p:nvPicPr>
        <p:blipFill>
          <a:blip r:embed="rId3">
            <a:alphaModFix/>
          </a:blip>
          <a:stretch>
            <a:fillRect/>
          </a:stretch>
        </p:blipFill>
        <p:spPr>
          <a:xfrm>
            <a:off x="1069325" y="2932375"/>
            <a:ext cx="2152650" cy="1695450"/>
          </a:xfrm>
          <a:prstGeom prst="rect">
            <a:avLst/>
          </a:prstGeom>
          <a:noFill/>
          <a:ln>
            <a:noFill/>
          </a:ln>
        </p:spPr>
      </p:pic>
      <p:pic>
        <p:nvPicPr>
          <p:cNvPr id="197" name="Google Shape;197;p22"/>
          <p:cNvPicPr preferRelativeResize="0"/>
          <p:nvPr/>
        </p:nvPicPr>
        <p:blipFill>
          <a:blip r:embed="rId4">
            <a:alphaModFix/>
          </a:blip>
          <a:stretch>
            <a:fillRect/>
          </a:stretch>
        </p:blipFill>
        <p:spPr>
          <a:xfrm>
            <a:off x="4106250" y="2932375"/>
            <a:ext cx="4234550" cy="17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1069325" y="85550"/>
            <a:ext cx="7267200" cy="48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Daha sonra, M. D. Saleh vd. [12] tarafından önerilen matematiksel ifade kullanılmış ve Denklem (10)’ da elde edilen sonuçlar bu matematiksel ifadeye göre nihai sonuca ulaşmıştır. M. D. Saleh vd. [12]’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 </a:t>
            </a:r>
            <a:endParaRPr/>
          </a:p>
        </p:txBody>
      </p:sp>
      <p:pic>
        <p:nvPicPr>
          <p:cNvPr id="203" name="Google Shape;203;p23"/>
          <p:cNvPicPr preferRelativeResize="0"/>
          <p:nvPr/>
        </p:nvPicPr>
        <p:blipFill>
          <a:blip r:embed="rId3">
            <a:alphaModFix/>
          </a:blip>
          <a:stretch>
            <a:fillRect/>
          </a:stretch>
        </p:blipFill>
        <p:spPr>
          <a:xfrm>
            <a:off x="1721625" y="2284375"/>
            <a:ext cx="5603326" cy="269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192475"/>
            <a:ext cx="7038900" cy="48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Bulgular ve tartışma </a:t>
            </a:r>
            <a:endParaRPr/>
          </a:p>
        </p:txBody>
      </p:sp>
      <p:sp>
        <p:nvSpPr>
          <p:cNvPr id="209" name="Google Shape;209;p24"/>
          <p:cNvSpPr txBox="1"/>
          <p:nvPr>
            <p:ph idx="1" type="body"/>
          </p:nvPr>
        </p:nvSpPr>
        <p:spPr>
          <a:xfrm>
            <a:off x="1058650" y="727150"/>
            <a:ext cx="7277700" cy="41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latin typeface="Montserrat"/>
                <a:ea typeface="Montserrat"/>
                <a:cs typeface="Montserrat"/>
                <a:sym typeface="Montserrat"/>
              </a:rPr>
              <a:t>Bölütleme sonuçları </a:t>
            </a:r>
            <a:endParaRPr sz="1500">
              <a:latin typeface="Montserrat"/>
              <a:ea typeface="Montserrat"/>
              <a:cs typeface="Montserrat"/>
              <a:sym typeface="Montserrat"/>
            </a:endParaRPr>
          </a:p>
          <a:p>
            <a:pPr indent="0" lvl="0" marL="0" rtl="0" algn="l">
              <a:spcBef>
                <a:spcPts val="1200"/>
              </a:spcBef>
              <a:spcAft>
                <a:spcPts val="1200"/>
              </a:spcAft>
              <a:buNone/>
            </a:pPr>
            <a:r>
              <a:rPr lang="tr" sz="1500">
                <a:latin typeface="Montserrat"/>
                <a:ea typeface="Montserrat"/>
                <a:cs typeface="Montserrat"/>
                <a:sym typeface="Montserrat"/>
              </a:rPr>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 </a:t>
            </a:r>
            <a:endParaRPr sz="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1297500" y="224550"/>
            <a:ext cx="7038900" cy="46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700"/>
              <a:t>Şekil 6. Performans İyileştirme Sonuçları. Birinci satırlar eşikleme sonuçlarını, ikinci satırlar iyileştirme sonuçlarını göstermektedir. Orijinal görüntünün altındaki görüntüler 1.manuel bölütlenmiş gerçek zemin görüntüleridir. </a:t>
            </a:r>
            <a:endParaRPr sz="1700"/>
          </a:p>
        </p:txBody>
      </p:sp>
      <p:pic>
        <p:nvPicPr>
          <p:cNvPr id="215" name="Google Shape;215;p25"/>
          <p:cNvPicPr preferRelativeResize="0"/>
          <p:nvPr/>
        </p:nvPicPr>
        <p:blipFill>
          <a:blip r:embed="rId3">
            <a:alphaModFix/>
          </a:blip>
          <a:stretch>
            <a:fillRect/>
          </a:stretch>
        </p:blipFill>
        <p:spPr>
          <a:xfrm>
            <a:off x="2826650" y="1454300"/>
            <a:ext cx="4156100" cy="346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1047950" y="171100"/>
            <a:ext cx="7656300" cy="48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Tablo 1’de uygulanan yöntem de kullanılan üç eşikleme yönteminden elde edilen sonuçlar gösterilmiştir. Uygulanan yöntem, DRIVE veri seti üzerinde hem test hem eğitim veri kümesi üzerinde denenmiş olup toplamda 40 görüntü üzerinde çalıştırılmıştır.</a:t>
            </a:r>
            <a:endParaRPr/>
          </a:p>
          <a:p>
            <a:pPr indent="0" lvl="0" marL="0" rtl="0" algn="l">
              <a:spcBef>
                <a:spcPts val="120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2038750" y="1058650"/>
            <a:ext cx="5066500" cy="375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1" type="body"/>
          </p:nvPr>
        </p:nvSpPr>
        <p:spPr>
          <a:xfrm>
            <a:off x="1037250" y="160400"/>
            <a:ext cx="7581600" cy="48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Tablo 1’de verilen sonuçların alandaki birkaç yaygın yöntemden daha iyi performans gösterdiği görülebilir. DRIVE veri setindeki 40 görüntüye ait üç eşikleme yönteminin eşik değeri Tablo 2’de gösterilmiştir.</a:t>
            </a:r>
            <a:endParaRPr/>
          </a:p>
          <a:p>
            <a:pPr indent="0" lvl="0" marL="0" rtl="0" algn="l">
              <a:spcBef>
                <a:spcPts val="1200"/>
              </a:spcBef>
              <a:spcAft>
                <a:spcPts val="1200"/>
              </a:spcAft>
              <a:buNone/>
            </a:pPr>
            <a:r>
              <a:t/>
            </a:r>
            <a:endParaRPr/>
          </a:p>
        </p:txBody>
      </p:sp>
      <p:pic>
        <p:nvPicPr>
          <p:cNvPr id="227" name="Google Shape;227;p27"/>
          <p:cNvPicPr preferRelativeResize="0"/>
          <p:nvPr/>
        </p:nvPicPr>
        <p:blipFill>
          <a:blip r:embed="rId3">
            <a:alphaModFix/>
          </a:blip>
          <a:stretch>
            <a:fillRect/>
          </a:stretch>
        </p:blipFill>
        <p:spPr>
          <a:xfrm>
            <a:off x="1662125" y="908923"/>
            <a:ext cx="5819775" cy="391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1960"/>
              <a:t>Görüntü işleme teknikleri ve kümeleme yöntemleri kullanılarak fındık meyvesinin tespit ve sınıflandırılması </a:t>
            </a:r>
            <a:endParaRPr sz="1960"/>
          </a:p>
        </p:txBody>
      </p:sp>
      <p:sp>
        <p:nvSpPr>
          <p:cNvPr id="233" name="Google Shape;233;p28"/>
          <p:cNvSpPr txBox="1"/>
          <p:nvPr>
            <p:ph idx="1" type="body"/>
          </p:nvPr>
        </p:nvSpPr>
        <p:spPr>
          <a:xfrm>
            <a:off x="1297500" y="1122800"/>
            <a:ext cx="7038900" cy="33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700"/>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a:t>
            </a:r>
            <a:r>
              <a:rPr lang="tr" sz="1700"/>
              <a:t> </a:t>
            </a:r>
            <a:r>
              <a:rPr lang="tr" sz="1700"/>
              <a:t>çalışmalar ,karmaşık arka plan çıkarımı ile tanıma,şekil tanıma, renk tanıma, kenar ve köşe tanıma, istatistiksel örüntü tanıma, şablon eşleme gibi çeşitli yöntemler kullanılmaktadır.</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128325"/>
            <a:ext cx="7038900" cy="42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ÖNERİLEN YÖNTEM</a:t>
            </a:r>
            <a:endParaRPr/>
          </a:p>
        </p:txBody>
      </p:sp>
      <p:sp>
        <p:nvSpPr>
          <p:cNvPr id="239" name="Google Shape;239;p29"/>
          <p:cNvSpPr txBox="1"/>
          <p:nvPr>
            <p:ph idx="1" type="body"/>
          </p:nvPr>
        </p:nvSpPr>
        <p:spPr>
          <a:xfrm>
            <a:off x="1069325" y="556125"/>
            <a:ext cx="7267200" cy="44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Ortamda bulunan aynı nesnelerin tespit edilerek, sınıflandırılmasına yönelik yapılan çalışmada üç aşamalı bir yöntem önerilmektedir. Önerilen yönteme ait aşamalar Şekil 1’de sunulmaktadır</a:t>
            </a:r>
            <a:endParaRPr/>
          </a:p>
          <a:p>
            <a:pPr indent="0" lvl="0" marL="0" rtl="0" algn="l">
              <a:spcBef>
                <a:spcPts val="1200"/>
              </a:spcBef>
              <a:spcAft>
                <a:spcPts val="0"/>
              </a:spcAft>
              <a:buNone/>
            </a:pPr>
            <a:r>
              <a:rPr lang="t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 </a:t>
            </a:r>
            <a:endParaRPr/>
          </a:p>
        </p:txBody>
      </p:sp>
      <p:pic>
        <p:nvPicPr>
          <p:cNvPr id="240" name="Google Shape;240;p29"/>
          <p:cNvPicPr preferRelativeResize="0"/>
          <p:nvPr/>
        </p:nvPicPr>
        <p:blipFill>
          <a:blip r:embed="rId3">
            <a:alphaModFix/>
          </a:blip>
          <a:stretch>
            <a:fillRect/>
          </a:stretch>
        </p:blipFill>
        <p:spPr>
          <a:xfrm>
            <a:off x="3264650" y="1186950"/>
            <a:ext cx="2876550" cy="3817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1297500" y="465575"/>
            <a:ext cx="7038900" cy="40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sz="1700"/>
              <a:t>Görüntü ön işleme aşaması (Image preprocessing) </a:t>
            </a:r>
            <a:endParaRPr sz="1700"/>
          </a:p>
          <a:p>
            <a:pPr indent="0" lvl="0" marL="0" rtl="0" algn="l">
              <a:spcBef>
                <a:spcPts val="1200"/>
              </a:spcBef>
              <a:spcAft>
                <a:spcPts val="0"/>
              </a:spcAft>
              <a:buNone/>
            </a:pPr>
            <a:r>
              <a:rPr lang="tr" sz="140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endParaRPr sz="14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1297500" y="121925"/>
            <a:ext cx="7038900" cy="49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a:t>
            </a:r>
            <a:endParaRPr/>
          </a:p>
        </p:txBody>
      </p:sp>
      <p:pic>
        <p:nvPicPr>
          <p:cNvPr id="251" name="Google Shape;251;p31"/>
          <p:cNvPicPr preferRelativeResize="0"/>
          <p:nvPr/>
        </p:nvPicPr>
        <p:blipFill>
          <a:blip r:embed="rId3">
            <a:alphaModFix/>
          </a:blip>
          <a:stretch>
            <a:fillRect/>
          </a:stretch>
        </p:blipFill>
        <p:spPr>
          <a:xfrm>
            <a:off x="1297500" y="114300"/>
            <a:ext cx="2971800" cy="4914900"/>
          </a:xfrm>
          <a:prstGeom prst="rect">
            <a:avLst/>
          </a:prstGeom>
          <a:noFill/>
          <a:ln>
            <a:noFill/>
          </a:ln>
        </p:spPr>
      </p:pic>
      <p:pic>
        <p:nvPicPr>
          <p:cNvPr id="252" name="Google Shape;252;p31"/>
          <p:cNvPicPr preferRelativeResize="0"/>
          <p:nvPr/>
        </p:nvPicPr>
        <p:blipFill>
          <a:blip r:embed="rId4">
            <a:alphaModFix/>
          </a:blip>
          <a:stretch>
            <a:fillRect/>
          </a:stretch>
        </p:blipFill>
        <p:spPr>
          <a:xfrm>
            <a:off x="4345850" y="581463"/>
            <a:ext cx="4114800" cy="385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Retina kan damarlarını çıkarmak için eşikleme temelli morfolojik bir yöntem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Retina damar ağ yapısını bölütlemek için morfolojik işlemlere dayalı bir yöntem retina görüntüleri üzerine uygulanmıştır. Morfolojik işlemlerin uygulandığı fundus görüntüsüne üç farklı eşikleme yöntemi uygulanmıştır. Bu eşikleme yöntemleri; Çoklu Eşikleme, Maksimum Entropi Tabanlı Eşikleme ve Bulanık Kümeleme Tabanlı Eşikleme yöntemleridir. Eşikleme sonucunda bölütlenmiş damar görüntüleri elde edilmiştir.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1047950" y="128325"/>
            <a:ext cx="7335600" cy="47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a:p>
          <a:p>
            <a:pPr indent="0" lvl="0" marL="0" rtl="0" algn="l">
              <a:spcBef>
                <a:spcPts val="1200"/>
              </a:spcBef>
              <a:spcAft>
                <a:spcPts val="1200"/>
              </a:spcAft>
              <a:buNone/>
            </a:pPr>
            <a:r>
              <a:t/>
            </a:r>
            <a:endParaRPr/>
          </a:p>
        </p:txBody>
      </p:sp>
      <p:pic>
        <p:nvPicPr>
          <p:cNvPr id="258" name="Google Shape;258;p32"/>
          <p:cNvPicPr preferRelativeResize="0"/>
          <p:nvPr/>
        </p:nvPicPr>
        <p:blipFill>
          <a:blip r:embed="rId3">
            <a:alphaModFix/>
          </a:blip>
          <a:stretch>
            <a:fillRect/>
          </a:stretch>
        </p:blipFill>
        <p:spPr>
          <a:xfrm>
            <a:off x="2756425" y="1114875"/>
            <a:ext cx="3524250" cy="361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1069325" y="128325"/>
            <a:ext cx="7267200" cy="485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Nesne bulma ve özellik çıkarımı işlemi aşaması (Object detection and feature extraction stage)</a:t>
            </a:r>
            <a:endParaRPr/>
          </a:p>
          <a:p>
            <a:pPr indent="0" lvl="0" marL="0" rtl="0" algn="l">
              <a:spcBef>
                <a:spcPts val="1200"/>
              </a:spcBef>
              <a:spcAft>
                <a:spcPts val="0"/>
              </a:spcAft>
              <a:buNone/>
            </a:pPr>
            <a:r>
              <a:rPr lang="t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endParaRPr/>
          </a:p>
          <a:p>
            <a:pPr indent="0" lvl="0" marL="0" rtl="0" algn="l">
              <a:spcBef>
                <a:spcPts val="1200"/>
              </a:spcBef>
              <a:spcAft>
                <a:spcPts val="0"/>
              </a:spcAft>
              <a:buNone/>
            </a:pPr>
            <a:r>
              <a:rPr lang="tr"/>
              <a:t> Sınıflandırma işlemi aşamasına ait adımlar(Classification stage steps)</a:t>
            </a:r>
            <a:endParaRPr/>
          </a:p>
          <a:p>
            <a:pPr indent="0" lvl="0" marL="0" rtl="0" algn="l">
              <a:spcBef>
                <a:spcPts val="1200"/>
              </a:spcBef>
              <a:spcAft>
                <a:spcPts val="0"/>
              </a:spcAft>
              <a:buNone/>
            </a:pPr>
            <a:r>
              <a:rPr lang="tr"/>
              <a:t>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kümelendirilebilmektedir. Kümeleme yöntemi örüntü tanıma, veri analizi, görüntü işleme, market araştırmaları, vb. gibi çeşitli alanlarda kullanılmaktadır. </a:t>
            </a:r>
            <a:endParaRPr/>
          </a:p>
          <a:p>
            <a:pPr indent="0" lvl="0" marL="0" rtl="0" algn="l">
              <a:spcBef>
                <a:spcPts val="1200"/>
              </a:spcBef>
              <a:spcAft>
                <a:spcPts val="0"/>
              </a:spcAft>
              <a:buNone/>
            </a:pPr>
            <a:r>
              <a:rPr lang="tr"/>
              <a:t>Ortalama tabanlı sınıflandırma (Meanbased classification) </a:t>
            </a:r>
            <a:endParaRPr/>
          </a:p>
          <a:p>
            <a:pPr indent="0" lvl="0" marL="0" rtl="0" algn="l">
              <a:spcBef>
                <a:spcPts val="1200"/>
              </a:spcBef>
              <a:spcAft>
                <a:spcPts val="0"/>
              </a:spcAft>
              <a:buNone/>
            </a:pPr>
            <a:r>
              <a:rPr lang="tr"/>
              <a:t>Nesneleri sınıflandırma aşamasında, ilgili nesnenin alanı ile her bir küme merkezi arasındaki mesafe hesaplanmaktadır. Nesneler kendilerine en yakın noktada bulunan küme merkezlerine yerleştirilerek sınıflandırılmaktadır.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idx="1" type="body"/>
          </p:nvPr>
        </p:nvSpPr>
        <p:spPr>
          <a:xfrm>
            <a:off x="1047950" y="128325"/>
            <a:ext cx="7325100" cy="48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K-means kümeleme yöntemi (K-means clustering method)</a:t>
            </a:r>
            <a:endParaRPr/>
          </a:p>
          <a:p>
            <a:pPr indent="0" lvl="0" marL="0" rtl="0" algn="l">
              <a:spcBef>
                <a:spcPts val="1200"/>
              </a:spcBef>
              <a:spcAft>
                <a:spcPts val="0"/>
              </a:spcAft>
              <a:buNone/>
            </a:pPr>
            <a:r>
              <a:rPr lang="tr"/>
              <a:t>K-means algoritması, N adet veri nesnesinin K adet kümeye bölünmesidir. K-means kümeleme, karesel hatayı en aza indirgemek için N tane veriyi K adet kümeye bölümlemeyi amaçlamaktadır.</a:t>
            </a:r>
            <a:endParaRPr/>
          </a:p>
          <a:p>
            <a:pPr indent="0" lvl="0" marL="0" rtl="0" algn="l">
              <a:spcBef>
                <a:spcPts val="1200"/>
              </a:spcBef>
              <a:spcAft>
                <a:spcPts val="0"/>
              </a:spcAft>
              <a:buNone/>
            </a:pPr>
            <a:r>
              <a:rPr lang="tr"/>
              <a:t>K-means algoritmasının temel amacı bölümleme sonucunda elde edilen küme içindeki verilerin benzerliklerinin maksimum, kümeler arasındaki benzerliklerin ise minimum olmasıdır. K-means algoritmasının çalışma sürecini maddeler halinde sunulan 4 aşamada ifade edilmektedir. </a:t>
            </a:r>
            <a:endParaRPr/>
          </a:p>
          <a:p>
            <a:pPr indent="0" lvl="0" marL="0" rtl="0" algn="l">
              <a:spcBef>
                <a:spcPts val="1200"/>
              </a:spcBef>
              <a:spcAft>
                <a:spcPts val="0"/>
              </a:spcAft>
              <a:buNone/>
            </a:pPr>
            <a:r>
              <a:rPr lang="tr"/>
              <a:t>1. İlk olarak, K adet küme için rastgele başlangıç küme merkezleri belirlenmektedir,</a:t>
            </a:r>
            <a:endParaRPr/>
          </a:p>
          <a:p>
            <a:pPr indent="0" lvl="0" marL="0" rtl="0" algn="l">
              <a:spcBef>
                <a:spcPts val="1200"/>
              </a:spcBef>
              <a:spcAft>
                <a:spcPts val="0"/>
              </a:spcAft>
              <a:buNone/>
            </a:pPr>
            <a:r>
              <a:rPr lang="tr"/>
              <a:t>2. Her nesnenin seçilmiş olan küme merkez noktalarına olan uzaklığı hesaplanmaktadır. Küme merkez noktalarına olan uzaklıklarına göre tüm nesneler k adet kümeden en yakın olan kümeye yerleştirilmektedir,</a:t>
            </a:r>
            <a:endParaRPr/>
          </a:p>
          <a:p>
            <a:pPr indent="0" lvl="0" marL="0" rtl="0" algn="l">
              <a:spcBef>
                <a:spcPts val="1200"/>
              </a:spcBef>
              <a:spcAft>
                <a:spcPts val="0"/>
              </a:spcAft>
              <a:buNone/>
            </a:pPr>
            <a:r>
              <a:rPr lang="tr"/>
              <a:t>3. Yeni oluşan kümelerin merkez noktaları, o kümedeki tüm nesnelerin ortalama değerlerinden elde edilmiş veriye göre değiştirilmektedir, </a:t>
            </a:r>
            <a:endParaRPr/>
          </a:p>
          <a:p>
            <a:pPr indent="0" lvl="0" marL="0" rtl="0" algn="l">
              <a:spcBef>
                <a:spcPts val="1200"/>
              </a:spcBef>
              <a:spcAft>
                <a:spcPts val="1200"/>
              </a:spcAft>
              <a:buNone/>
            </a:pPr>
            <a:r>
              <a:rPr lang="tr"/>
              <a:t>4. Küme merkez noktaları sabit olmadığı sürece 2. ve 3. adımlar tekrarlanmaktadır.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 type="body"/>
          </p:nvPr>
        </p:nvSpPr>
        <p:spPr>
          <a:xfrm>
            <a:off x="1297500" y="85550"/>
            <a:ext cx="7038900" cy="49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Makalede kullanılmakta olan K-means algoritmasının akış diyagramı Şekil 5’te gösterilmektedir.</a:t>
            </a:r>
            <a:endParaRPr/>
          </a:p>
          <a:p>
            <a:pPr indent="0" lvl="0" marL="0" rtl="0" algn="l">
              <a:spcBef>
                <a:spcPts val="1200"/>
              </a:spcBef>
              <a:spcAft>
                <a:spcPts val="1200"/>
              </a:spcAft>
              <a:buNone/>
            </a:pPr>
            <a:r>
              <a:t/>
            </a:r>
            <a:endParaRPr/>
          </a:p>
        </p:txBody>
      </p:sp>
      <p:pic>
        <p:nvPicPr>
          <p:cNvPr id="274" name="Google Shape;274;p35"/>
          <p:cNvPicPr preferRelativeResize="0"/>
          <p:nvPr/>
        </p:nvPicPr>
        <p:blipFill>
          <a:blip r:embed="rId3">
            <a:alphaModFix/>
          </a:blip>
          <a:stretch>
            <a:fillRect/>
          </a:stretch>
        </p:blipFill>
        <p:spPr>
          <a:xfrm>
            <a:off x="2476500" y="556050"/>
            <a:ext cx="4191000" cy="4435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1" type="body"/>
          </p:nvPr>
        </p:nvSpPr>
        <p:spPr>
          <a:xfrm>
            <a:off x="1047950" y="85550"/>
            <a:ext cx="7613700" cy="49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3. DENEYSEL ÇALIŞMA (EXPERIMENTAL STUDY)</a:t>
            </a:r>
            <a:endParaRPr/>
          </a:p>
          <a:p>
            <a:pPr indent="0" lvl="0" marL="0" rtl="0" algn="l">
              <a:spcBef>
                <a:spcPts val="1200"/>
              </a:spcBef>
              <a:spcAft>
                <a:spcPts val="1200"/>
              </a:spcAft>
              <a:buNone/>
            </a:pPr>
            <a:r>
              <a:rPr lang="tr"/>
              <a:t>Önerilen yöntem ile ortamda bulunan fındıkların tespit edilerek kümelenmesine yönelik deneysel çalışma yapılmaktadır.</a:t>
            </a:r>
            <a:endParaRPr/>
          </a:p>
        </p:txBody>
      </p:sp>
      <p:pic>
        <p:nvPicPr>
          <p:cNvPr id="280" name="Google Shape;280;p36"/>
          <p:cNvPicPr preferRelativeResize="0"/>
          <p:nvPr/>
        </p:nvPicPr>
        <p:blipFill>
          <a:blip r:embed="rId3">
            <a:alphaModFix/>
          </a:blip>
          <a:stretch>
            <a:fillRect/>
          </a:stretch>
        </p:blipFill>
        <p:spPr>
          <a:xfrm>
            <a:off x="1047950" y="1069325"/>
            <a:ext cx="7500751" cy="3988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idx="1" type="body"/>
          </p:nvPr>
        </p:nvSpPr>
        <p:spPr>
          <a:xfrm>
            <a:off x="1069325" y="96250"/>
            <a:ext cx="7267200" cy="47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Ortalama tabanlı ve K-means algoritmasına göre kümeleme işleminde, piksel cinsinden bulunan alan değerleri kullanılarak küme merkezleri elde edilmektedir. Küme merkezleri elde edilirken çalışma ortamına 150 adet fındık yerleştirilerek bilgi veritabanı oluşturulmaktadır. Ortalama tabanlı ve K-means algoritmaları kullanılarak elde edilen küme merkezleri tablo 1’de sunulmaktadır.</a:t>
            </a:r>
            <a:endParaRPr/>
          </a:p>
          <a:p>
            <a:pPr indent="0" lvl="0" marL="0" rtl="0" algn="l">
              <a:spcBef>
                <a:spcPts val="1200"/>
              </a:spcBef>
              <a:spcAft>
                <a:spcPts val="1200"/>
              </a:spcAft>
              <a:buNone/>
            </a:pPr>
            <a:r>
              <a:t/>
            </a:r>
            <a:endParaRPr/>
          </a:p>
        </p:txBody>
      </p:sp>
      <p:pic>
        <p:nvPicPr>
          <p:cNvPr id="286" name="Google Shape;286;p37"/>
          <p:cNvPicPr preferRelativeResize="0"/>
          <p:nvPr/>
        </p:nvPicPr>
        <p:blipFill>
          <a:blip r:embed="rId3">
            <a:alphaModFix/>
          </a:blip>
          <a:stretch>
            <a:fillRect/>
          </a:stretch>
        </p:blipFill>
        <p:spPr>
          <a:xfrm>
            <a:off x="1721625" y="1628775"/>
            <a:ext cx="5693996" cy="2776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idx="1" type="body"/>
          </p:nvPr>
        </p:nvSpPr>
        <p:spPr>
          <a:xfrm>
            <a:off x="1047950" y="96250"/>
            <a:ext cx="7496100" cy="49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Örnek çalışmada ortamda bulunan 25 adet fındık önerilen yöntem kullanılarak %100 başarım oranı ile tespit edilmektedir. Ayrıca, çalışmanın yöntem kısmında sunulan kümeleme metotlarına göre fındıklar ayrıştırılmaktadır.</a:t>
            </a:r>
            <a:endParaRPr/>
          </a:p>
        </p:txBody>
      </p:sp>
      <p:pic>
        <p:nvPicPr>
          <p:cNvPr id="292" name="Google Shape;292;p38"/>
          <p:cNvPicPr preferRelativeResize="0"/>
          <p:nvPr/>
        </p:nvPicPr>
        <p:blipFill>
          <a:blip r:embed="rId3">
            <a:alphaModFix/>
          </a:blip>
          <a:stretch>
            <a:fillRect/>
          </a:stretch>
        </p:blipFill>
        <p:spPr>
          <a:xfrm>
            <a:off x="2833725" y="823400"/>
            <a:ext cx="3476550" cy="423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idx="1" type="body"/>
          </p:nvPr>
        </p:nvSpPr>
        <p:spPr>
          <a:xfrm>
            <a:off x="1047950" y="566750"/>
            <a:ext cx="7517400" cy="4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t>Deneysel çalışmada, ortalama tabanlı yöntem kullanılarak 3 adet küçük, 12 adet orta ve 10 adet büyük sınıf fındık bulunmaktadır. K-means algoritması kullanılarak yapılan kümelemede 3 adet küçük, 10 adet orta, 12 adet büyük fındık tespit edilmektedir.</a:t>
            </a:r>
            <a:endParaRPr sz="1600"/>
          </a:p>
          <a:p>
            <a:pPr indent="0" lvl="0" marL="0" rtl="0" algn="l">
              <a:spcBef>
                <a:spcPts val="1200"/>
              </a:spcBef>
              <a:spcAft>
                <a:spcPts val="0"/>
              </a:spcAft>
              <a:buNone/>
            </a:pPr>
            <a:r>
              <a:rPr lang="tr" sz="1600"/>
              <a:t>Tablo 2’de örnek çalışmada elde edilen bazı veriler sunulmaktadır. Bulunan fındıkların indis numarası, piksel cinsinden görüntü düzleminde kaplamış oldukları alan, mm2 cinsinden hesaplanan alan, ortalama tabanlı yöntem ve Kmeans algoritması kullanılarak hangi fındığın hangi kümeye girdiğini gösteren bilgiler sunulmaktadır. Sunulan örnek çalışmada, iki yöntem ile kümelemenin %92 oranda benzerlik gösterdiği gözlenmektedir. </a:t>
            </a:r>
            <a:endParaRPr sz="1600"/>
          </a:p>
          <a:p>
            <a:pPr indent="0" lvl="0" marL="0" rtl="0" algn="l">
              <a:spcBef>
                <a:spcPts val="1200"/>
              </a:spcBef>
              <a:spcAft>
                <a:spcPts val="1200"/>
              </a:spcAft>
              <a:buNone/>
            </a:pPr>
            <a:r>
              <a:rPr lang="tr" sz="1600"/>
              <a:t>Tablo 3’te deneysel çalışma ortamına farklı sayıda fındıklar yerleştirilerek kümeleme işlemi gerçekleştirilmekte ve elde edilen sonuçlar özet halinde sunulmaktadır.</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idx="1" type="body"/>
          </p:nvPr>
        </p:nvSpPr>
        <p:spPr>
          <a:xfrm>
            <a:off x="1047950" y="855475"/>
            <a:ext cx="7410600" cy="362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40"/>
          <p:cNvPicPr preferRelativeResize="0"/>
          <p:nvPr/>
        </p:nvPicPr>
        <p:blipFill>
          <a:blip r:embed="rId3">
            <a:alphaModFix/>
          </a:blip>
          <a:stretch>
            <a:fillRect/>
          </a:stretch>
        </p:blipFill>
        <p:spPr>
          <a:xfrm>
            <a:off x="1047950" y="855475"/>
            <a:ext cx="7410600" cy="362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300"/>
              <a:t>Morfolojik işlemler</a:t>
            </a:r>
            <a:endParaRPr sz="33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2182777" y="3372250"/>
            <a:ext cx="5901400" cy="14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Eşikleme yöntemleri </a:t>
            </a:r>
            <a:endParaRPr/>
          </a:p>
        </p:txBody>
      </p:sp>
      <p:sp>
        <p:nvSpPr>
          <p:cNvPr id="154" name="Google Shape;154;p16"/>
          <p:cNvSpPr txBox="1"/>
          <p:nvPr>
            <p:ph idx="1" type="body"/>
          </p:nvPr>
        </p:nvSpPr>
        <p:spPr>
          <a:xfrm>
            <a:off x="1297500" y="1101425"/>
            <a:ext cx="7038900" cy="337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endParaRPr/>
          </a:p>
          <a:p>
            <a:pPr indent="0" lvl="0" marL="0" rtl="0" algn="l">
              <a:spcBef>
                <a:spcPts val="1200"/>
              </a:spcBef>
              <a:spcAft>
                <a:spcPts val="0"/>
              </a:spcAft>
              <a:buNone/>
            </a:pPr>
            <a:r>
              <a:rPr lang="tr"/>
              <a:t>Çok seviyeli eşikleme </a:t>
            </a:r>
            <a:endParaRPr/>
          </a:p>
          <a:p>
            <a:pPr indent="0" lvl="0" marL="0" rtl="0" algn="l">
              <a:spcBef>
                <a:spcPts val="1200"/>
              </a:spcBef>
              <a:spcAft>
                <a:spcPts val="0"/>
              </a:spcAft>
              <a:buNone/>
            </a:pPr>
            <a:r>
              <a:rPr lang="tr"/>
              <a:t>Gri ölçekli görüntüyü birkaç farklı bölgeye ayırabilen bir işlemdir.Bu işleme ait uyulması gereken kural Denklem (3)’de matematiksel olarak ifade edilmiştir.</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2132163" y="3221525"/>
            <a:ext cx="5114925" cy="125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Maksimum entropi tabanlı eşikleme</a:t>
            </a:r>
            <a:endParaRPr/>
          </a:p>
        </p:txBody>
      </p:sp>
      <p:sp>
        <p:nvSpPr>
          <p:cNvPr id="161" name="Google Shape;161;p17"/>
          <p:cNvSpPr txBox="1"/>
          <p:nvPr>
            <p:ph idx="1" type="body"/>
          </p:nvPr>
        </p:nvSpPr>
        <p:spPr>
          <a:xfrm>
            <a:off x="1069325" y="940950"/>
            <a:ext cx="77850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Entopi yöntemlerine bağlı eşikleme işlemi araştırmacılar tarafından tercih edilen bir yöntemdir.Otsu’nun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Arka ve ön plan görüntüsüne ait entropi değeri Denklem (4) ve Denklem (5)’de verilmiştir. Denklem (6) arka ve ön plan görüntüsüne ait entropi değerlerinin maksimize edilmiş halidir.</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rPr lang="tr"/>
              <a:t>                                                                                     </a:t>
            </a:r>
            <a:endParaRPr/>
          </a:p>
        </p:txBody>
      </p:sp>
      <p:pic>
        <p:nvPicPr>
          <p:cNvPr id="162" name="Google Shape;162;p17"/>
          <p:cNvPicPr preferRelativeResize="0"/>
          <p:nvPr/>
        </p:nvPicPr>
        <p:blipFill>
          <a:blip r:embed="rId3">
            <a:alphaModFix/>
          </a:blip>
          <a:stretch>
            <a:fillRect/>
          </a:stretch>
        </p:blipFill>
        <p:spPr>
          <a:xfrm>
            <a:off x="1219650" y="2705425"/>
            <a:ext cx="3442675" cy="2158100"/>
          </a:xfrm>
          <a:prstGeom prst="rect">
            <a:avLst/>
          </a:prstGeom>
          <a:noFill/>
          <a:ln>
            <a:noFill/>
          </a:ln>
        </p:spPr>
      </p:pic>
      <p:pic>
        <p:nvPicPr>
          <p:cNvPr id="163" name="Google Shape;163;p17"/>
          <p:cNvPicPr preferRelativeResize="0"/>
          <p:nvPr/>
        </p:nvPicPr>
        <p:blipFill>
          <a:blip r:embed="rId4">
            <a:alphaModFix/>
          </a:blip>
          <a:stretch>
            <a:fillRect/>
          </a:stretch>
        </p:blipFill>
        <p:spPr>
          <a:xfrm>
            <a:off x="4759350" y="2968225"/>
            <a:ext cx="4148225" cy="14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48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Bulanık mantık tabanlı eşikleme</a:t>
            </a:r>
            <a:endParaRPr/>
          </a:p>
        </p:txBody>
      </p:sp>
      <p:sp>
        <p:nvSpPr>
          <p:cNvPr id="169" name="Google Shape;169;p18"/>
          <p:cNvSpPr txBox="1"/>
          <p:nvPr>
            <p:ph idx="1" type="body"/>
          </p:nvPr>
        </p:nvSpPr>
        <p:spPr>
          <a:xfrm>
            <a:off x="1069325" y="968725"/>
            <a:ext cx="7267200" cy="396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Burada, uij parametresi üyelik fonksiyonunu, xi parametresi bireysel piksel değerini, cj ve ck parametreleri küme merkezini ve m parametresi 1'den fazla gerçek değeri temsil etmektedir. </a:t>
            </a:r>
            <a:endParaRPr/>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1166975" y="1858000"/>
            <a:ext cx="5505450" cy="1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08200"/>
            <a:ext cx="7038900" cy="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Kullanılan yöntem</a:t>
            </a:r>
            <a:endParaRPr/>
          </a:p>
        </p:txBody>
      </p:sp>
      <p:sp>
        <p:nvSpPr>
          <p:cNvPr id="176" name="Google Shape;176;p19"/>
          <p:cNvSpPr txBox="1"/>
          <p:nvPr>
            <p:ph idx="1" type="body"/>
          </p:nvPr>
        </p:nvSpPr>
        <p:spPr>
          <a:xfrm>
            <a:off x="1069325" y="1422225"/>
            <a:ext cx="7267200" cy="312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sz="2000"/>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b</a:t>
            </a:r>
            <a:endParaRPr/>
          </a:p>
        </p:txBody>
      </p:sp>
      <p:sp>
        <p:nvSpPr>
          <p:cNvPr id="182" name="Google Shape;182;p20"/>
          <p:cNvSpPr txBox="1"/>
          <p:nvPr>
            <p:ph idx="1" type="body"/>
          </p:nvPr>
        </p:nvSpPr>
        <p:spPr>
          <a:xfrm>
            <a:off x="1222650" y="393750"/>
            <a:ext cx="7038900" cy="432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                                                                      b </a:t>
            </a:r>
            <a:endParaRPr/>
          </a:p>
        </p:txBody>
      </p:sp>
      <p:pic>
        <p:nvPicPr>
          <p:cNvPr id="183" name="Google Shape;183;p20"/>
          <p:cNvPicPr preferRelativeResize="0"/>
          <p:nvPr/>
        </p:nvPicPr>
        <p:blipFill>
          <a:blip r:embed="rId3">
            <a:alphaModFix/>
          </a:blip>
          <a:stretch>
            <a:fillRect/>
          </a:stretch>
        </p:blipFill>
        <p:spPr>
          <a:xfrm>
            <a:off x="1988975" y="117625"/>
            <a:ext cx="4865450" cy="488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171100"/>
            <a:ext cx="70389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Morfolojik işlemler</a:t>
            </a:r>
            <a:endParaRPr/>
          </a:p>
        </p:txBody>
      </p:sp>
      <p:sp>
        <p:nvSpPr>
          <p:cNvPr id="189" name="Google Shape;189;p21"/>
          <p:cNvSpPr txBox="1"/>
          <p:nvPr>
            <p:ph idx="1" type="body"/>
          </p:nvPr>
        </p:nvSpPr>
        <p:spPr>
          <a:xfrm>
            <a:off x="1069325" y="695200"/>
            <a:ext cx="7731300" cy="43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1903425" y="2571750"/>
            <a:ext cx="5822275" cy="224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