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71" r:id="rId5"/>
    <p:sldId id="273" r:id="rId6"/>
    <p:sldId id="272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C8F9-7F92-416E-84AC-4CD21D8DCCB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7455-1BA8-4702-84F7-D8BB860D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4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C8F9-7F92-416E-84AC-4CD21D8DCCB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7455-1BA8-4702-84F7-D8BB860D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C8F9-7F92-416E-84AC-4CD21D8DCCB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7455-1BA8-4702-84F7-D8BB860D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5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C8F9-7F92-416E-84AC-4CD21D8DCCB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7455-1BA8-4702-84F7-D8BB860D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5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C8F9-7F92-416E-84AC-4CD21D8DCCB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7455-1BA8-4702-84F7-D8BB860D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C8F9-7F92-416E-84AC-4CD21D8DCCB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7455-1BA8-4702-84F7-D8BB860D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1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C8F9-7F92-416E-84AC-4CD21D8DCCB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7455-1BA8-4702-84F7-D8BB860D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C8F9-7F92-416E-84AC-4CD21D8DCCB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7455-1BA8-4702-84F7-D8BB860D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3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C8F9-7F92-416E-84AC-4CD21D8DCCB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7455-1BA8-4702-84F7-D8BB860D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6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C8F9-7F92-416E-84AC-4CD21D8DCCB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7455-1BA8-4702-84F7-D8BB860D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7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C8F9-7F92-416E-84AC-4CD21D8DCCB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7455-1BA8-4702-84F7-D8BB860D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FA8C8F9-7F92-416E-84AC-4CD21D8DCCB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9277455-1BA8-4702-84F7-D8BB860D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89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9E3C0-5B64-02DA-91B0-28D99493F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36AD-7AFA-FA9F-D9DF-28F9B7F29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179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FFC300"/>
                </a:solidFill>
                <a:latin typeface="Candara" panose="020E0502030303020204" pitchFamily="34" charset="0"/>
              </a:rPr>
              <a:t>Marketing Analysis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D0EC0-9E50-EAA8-51F6-A9C1B9288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300"/>
                </a:solidFill>
              </a:rPr>
              <a:t>Ibrahim Ayman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300"/>
                </a:solidFill>
              </a:rPr>
              <a:t>Eslam Tamer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300"/>
                </a:solidFill>
              </a:rPr>
              <a:t>Bassem Shams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300"/>
                </a:solidFill>
              </a:rPr>
              <a:t>Mustafa Sultan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960A26-E0F6-A059-C5C1-FBE6F0730774}"/>
              </a:ext>
            </a:extLst>
          </p:cNvPr>
          <p:cNvSpPr txBox="1">
            <a:spLocks/>
          </p:cNvSpPr>
          <p:nvPr/>
        </p:nvSpPr>
        <p:spPr>
          <a:xfrm rot="10800000" flipV="1">
            <a:off x="1676399" y="5410200"/>
            <a:ext cx="9143999" cy="122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rgbClr val="FFC300"/>
              </a:solidFill>
            </a:endParaRPr>
          </a:p>
          <a:p>
            <a:r>
              <a:rPr lang="en-US" sz="1600" dirty="0">
                <a:solidFill>
                  <a:srgbClr val="FFC300"/>
                </a:solidFill>
              </a:rPr>
              <a:t>Last Edited: Oct 2025</a:t>
            </a:r>
          </a:p>
        </p:txBody>
      </p:sp>
    </p:spTree>
    <p:extLst>
      <p:ext uri="{BB962C8B-B14F-4D97-AF65-F5344CB8AC3E}">
        <p14:creationId xmlns:p14="http://schemas.microsoft.com/office/powerpoint/2010/main" val="119912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FE11E-A58A-EC5F-BC61-200491246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3408-A5BB-67C7-DEF4-A2EFEBC2B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179"/>
            <a:ext cx="9144000" cy="824421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C300"/>
                </a:solidFill>
                <a:latin typeface="Candara" panose="020E0502030303020204" pitchFamily="34" charset="0"/>
              </a:rPr>
              <a:t>Why Are We Here Today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794C1-EFA0-B215-9989-370DF3E8B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3613" y="1519084"/>
            <a:ext cx="9414387" cy="3738716"/>
          </a:xfrm>
        </p:spPr>
        <p:txBody>
          <a:bodyPr>
            <a:normAutofit/>
          </a:bodyPr>
          <a:lstStyle/>
          <a:p>
            <a:pPr algn="l"/>
            <a:endParaRPr lang="en-US" sz="2800" dirty="0">
              <a:solidFill>
                <a:srgbClr val="FFC300"/>
              </a:solidFill>
            </a:endParaRPr>
          </a:p>
          <a:p>
            <a:pPr algn="l"/>
            <a:r>
              <a:rPr lang="en-US" sz="2800" dirty="0" err="1">
                <a:solidFill>
                  <a:srgbClr val="FFC300"/>
                </a:solidFill>
              </a:rPr>
              <a:t>ShopEasy</a:t>
            </a:r>
            <a:r>
              <a:rPr lang="en-US" sz="2800" dirty="0">
                <a:solidFill>
                  <a:srgbClr val="FFC300"/>
                </a:solidFill>
              </a:rPr>
              <a:t>, an online retail business, is facing </a:t>
            </a:r>
            <a:r>
              <a:rPr lang="en-US" sz="2800" b="1" dirty="0">
                <a:solidFill>
                  <a:srgbClr val="FFC300"/>
                </a:solidFill>
              </a:rPr>
              <a:t>reduced</a:t>
            </a:r>
            <a:r>
              <a:rPr lang="en-US" sz="2800" dirty="0">
                <a:solidFill>
                  <a:srgbClr val="FFC300"/>
                </a:solidFill>
              </a:rPr>
              <a:t> </a:t>
            </a:r>
            <a:r>
              <a:rPr lang="en-US" sz="2800" b="1" dirty="0">
                <a:solidFill>
                  <a:srgbClr val="FFC300"/>
                </a:solidFill>
              </a:rPr>
              <a:t>engagement</a:t>
            </a:r>
            <a:r>
              <a:rPr lang="en-US" sz="2800" dirty="0">
                <a:solidFill>
                  <a:srgbClr val="FFC300"/>
                </a:solidFill>
              </a:rPr>
              <a:t>, </a:t>
            </a:r>
            <a:r>
              <a:rPr lang="en-US" sz="2800" b="1" dirty="0">
                <a:solidFill>
                  <a:srgbClr val="FFC300"/>
                </a:solidFill>
              </a:rPr>
              <a:t>lower conversion rates </a:t>
            </a:r>
            <a:r>
              <a:rPr lang="en-US" sz="2800" dirty="0">
                <a:solidFill>
                  <a:srgbClr val="FFC300"/>
                </a:solidFill>
              </a:rPr>
              <a:t>with unclear customer sentiment. Our goal is to deliver a full analysis identifying root causes, cleaning data, building KPIs, and presenting insights with business recommendations. </a:t>
            </a:r>
          </a:p>
          <a:p>
            <a:pPr algn="l"/>
            <a:endParaRPr lang="en-US" sz="2800" dirty="0">
              <a:solidFill>
                <a:srgbClr val="FFC300"/>
              </a:solidFill>
            </a:endParaRPr>
          </a:p>
          <a:p>
            <a:pPr algn="l"/>
            <a:endParaRPr lang="en-US" sz="2800" dirty="0">
              <a:solidFill>
                <a:srgbClr val="FFC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0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48C59-C9CB-0163-68D1-E6FE323EE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7E7C-99D7-9E5B-3381-44ABC7250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179"/>
            <a:ext cx="9144000" cy="824421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C300"/>
                </a:solidFill>
                <a:latin typeface="Candara" panose="020E0502030303020204" pitchFamily="34" charset="0"/>
              </a:rPr>
              <a:t>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013B3-0AF3-612C-907A-EE4F00BC3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3613" y="1519084"/>
            <a:ext cx="9414387" cy="3738716"/>
          </a:xfrm>
        </p:spPr>
        <p:txBody>
          <a:bodyPr>
            <a:normAutofit/>
          </a:bodyPr>
          <a:lstStyle/>
          <a:p>
            <a:pPr algn="l"/>
            <a:endParaRPr lang="en-US" sz="2800" dirty="0">
              <a:solidFill>
                <a:srgbClr val="FFC300"/>
              </a:solidFill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rgbClr val="FFC300"/>
                </a:solidFill>
              </a:rPr>
              <a:t>SQL (Data Cleaning) ➔ Python (Sentiment Analysis) ➔ Power BI (Analysis &amp; Visualization)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FFC300"/>
              </a:solidFill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rgbClr val="FFC300"/>
                </a:solidFill>
              </a:rPr>
              <a:t>Brief Explanation: We cleaned and prepared the data using SQL, then used Python for customer sentiment analysis, and finally, built an interactive Power BI dashboard to extract actionable insights.</a:t>
            </a:r>
          </a:p>
          <a:p>
            <a:pPr algn="l"/>
            <a:endParaRPr lang="en-US" sz="2800" dirty="0">
              <a:solidFill>
                <a:srgbClr val="FFC300"/>
              </a:solidFill>
            </a:endParaRPr>
          </a:p>
          <a:p>
            <a:pPr algn="l"/>
            <a:endParaRPr lang="en-US" sz="2800" dirty="0">
              <a:solidFill>
                <a:srgbClr val="FFC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7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43A4-CF9A-8104-DAB7-66AFDCF8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5EFB90-1401-A514-B159-CCA46DB2F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559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B12-BE10-2C3B-DC7C-90329D73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black and yellow chart&#10;&#10;AI-generated content may be incorrect.">
            <a:extLst>
              <a:ext uri="{FF2B5EF4-FFF2-40B4-BE49-F238E27FC236}">
                <a16:creationId xmlns:a16="http://schemas.microsoft.com/office/drawing/2014/main" id="{66140975-73FC-987D-80FE-174D77840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2408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7FEC-B347-45F3-21E6-F1C44B86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58DDCB-8BC9-D67E-D7EE-BDDF549F9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58644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66BE5-B489-8671-F0FB-E54C4A844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A06B-4ACB-C49B-3915-936627A22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179"/>
            <a:ext cx="9144000" cy="824421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C300"/>
                </a:solidFill>
                <a:latin typeface="Candara" panose="020E0502030303020204" pitchFamily="34" charset="0"/>
              </a:rPr>
              <a:t>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A6DF1-18D9-2748-088A-BD5016685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3613" y="1519084"/>
            <a:ext cx="9414387" cy="3738716"/>
          </a:xfrm>
        </p:spPr>
        <p:txBody>
          <a:bodyPr>
            <a:normAutofit/>
          </a:bodyPr>
          <a:lstStyle/>
          <a:p>
            <a:pPr algn="l"/>
            <a:endParaRPr lang="en-US" sz="2800" dirty="0">
              <a:solidFill>
                <a:srgbClr val="FFC300"/>
              </a:solidFill>
            </a:endParaRPr>
          </a:p>
          <a:p>
            <a:pPr algn="l"/>
            <a:endParaRPr lang="en-US" sz="2800" dirty="0">
              <a:solidFill>
                <a:srgbClr val="FFC300"/>
              </a:solidFill>
            </a:endParaRPr>
          </a:p>
          <a:p>
            <a:pPr algn="l"/>
            <a:endParaRPr lang="en-US" dirty="0">
              <a:solidFill>
                <a:srgbClr val="FFC30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CFD82F8-2A23-0D4C-8F9C-1DB9822CC10B}"/>
              </a:ext>
            </a:extLst>
          </p:cNvPr>
          <p:cNvSpPr txBox="1">
            <a:spLocks/>
          </p:cNvSpPr>
          <p:nvPr/>
        </p:nvSpPr>
        <p:spPr>
          <a:xfrm>
            <a:off x="1406013" y="1671483"/>
            <a:ext cx="9414387" cy="4192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>
              <a:solidFill>
                <a:srgbClr val="FFC3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300"/>
                </a:solidFill>
              </a:rPr>
              <a:t>Customer Satisfaction Issue:</a:t>
            </a:r>
            <a:r>
              <a:rPr lang="en-US" dirty="0">
                <a:solidFill>
                  <a:srgbClr val="FFC300"/>
                </a:solidFill>
              </a:rPr>
              <a:t> Primarily caused by logistics (delivery delays, damaged products), not marketing.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300"/>
                </a:solidFill>
              </a:rPr>
              <a:t>Engagement Opportunity: </a:t>
            </a:r>
            <a:r>
              <a:rPr lang="en-US" dirty="0">
                <a:solidFill>
                  <a:srgbClr val="FFC300"/>
                </a:solidFill>
              </a:rPr>
              <a:t>Content types performance is nearly the same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300"/>
                </a:solidFill>
              </a:rPr>
              <a:t>Conversion Bottleneck: </a:t>
            </a:r>
            <a:r>
              <a:rPr lang="en-US" dirty="0">
                <a:solidFill>
                  <a:srgbClr val="FFC300"/>
                </a:solidFill>
              </a:rPr>
              <a:t>The biggest customer drop-off occurs immediately before the checkout step.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300"/>
                </a:solidFill>
              </a:rPr>
              <a:t>Growth Opportunity: </a:t>
            </a:r>
            <a:r>
              <a:rPr lang="en-US" dirty="0">
                <a:solidFill>
                  <a:srgbClr val="FFC300"/>
                </a:solidFill>
              </a:rPr>
              <a:t>The German and Dutch markets are the top-performing regions and represent a clear opportunity for rapid growth.</a:t>
            </a:r>
          </a:p>
        </p:txBody>
      </p:sp>
    </p:spTree>
    <p:extLst>
      <p:ext uri="{BB962C8B-B14F-4D97-AF65-F5344CB8AC3E}">
        <p14:creationId xmlns:p14="http://schemas.microsoft.com/office/powerpoint/2010/main" val="383612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34EFB-1215-D50C-4C7B-590C27E7D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A971-4B6D-6004-1BF0-1A240517D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179"/>
            <a:ext cx="9144000" cy="824421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C300"/>
                </a:solidFill>
                <a:latin typeface="Candara" panose="020E0502030303020204" pitchFamily="34" charset="0"/>
              </a:rPr>
              <a:t>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4768C-F439-FF8A-1A05-C5BD3E8C3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3613" y="1519084"/>
            <a:ext cx="9414387" cy="3738716"/>
          </a:xfrm>
        </p:spPr>
        <p:txBody>
          <a:bodyPr>
            <a:normAutofit/>
          </a:bodyPr>
          <a:lstStyle/>
          <a:p>
            <a:pPr algn="l"/>
            <a:endParaRPr lang="en-US" sz="2800" dirty="0">
              <a:solidFill>
                <a:srgbClr val="FFC300"/>
              </a:solidFill>
            </a:endParaRPr>
          </a:p>
          <a:p>
            <a:pPr algn="l"/>
            <a:endParaRPr lang="en-US" sz="2800" dirty="0">
              <a:solidFill>
                <a:srgbClr val="FFC300"/>
              </a:solidFill>
            </a:endParaRPr>
          </a:p>
          <a:p>
            <a:pPr algn="l"/>
            <a:endParaRPr lang="en-US" dirty="0">
              <a:solidFill>
                <a:srgbClr val="FFC30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A20731A-6ED9-C95E-A78F-15AFCF980B8C}"/>
              </a:ext>
            </a:extLst>
          </p:cNvPr>
          <p:cNvSpPr txBox="1">
            <a:spLocks/>
          </p:cNvSpPr>
          <p:nvPr/>
        </p:nvSpPr>
        <p:spPr>
          <a:xfrm>
            <a:off x="1406013" y="1371600"/>
            <a:ext cx="9414387" cy="5058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>
              <a:solidFill>
                <a:srgbClr val="FFC3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300"/>
                </a:solidFill>
              </a:rPr>
              <a:t>For the Customer Satisfaction Issue: </a:t>
            </a:r>
            <a:r>
              <a:rPr lang="en-US" dirty="0">
                <a:solidFill>
                  <a:srgbClr val="FFC300"/>
                </a:solidFill>
              </a:rPr>
              <a:t>Review and improve the entire logistics process, focusing on shipping carriers and product packaging to reduce delays and prevent damage.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300"/>
                </a:solidFill>
              </a:rPr>
              <a:t>For the Engagement Opportunity: </a:t>
            </a:r>
            <a:r>
              <a:rPr lang="en-US" dirty="0">
                <a:solidFill>
                  <a:srgbClr val="FFC300"/>
                </a:solidFill>
              </a:rPr>
              <a:t>Since content performance is flat, launch an A/B testing initiative to experiment with new and diverse content formats to discover what truly resonates with the audience.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300"/>
                </a:solidFill>
              </a:rPr>
              <a:t>For the Conversion Bottleneck: </a:t>
            </a:r>
            <a:r>
              <a:rPr lang="en-US" dirty="0">
                <a:solidFill>
                  <a:srgbClr val="FFC300"/>
                </a:solidFill>
              </a:rPr>
              <a:t>Simplify the checkout process by reducing steps and increasing transparency. Display all costs, like shipping and taxes, upfront to build trust and reduce last-minute drop-offs.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300"/>
                </a:solidFill>
              </a:rPr>
              <a:t>For the Growth Opportunity: </a:t>
            </a:r>
            <a:r>
              <a:rPr lang="en-US" dirty="0">
                <a:solidFill>
                  <a:srgbClr val="FFC300"/>
                </a:solidFill>
              </a:rPr>
              <a:t>Reallocate marketing budget and increase targeted campaign efforts in the high-performing German and Dutch markets to accelerate growth and maximize return on investment.</a:t>
            </a:r>
          </a:p>
        </p:txBody>
      </p:sp>
    </p:spTree>
    <p:extLst>
      <p:ext uri="{BB962C8B-B14F-4D97-AF65-F5344CB8AC3E}">
        <p14:creationId xmlns:p14="http://schemas.microsoft.com/office/powerpoint/2010/main" val="401573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7AFA7-5FE1-4DAB-D644-1594D2D0D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0B71-904D-EC30-BADA-685BFA545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806" y="0"/>
            <a:ext cx="9144000" cy="6858000"/>
          </a:xfrm>
        </p:spPr>
        <p:txBody>
          <a:bodyPr anchor="ctr" anchorCtr="0">
            <a:noAutofit/>
          </a:bodyPr>
          <a:lstStyle/>
          <a:p>
            <a:r>
              <a:rPr lang="en-US" sz="6600" b="1" dirty="0">
                <a:solidFill>
                  <a:srgbClr val="FFC300"/>
                </a:solidFill>
                <a:latin typeface="Candara" panose="020E050203030302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09670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</TotalTime>
  <Words>315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Candara</vt:lpstr>
      <vt:lpstr>Office Theme</vt:lpstr>
      <vt:lpstr>Marketing Analysis Final Project</vt:lpstr>
      <vt:lpstr>Why Are We Here Today</vt:lpstr>
      <vt:lpstr>Workflow</vt:lpstr>
      <vt:lpstr>PowerPoint Presentation</vt:lpstr>
      <vt:lpstr>PowerPoint Presentation</vt:lpstr>
      <vt:lpstr>PowerPoint Presentation</vt:lpstr>
      <vt:lpstr>Insights</vt:lpstr>
      <vt:lpstr>Recommendations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Basim Shams-Eldin Mohamed Maarak</dc:creator>
  <cp:lastModifiedBy>Ibrahim Ayman</cp:lastModifiedBy>
  <cp:revision>5</cp:revision>
  <dcterms:created xsi:type="dcterms:W3CDTF">2025-10-24T17:06:06Z</dcterms:created>
  <dcterms:modified xsi:type="dcterms:W3CDTF">2025-10-27T19:36:16Z</dcterms:modified>
</cp:coreProperties>
</file>