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7"/>
  </p:notesMasterIdLst>
  <p:sldIdLst>
    <p:sldId id="283" r:id="rId2"/>
    <p:sldId id="257" r:id="rId3"/>
    <p:sldId id="259" r:id="rId4"/>
    <p:sldId id="263" r:id="rId5"/>
    <p:sldId id="264" r:id="rId6"/>
    <p:sldId id="265" r:id="rId7"/>
    <p:sldId id="266" r:id="rId8"/>
    <p:sldId id="267" r:id="rId9"/>
    <p:sldId id="268" r:id="rId10"/>
    <p:sldId id="269" r:id="rId11"/>
    <p:sldId id="271" r:id="rId12"/>
    <p:sldId id="270" r:id="rId13"/>
    <p:sldId id="278" r:id="rId14"/>
    <p:sldId id="279" r:id="rId15"/>
    <p:sldId id="282" r:id="rId16"/>
  </p:sldIdLst>
  <p:sldSz cx="21855113" cy="1229360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3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69F3994-2699-4A44-B11D-630EA72E2E80}" type="datetimeFigureOut">
              <a:rPr lang="tr-TR" smtClean="0"/>
              <a:t>11.06.2024</a:t>
            </a:fld>
            <a:endParaRPr lang="tr-TR"/>
          </a:p>
        </p:txBody>
      </p:sp>
      <p:sp>
        <p:nvSpPr>
          <p:cNvPr id="4" name="Slayt Resmi Yer Tutucusu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5A51DDC-189E-4BFD-A24B-F8983D45AE4C}" type="slidenum">
              <a:rPr lang="tr-TR" smtClean="0"/>
              <a:t>‹#›</a:t>
            </a:fld>
            <a:endParaRPr lang="tr-TR"/>
          </a:p>
        </p:txBody>
      </p:sp>
    </p:spTree>
    <p:extLst>
      <p:ext uri="{BB962C8B-B14F-4D97-AF65-F5344CB8AC3E}">
        <p14:creationId xmlns:p14="http://schemas.microsoft.com/office/powerpoint/2010/main" val="348816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5A51DDC-189E-4BFD-A24B-F8983D45AE4C}" type="slidenum">
              <a:rPr lang="tr-TR" smtClean="0"/>
              <a:t>14</a:t>
            </a:fld>
            <a:endParaRPr lang="tr-TR"/>
          </a:p>
        </p:txBody>
      </p:sp>
    </p:spTree>
    <p:extLst>
      <p:ext uri="{BB962C8B-B14F-4D97-AF65-F5344CB8AC3E}">
        <p14:creationId xmlns:p14="http://schemas.microsoft.com/office/powerpoint/2010/main" val="124886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15177"/>
            <a:ext cx="21855113" cy="12308778"/>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701535" y="4310350"/>
            <a:ext cx="13922840" cy="2951149"/>
          </a:xfrm>
        </p:spPr>
        <p:txBody>
          <a:bodyPr anchor="b">
            <a:noAutofit/>
          </a:bodyPr>
          <a:lstStyle>
            <a:lvl1pPr algn="r">
              <a:defRPr sz="968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701535" y="7261494"/>
            <a:ext cx="13922840" cy="1966293"/>
          </a:xfrm>
        </p:spPr>
        <p:txBody>
          <a:bodyPr anchor="t"/>
          <a:lstStyle>
            <a:lvl1pPr marL="0" indent="0" algn="r">
              <a:buNone/>
              <a:defRPr>
                <a:solidFill>
                  <a:schemeClr val="tx1">
                    <a:lumMod val="50000"/>
                    <a:lumOff val="50000"/>
                  </a:schemeClr>
                </a:solidFill>
              </a:defRPr>
            </a:lvl1pPr>
            <a:lvl2pPr marL="819577" indent="0" algn="ctr">
              <a:buNone/>
              <a:defRPr>
                <a:solidFill>
                  <a:schemeClr val="tx1">
                    <a:tint val="75000"/>
                  </a:schemeClr>
                </a:solidFill>
              </a:defRPr>
            </a:lvl2pPr>
            <a:lvl3pPr marL="1639153" indent="0" algn="ctr">
              <a:buNone/>
              <a:defRPr>
                <a:solidFill>
                  <a:schemeClr val="tx1">
                    <a:tint val="75000"/>
                  </a:schemeClr>
                </a:solidFill>
              </a:defRPr>
            </a:lvl3pPr>
            <a:lvl4pPr marL="2458730" indent="0" algn="ctr">
              <a:buNone/>
              <a:defRPr>
                <a:solidFill>
                  <a:schemeClr val="tx1">
                    <a:tint val="75000"/>
                  </a:schemeClr>
                </a:solidFill>
              </a:defRPr>
            </a:lvl4pPr>
            <a:lvl5pPr marL="3278307" indent="0" algn="ctr">
              <a:buNone/>
              <a:defRPr>
                <a:solidFill>
                  <a:schemeClr val="tx1">
                    <a:tint val="75000"/>
                  </a:schemeClr>
                </a:solidFill>
              </a:defRPr>
            </a:lvl5pPr>
            <a:lvl6pPr marL="4097884" indent="0" algn="ctr">
              <a:buNone/>
              <a:defRPr>
                <a:solidFill>
                  <a:schemeClr val="tx1">
                    <a:tint val="75000"/>
                  </a:schemeClr>
                </a:solidFill>
              </a:defRPr>
            </a:lvl6pPr>
            <a:lvl7pPr marL="4917460" indent="0" algn="ctr">
              <a:buNone/>
              <a:defRPr>
                <a:solidFill>
                  <a:schemeClr val="tx1">
                    <a:tint val="75000"/>
                  </a:schemeClr>
                </a:solidFill>
              </a:defRPr>
            </a:lvl7pPr>
            <a:lvl8pPr marL="5737037" indent="0" algn="ctr">
              <a:buNone/>
              <a:defRPr>
                <a:solidFill>
                  <a:schemeClr val="tx1">
                    <a:tint val="75000"/>
                  </a:schemeClr>
                </a:solidFill>
              </a:defRPr>
            </a:lvl8pPr>
            <a:lvl9pPr marL="6556614"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91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214176" y="1092765"/>
            <a:ext cx="15410199" cy="6101268"/>
          </a:xfrm>
        </p:spPr>
        <p:txBody>
          <a:bodyPr anchor="ctr">
            <a:normAutofit/>
          </a:bodyPr>
          <a:lstStyle>
            <a:lvl1pPr algn="l">
              <a:defRPr sz="7887"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013606"/>
            <a:ext cx="15410199" cy="2816095"/>
          </a:xfrm>
        </p:spPr>
        <p:txBody>
          <a:bodyPr anchor="ctr">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48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669489" y="1092765"/>
            <a:ext cx="14509368"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2448911" y="6511055"/>
            <a:ext cx="12950524" cy="682978"/>
          </a:xfrm>
        </p:spPr>
        <p:txBody>
          <a:bodyPr anchor="ctr">
            <a:noAutofit/>
          </a:bodyPr>
          <a:lstStyle>
            <a:lvl1pPr marL="0" indent="0">
              <a:buFontTx/>
              <a:buNone/>
              <a:defRPr sz="2868">
                <a:solidFill>
                  <a:schemeClr val="tx1">
                    <a:lumMod val="50000"/>
                    <a:lumOff val="50000"/>
                  </a:schemeClr>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013606"/>
            <a:ext cx="15410199" cy="2816095"/>
          </a:xfrm>
        </p:spPr>
        <p:txBody>
          <a:bodyPr anchor="ctr">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971344" y="1416826"/>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5941417" y="5174419"/>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latin typeface="Arial"/>
              </a:rPr>
              <a:t>”</a:t>
            </a:r>
            <a:endParaRPr lang="en-US" sz="3227" dirty="0">
              <a:solidFill>
                <a:schemeClr val="accent1">
                  <a:lumMod val="60000"/>
                  <a:lumOff val="40000"/>
                </a:schemeClr>
              </a:solidFill>
              <a:latin typeface="Arial"/>
            </a:endParaRPr>
          </a:p>
        </p:txBody>
      </p:sp>
    </p:spTree>
    <p:extLst>
      <p:ext uri="{BB962C8B-B14F-4D97-AF65-F5344CB8AC3E}">
        <p14:creationId xmlns:p14="http://schemas.microsoft.com/office/powerpoint/2010/main" val="411502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14176" y="3463268"/>
            <a:ext cx="15410199" cy="4652602"/>
          </a:xfrm>
        </p:spPr>
        <p:txBody>
          <a:bodyPr anchor="b">
            <a:normAutofit/>
          </a:bodyPr>
          <a:lstStyle>
            <a:lvl1pPr algn="l">
              <a:defRPr sz="7887"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821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669489" y="1092765"/>
            <a:ext cx="14509368"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214172" y="7194033"/>
            <a:ext cx="15410201" cy="921837"/>
          </a:xfrm>
        </p:spPr>
        <p:txBody>
          <a:bodyPr anchor="b">
            <a:noAutofit/>
          </a:bodyPr>
          <a:lstStyle>
            <a:lvl1pPr marL="0" indent="0">
              <a:buFontTx/>
              <a:buNone/>
              <a:defRPr sz="4302">
                <a:solidFill>
                  <a:schemeClr val="tx1">
                    <a:lumMod val="75000"/>
                    <a:lumOff val="25000"/>
                  </a:schemeClr>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971344" y="1416826"/>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941417" y="5174419"/>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40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29349" y="1092765"/>
            <a:ext cx="15395025"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214172" y="7194033"/>
            <a:ext cx="15410201" cy="921837"/>
          </a:xfrm>
        </p:spPr>
        <p:txBody>
          <a:bodyPr anchor="b">
            <a:noAutofit/>
          </a:bodyPr>
          <a:lstStyle>
            <a:lvl1pPr marL="0" indent="0">
              <a:buFontTx/>
              <a:buNone/>
              <a:defRPr sz="4302">
                <a:solidFill>
                  <a:schemeClr val="accent1"/>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029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1471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282677" y="1092764"/>
            <a:ext cx="2338854" cy="9413712"/>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14176" y="1092765"/>
            <a:ext cx="12655871" cy="941371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7907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1092600" y="490320"/>
            <a:ext cx="19669320" cy="205236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subTitle"/>
          </p:nvPr>
        </p:nvSpPr>
        <p:spPr>
          <a:xfrm>
            <a:off x="1092600" y="2876400"/>
            <a:ext cx="19669320" cy="71298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02924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453"/>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844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14176" y="4841555"/>
            <a:ext cx="15410199" cy="3274316"/>
          </a:xfrm>
        </p:spPr>
        <p:txBody>
          <a:bodyPr anchor="b"/>
          <a:lstStyle>
            <a:lvl1pPr algn="l">
              <a:defRPr sz="717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115870"/>
            <a:ext cx="15410199" cy="1542347"/>
          </a:xfrm>
        </p:spPr>
        <p:txBody>
          <a:bodyPr anchor="t"/>
          <a:lstStyle>
            <a:lvl1pPr marL="0" indent="0" algn="l">
              <a:buNone/>
              <a:defRPr sz="3585">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557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14175" y="3873056"/>
            <a:ext cx="7500210" cy="695664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9124169" y="3873057"/>
            <a:ext cx="7500208" cy="695664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6494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1327" y="3873762"/>
            <a:ext cx="7503056" cy="1033003"/>
          </a:xfrm>
        </p:spPr>
        <p:txBody>
          <a:bodyPr anchor="b">
            <a:noAutofit/>
          </a:bodyPr>
          <a:lstStyle>
            <a:lvl1pPr marL="0" indent="0">
              <a:buNone/>
              <a:defRPr sz="4302" b="0"/>
            </a:lvl1pPr>
            <a:lvl2pPr marL="819577" indent="0">
              <a:buNone/>
              <a:defRPr sz="3585" b="1"/>
            </a:lvl2pPr>
            <a:lvl3pPr marL="1639153" indent="0">
              <a:buNone/>
              <a:defRPr sz="3227" b="1"/>
            </a:lvl3pPr>
            <a:lvl4pPr marL="2458730" indent="0">
              <a:buNone/>
              <a:defRPr sz="2868" b="1"/>
            </a:lvl4pPr>
            <a:lvl5pPr marL="3278307" indent="0">
              <a:buNone/>
              <a:defRPr sz="2868" b="1"/>
            </a:lvl5pPr>
            <a:lvl6pPr marL="4097884" indent="0">
              <a:buNone/>
              <a:defRPr sz="2868" b="1"/>
            </a:lvl6pPr>
            <a:lvl7pPr marL="4917460" indent="0">
              <a:buNone/>
              <a:defRPr sz="2868" b="1"/>
            </a:lvl7pPr>
            <a:lvl8pPr marL="5737037" indent="0">
              <a:buNone/>
              <a:defRPr sz="2868" b="1"/>
            </a:lvl8pPr>
            <a:lvl9pPr marL="6556614" indent="0">
              <a:buNone/>
              <a:defRPr sz="2868" b="1"/>
            </a:lvl9pPr>
          </a:lstStyle>
          <a:p>
            <a:pPr lvl="0"/>
            <a:r>
              <a:rPr lang="tr-TR"/>
              <a:t>Asıl metin stillerini düzenle</a:t>
            </a:r>
          </a:p>
        </p:txBody>
      </p:sp>
      <p:sp>
        <p:nvSpPr>
          <p:cNvPr id="4" name="Content Placeholder 3"/>
          <p:cNvSpPr>
            <a:spLocks noGrp="1"/>
          </p:cNvSpPr>
          <p:nvPr>
            <p:ph sz="half" idx="2"/>
          </p:nvPr>
        </p:nvSpPr>
        <p:spPr>
          <a:xfrm>
            <a:off x="1211327" y="4906766"/>
            <a:ext cx="7503056" cy="592293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121324" y="3873762"/>
            <a:ext cx="7503047" cy="1033003"/>
          </a:xfrm>
        </p:spPr>
        <p:txBody>
          <a:bodyPr anchor="b">
            <a:noAutofit/>
          </a:bodyPr>
          <a:lstStyle>
            <a:lvl1pPr marL="0" indent="0">
              <a:buNone/>
              <a:defRPr sz="4302" b="0"/>
            </a:lvl1pPr>
            <a:lvl2pPr marL="819577" indent="0">
              <a:buNone/>
              <a:defRPr sz="3585" b="1"/>
            </a:lvl2pPr>
            <a:lvl3pPr marL="1639153" indent="0">
              <a:buNone/>
              <a:defRPr sz="3227" b="1"/>
            </a:lvl3pPr>
            <a:lvl4pPr marL="2458730" indent="0">
              <a:buNone/>
              <a:defRPr sz="2868" b="1"/>
            </a:lvl4pPr>
            <a:lvl5pPr marL="3278307" indent="0">
              <a:buNone/>
              <a:defRPr sz="2868" b="1"/>
            </a:lvl5pPr>
            <a:lvl6pPr marL="4097884" indent="0">
              <a:buNone/>
              <a:defRPr sz="2868" b="1"/>
            </a:lvl6pPr>
            <a:lvl7pPr marL="4917460" indent="0">
              <a:buNone/>
              <a:defRPr sz="2868" b="1"/>
            </a:lvl7pPr>
            <a:lvl8pPr marL="5737037" indent="0">
              <a:buNone/>
              <a:defRPr sz="2868" b="1"/>
            </a:lvl8pPr>
            <a:lvl9pPr marL="6556614" indent="0">
              <a:buNone/>
              <a:defRPr sz="2868" b="1"/>
            </a:lvl9pPr>
          </a:lstStyle>
          <a:p>
            <a:pPr lvl="0"/>
            <a:r>
              <a:rPr lang="tr-TR"/>
              <a:t>Asıl metin stillerini düzenle</a:t>
            </a:r>
          </a:p>
        </p:txBody>
      </p:sp>
      <p:sp>
        <p:nvSpPr>
          <p:cNvPr id="6" name="Content Placeholder 5"/>
          <p:cNvSpPr>
            <a:spLocks noGrp="1"/>
          </p:cNvSpPr>
          <p:nvPr>
            <p:ph sz="quarter" idx="4"/>
          </p:nvPr>
        </p:nvSpPr>
        <p:spPr>
          <a:xfrm>
            <a:off x="9121327" y="4906766"/>
            <a:ext cx="7503046" cy="592293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6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214174" y="1092765"/>
            <a:ext cx="15410199" cy="2367656"/>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011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382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14174" y="2686386"/>
            <a:ext cx="6909543" cy="2291769"/>
          </a:xfrm>
        </p:spPr>
        <p:txBody>
          <a:bodyPr anchor="b">
            <a:normAutofit/>
          </a:bodyPr>
          <a:lstStyle>
            <a:lvl1pPr>
              <a:defRPr sz="3585"/>
            </a:lvl1pPr>
          </a:lstStyle>
          <a:p>
            <a:r>
              <a:rPr lang="tr-TR"/>
              <a:t>Asıl başlık stilini düzenlemek için tıklayın</a:t>
            </a:r>
            <a:endParaRPr lang="en-US" dirty="0"/>
          </a:p>
        </p:txBody>
      </p:sp>
      <p:sp>
        <p:nvSpPr>
          <p:cNvPr id="3" name="Content Placeholder 2"/>
          <p:cNvSpPr>
            <a:spLocks noGrp="1"/>
          </p:cNvSpPr>
          <p:nvPr>
            <p:ph idx="1"/>
          </p:nvPr>
        </p:nvSpPr>
        <p:spPr>
          <a:xfrm>
            <a:off x="8533499" y="923050"/>
            <a:ext cx="8090875" cy="990665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14174" y="4978154"/>
            <a:ext cx="6909543" cy="4632864"/>
          </a:xfrm>
        </p:spPr>
        <p:txBody>
          <a:bodyPr>
            <a:normAutofit/>
          </a:bodyPr>
          <a:lstStyle>
            <a:lvl1pPr marL="0" indent="0">
              <a:buNone/>
              <a:defRPr sz="2510"/>
            </a:lvl1pPr>
            <a:lvl2pPr marL="819331" indent="0">
              <a:buNone/>
              <a:defRPr sz="2510"/>
            </a:lvl2pPr>
            <a:lvl3pPr marL="1638662" indent="0">
              <a:buNone/>
              <a:defRPr sz="2151"/>
            </a:lvl3pPr>
            <a:lvl4pPr marL="2457993" indent="0">
              <a:buNone/>
              <a:defRPr sz="1793"/>
            </a:lvl4pPr>
            <a:lvl5pPr marL="3277323" indent="0">
              <a:buNone/>
              <a:defRPr sz="1793"/>
            </a:lvl5pPr>
            <a:lvl6pPr marL="4096654" indent="0">
              <a:buNone/>
              <a:defRPr sz="1793"/>
            </a:lvl6pPr>
            <a:lvl7pPr marL="4915985" indent="0">
              <a:buNone/>
              <a:defRPr sz="1793"/>
            </a:lvl7pPr>
            <a:lvl8pPr marL="5735316" indent="0">
              <a:buNone/>
              <a:defRPr sz="1793"/>
            </a:lvl8pPr>
            <a:lvl9pPr marL="6554647" indent="0">
              <a:buNone/>
              <a:defRPr sz="1793"/>
            </a:lvl9pPr>
          </a:lstStyle>
          <a:p>
            <a:pPr lvl="0"/>
            <a:r>
              <a:rPr lang="tr-TR"/>
              <a:t>Asıl metin stillerini düzenle</a:t>
            </a:r>
          </a:p>
        </p:txBody>
      </p:sp>
      <p:sp>
        <p:nvSpPr>
          <p:cNvPr id="5" name="Date Placeholder 4"/>
          <p:cNvSpPr>
            <a:spLocks noGrp="1"/>
          </p:cNvSpPr>
          <p:nvPr>
            <p:ph type="dt" sz="half" idx="10"/>
          </p:nvPr>
        </p:nvSpPr>
        <p:spPr/>
        <p:txBody>
          <a:bodyPr/>
          <a:lstStyle/>
          <a:p>
            <a:fld id="{42A54C80-263E-416B-A8E0-580EDEADCBDC}"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81323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14175" y="8605520"/>
            <a:ext cx="15410198" cy="1015930"/>
          </a:xfrm>
        </p:spPr>
        <p:txBody>
          <a:bodyPr anchor="b">
            <a:normAutofit/>
          </a:bodyPr>
          <a:lstStyle>
            <a:lvl1pPr algn="l">
              <a:defRPr sz="4302"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214174" y="1092764"/>
            <a:ext cx="15410199" cy="6893806"/>
          </a:xfrm>
        </p:spPr>
        <p:txBody>
          <a:bodyPr anchor="t">
            <a:normAutofit/>
          </a:bodyPr>
          <a:lstStyle>
            <a:lvl1pPr marL="0" indent="0" algn="ctr">
              <a:buNone/>
              <a:defRPr sz="2868"/>
            </a:lvl1pPr>
            <a:lvl2pPr marL="819577" indent="0">
              <a:buNone/>
              <a:defRPr sz="2868"/>
            </a:lvl2pPr>
            <a:lvl3pPr marL="1639153" indent="0">
              <a:buNone/>
              <a:defRPr sz="2868"/>
            </a:lvl3pPr>
            <a:lvl4pPr marL="2458730" indent="0">
              <a:buNone/>
              <a:defRPr sz="2868"/>
            </a:lvl4pPr>
            <a:lvl5pPr marL="3278307" indent="0">
              <a:buNone/>
              <a:defRPr sz="2868"/>
            </a:lvl5pPr>
            <a:lvl6pPr marL="4097884" indent="0">
              <a:buNone/>
              <a:defRPr sz="2868"/>
            </a:lvl6pPr>
            <a:lvl7pPr marL="4917460" indent="0">
              <a:buNone/>
              <a:defRPr sz="2868"/>
            </a:lvl7pPr>
            <a:lvl8pPr marL="5737037" indent="0">
              <a:buNone/>
              <a:defRPr sz="2868"/>
            </a:lvl8pPr>
            <a:lvl9pPr marL="6556614" indent="0">
              <a:buNone/>
              <a:defRPr sz="2868"/>
            </a:lvl9pPr>
          </a:lstStyle>
          <a:p>
            <a:r>
              <a:rPr lang="tr-TR"/>
              <a:t>Resim eklemek için simgeye tıklayın</a:t>
            </a:r>
            <a:endParaRPr lang="en-US" dirty="0"/>
          </a:p>
        </p:txBody>
      </p:sp>
      <p:sp>
        <p:nvSpPr>
          <p:cNvPr id="4" name="Text Placeholder 3"/>
          <p:cNvSpPr>
            <a:spLocks noGrp="1"/>
          </p:cNvSpPr>
          <p:nvPr>
            <p:ph type="body" sz="half" idx="2"/>
          </p:nvPr>
        </p:nvSpPr>
        <p:spPr>
          <a:xfrm>
            <a:off x="1214175" y="9621451"/>
            <a:ext cx="15410198" cy="1208250"/>
          </a:xfrm>
        </p:spPr>
        <p:txBody>
          <a:bodyPr>
            <a:normAutofit/>
          </a:bodyPr>
          <a:lstStyle>
            <a:lvl1pPr marL="0" indent="0">
              <a:buNone/>
              <a:defRPr sz="2151"/>
            </a:lvl1pPr>
            <a:lvl2pPr marL="819577" indent="0">
              <a:buNone/>
              <a:defRPr sz="2151"/>
            </a:lvl2pPr>
            <a:lvl3pPr marL="1639153" indent="0">
              <a:buNone/>
              <a:defRPr sz="1793"/>
            </a:lvl3pPr>
            <a:lvl4pPr marL="2458730" indent="0">
              <a:buNone/>
              <a:defRPr sz="1613"/>
            </a:lvl4pPr>
            <a:lvl5pPr marL="3278307" indent="0">
              <a:buNone/>
              <a:defRPr sz="1613"/>
            </a:lvl5pPr>
            <a:lvl6pPr marL="4097884" indent="0">
              <a:buNone/>
              <a:defRPr sz="1613"/>
            </a:lvl6pPr>
            <a:lvl7pPr marL="4917460" indent="0">
              <a:buNone/>
              <a:defRPr sz="1613"/>
            </a:lvl7pPr>
            <a:lvl8pPr marL="5737037" indent="0">
              <a:buNone/>
              <a:defRPr sz="1613"/>
            </a:lvl8pPr>
            <a:lvl9pPr marL="6556614" indent="0">
              <a:buNone/>
              <a:defRPr sz="1613"/>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1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5177"/>
            <a:ext cx="21855113" cy="1230877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214174" y="1092765"/>
            <a:ext cx="15410199" cy="2367656"/>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14174" y="3873057"/>
            <a:ext cx="15410199" cy="6956645"/>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915765" y="10829702"/>
            <a:ext cx="1634722" cy="654520"/>
          </a:xfrm>
          <a:prstGeom prst="rect">
            <a:avLst/>
          </a:prstGeom>
        </p:spPr>
        <p:txBody>
          <a:bodyPr vert="horz" lIns="91440" tIns="45720" rIns="91440" bIns="45720" rtlCol="0" anchor="ctr"/>
          <a:lstStyle>
            <a:lvl1pPr algn="r">
              <a:defRPr sz="1613">
                <a:solidFill>
                  <a:schemeClr val="tx1">
                    <a:tint val="75000"/>
                  </a:schemeClr>
                </a:solidFill>
              </a:defRPr>
            </a:lvl1pPr>
          </a:lstStyle>
          <a:p>
            <a:fld id="{B61BEF0D-F0BB-DE4B-95CE-6DB70DBA9567}" type="datetimeFigureOut">
              <a:rPr lang="en-US" dirty="0"/>
              <a:pPr/>
              <a:t>6/11/2024</a:t>
            </a:fld>
            <a:endParaRPr lang="en-US" dirty="0"/>
          </a:p>
        </p:txBody>
      </p:sp>
      <p:sp>
        <p:nvSpPr>
          <p:cNvPr id="5" name="Footer Placeholder 4"/>
          <p:cNvSpPr>
            <a:spLocks noGrp="1"/>
          </p:cNvSpPr>
          <p:nvPr>
            <p:ph type="ftr" sz="quarter" idx="3"/>
          </p:nvPr>
        </p:nvSpPr>
        <p:spPr>
          <a:xfrm>
            <a:off x="1214174" y="10829702"/>
            <a:ext cx="11288962" cy="654520"/>
          </a:xfrm>
          <a:prstGeom prst="rect">
            <a:avLst/>
          </a:prstGeom>
        </p:spPr>
        <p:txBody>
          <a:bodyPr vert="horz" lIns="91440" tIns="45720" rIns="91440" bIns="45720" rtlCol="0" anchor="ctr"/>
          <a:lstStyle>
            <a:lvl1pPr algn="l">
              <a:defRPr sz="161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99436" y="10829702"/>
            <a:ext cx="1224939" cy="654520"/>
          </a:xfrm>
          <a:prstGeom prst="rect">
            <a:avLst/>
          </a:prstGeom>
        </p:spPr>
        <p:txBody>
          <a:bodyPr vert="horz" lIns="91440" tIns="45720" rIns="91440" bIns="45720" rtlCol="0" anchor="ctr"/>
          <a:lstStyle>
            <a:lvl1pPr algn="r">
              <a:defRPr sz="1613">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140314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819577" rtl="0" eaLnBrk="1" latinLnBrk="0" hangingPunct="1">
        <a:spcBef>
          <a:spcPct val="0"/>
        </a:spcBef>
        <a:buNone/>
        <a:defRPr sz="645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14683" indent="-614683" algn="l" defTabSz="819577" rtl="0" eaLnBrk="1" latinLnBrk="0" hangingPunct="1">
        <a:spcBef>
          <a:spcPts val="1793"/>
        </a:spcBef>
        <a:spcAft>
          <a:spcPts val="0"/>
        </a:spcAft>
        <a:buClr>
          <a:schemeClr val="accent1"/>
        </a:buClr>
        <a:buSzPct val="80000"/>
        <a:buFont typeface="Wingdings 3" charset="2"/>
        <a:buChar char=""/>
        <a:defRPr sz="3227" kern="1200">
          <a:solidFill>
            <a:schemeClr val="tx1">
              <a:lumMod val="75000"/>
              <a:lumOff val="25000"/>
            </a:schemeClr>
          </a:solidFill>
          <a:latin typeface="+mn-lt"/>
          <a:ea typeface="+mn-ea"/>
          <a:cs typeface="+mn-cs"/>
        </a:defRPr>
      </a:lvl1pPr>
      <a:lvl2pPr marL="1331812" indent="-512235" algn="l" defTabSz="819577" rtl="0" eaLnBrk="1" latinLnBrk="0" hangingPunct="1">
        <a:spcBef>
          <a:spcPts val="1793"/>
        </a:spcBef>
        <a:spcAft>
          <a:spcPts val="0"/>
        </a:spcAft>
        <a:buClr>
          <a:schemeClr val="accent1"/>
        </a:buClr>
        <a:buSzPct val="80000"/>
        <a:buFont typeface="Wingdings 3" charset="2"/>
        <a:buChar char=""/>
        <a:defRPr sz="2868" kern="1200">
          <a:solidFill>
            <a:schemeClr val="tx1">
              <a:lumMod val="75000"/>
              <a:lumOff val="25000"/>
            </a:schemeClr>
          </a:solidFill>
          <a:latin typeface="+mn-lt"/>
          <a:ea typeface="+mn-ea"/>
          <a:cs typeface="+mn-cs"/>
        </a:defRPr>
      </a:lvl2pPr>
      <a:lvl3pPr marL="2048942" indent="-409788" algn="l" defTabSz="819577" rtl="0" eaLnBrk="1" latinLnBrk="0" hangingPunct="1">
        <a:spcBef>
          <a:spcPts val="1793"/>
        </a:spcBef>
        <a:spcAft>
          <a:spcPts val="0"/>
        </a:spcAft>
        <a:buClr>
          <a:schemeClr val="accent1"/>
        </a:buClr>
        <a:buSzPct val="80000"/>
        <a:buFont typeface="Wingdings 3" charset="2"/>
        <a:buChar char=""/>
        <a:defRPr sz="2510" kern="1200">
          <a:solidFill>
            <a:schemeClr val="tx1">
              <a:lumMod val="75000"/>
              <a:lumOff val="25000"/>
            </a:schemeClr>
          </a:solidFill>
          <a:latin typeface="+mn-lt"/>
          <a:ea typeface="+mn-ea"/>
          <a:cs typeface="+mn-cs"/>
        </a:defRPr>
      </a:lvl3pPr>
      <a:lvl4pPr marL="2868519"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4pPr>
      <a:lvl5pPr marL="3688095"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5pPr>
      <a:lvl6pPr marL="4507672"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6pPr>
      <a:lvl7pPr marL="5327249"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7pPr>
      <a:lvl8pPr marL="6146825"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8pPr>
      <a:lvl9pPr marL="6966402"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9pPr>
    </p:bodyStyle>
    <p:otherStyle>
      <a:defPPr>
        <a:defRPr lang="en-US"/>
      </a:defPPr>
      <a:lvl1pPr marL="0" algn="l" defTabSz="819577" rtl="0" eaLnBrk="1" latinLnBrk="0" hangingPunct="1">
        <a:defRPr sz="3227" kern="1200">
          <a:solidFill>
            <a:schemeClr val="tx1"/>
          </a:solidFill>
          <a:latin typeface="+mn-lt"/>
          <a:ea typeface="+mn-ea"/>
          <a:cs typeface="+mn-cs"/>
        </a:defRPr>
      </a:lvl1pPr>
      <a:lvl2pPr marL="819577" algn="l" defTabSz="819577" rtl="0" eaLnBrk="1" latinLnBrk="0" hangingPunct="1">
        <a:defRPr sz="3227" kern="1200">
          <a:solidFill>
            <a:schemeClr val="tx1"/>
          </a:solidFill>
          <a:latin typeface="+mn-lt"/>
          <a:ea typeface="+mn-ea"/>
          <a:cs typeface="+mn-cs"/>
        </a:defRPr>
      </a:lvl2pPr>
      <a:lvl3pPr marL="1639153" algn="l" defTabSz="819577" rtl="0" eaLnBrk="1" latinLnBrk="0" hangingPunct="1">
        <a:defRPr sz="3227" kern="1200">
          <a:solidFill>
            <a:schemeClr val="tx1"/>
          </a:solidFill>
          <a:latin typeface="+mn-lt"/>
          <a:ea typeface="+mn-ea"/>
          <a:cs typeface="+mn-cs"/>
        </a:defRPr>
      </a:lvl3pPr>
      <a:lvl4pPr marL="2458730" algn="l" defTabSz="819577" rtl="0" eaLnBrk="1" latinLnBrk="0" hangingPunct="1">
        <a:defRPr sz="3227" kern="1200">
          <a:solidFill>
            <a:schemeClr val="tx1"/>
          </a:solidFill>
          <a:latin typeface="+mn-lt"/>
          <a:ea typeface="+mn-ea"/>
          <a:cs typeface="+mn-cs"/>
        </a:defRPr>
      </a:lvl4pPr>
      <a:lvl5pPr marL="3278307" algn="l" defTabSz="819577" rtl="0" eaLnBrk="1" latinLnBrk="0" hangingPunct="1">
        <a:defRPr sz="3227" kern="1200">
          <a:solidFill>
            <a:schemeClr val="tx1"/>
          </a:solidFill>
          <a:latin typeface="+mn-lt"/>
          <a:ea typeface="+mn-ea"/>
          <a:cs typeface="+mn-cs"/>
        </a:defRPr>
      </a:lvl5pPr>
      <a:lvl6pPr marL="4097884" algn="l" defTabSz="819577" rtl="0" eaLnBrk="1" latinLnBrk="0" hangingPunct="1">
        <a:defRPr sz="3227" kern="1200">
          <a:solidFill>
            <a:schemeClr val="tx1"/>
          </a:solidFill>
          <a:latin typeface="+mn-lt"/>
          <a:ea typeface="+mn-ea"/>
          <a:cs typeface="+mn-cs"/>
        </a:defRPr>
      </a:lvl6pPr>
      <a:lvl7pPr marL="4917460" algn="l" defTabSz="819577" rtl="0" eaLnBrk="1" latinLnBrk="0" hangingPunct="1">
        <a:defRPr sz="3227" kern="1200">
          <a:solidFill>
            <a:schemeClr val="tx1"/>
          </a:solidFill>
          <a:latin typeface="+mn-lt"/>
          <a:ea typeface="+mn-ea"/>
          <a:cs typeface="+mn-cs"/>
        </a:defRPr>
      </a:lvl7pPr>
      <a:lvl8pPr marL="5737037" algn="l" defTabSz="819577" rtl="0" eaLnBrk="1" latinLnBrk="0" hangingPunct="1">
        <a:defRPr sz="3227" kern="1200">
          <a:solidFill>
            <a:schemeClr val="tx1"/>
          </a:solidFill>
          <a:latin typeface="+mn-lt"/>
          <a:ea typeface="+mn-ea"/>
          <a:cs typeface="+mn-cs"/>
        </a:defRPr>
      </a:lvl8pPr>
      <a:lvl9pPr marL="6556614" algn="l" defTabSz="819577" rtl="0" eaLnBrk="1" latinLnBrk="0" hangingPunct="1">
        <a:defRPr sz="3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7">
            <a:extLst>
              <a:ext uri="{FF2B5EF4-FFF2-40B4-BE49-F238E27FC236}">
                <a16:creationId xmlns:a16="http://schemas.microsoft.com/office/drawing/2014/main" id="{01F3178A-72F2-4F9F-93AA-4BE89B0298A4}"/>
              </a:ext>
            </a:extLst>
          </p:cNvPr>
          <p:cNvPicPr/>
          <p:nvPr/>
        </p:nvPicPr>
        <p:blipFill>
          <a:blip r:embed="rId2"/>
          <a:stretch/>
        </p:blipFill>
        <p:spPr>
          <a:xfrm>
            <a:off x="18443139" y="1092765"/>
            <a:ext cx="2197800" cy="2197800"/>
          </a:xfrm>
          <a:prstGeom prst="rect">
            <a:avLst/>
          </a:prstGeom>
          <a:ln>
            <a:noFill/>
          </a:ln>
        </p:spPr>
      </p:pic>
      <p:sp>
        <p:nvSpPr>
          <p:cNvPr id="5" name="Unvan 4">
            <a:extLst>
              <a:ext uri="{FF2B5EF4-FFF2-40B4-BE49-F238E27FC236}">
                <a16:creationId xmlns:a16="http://schemas.microsoft.com/office/drawing/2014/main" id="{3C05B2CD-A71E-4930-BA41-4FA40BA1C5AD}"/>
              </a:ext>
            </a:extLst>
          </p:cNvPr>
          <p:cNvSpPr>
            <a:spLocks noGrp="1"/>
          </p:cNvSpPr>
          <p:nvPr>
            <p:ph type="title"/>
          </p:nvPr>
        </p:nvSpPr>
        <p:spPr>
          <a:xfrm>
            <a:off x="1214174" y="1092765"/>
            <a:ext cx="19397926" cy="2367656"/>
          </a:xfrm>
        </p:spPr>
        <p:txBody>
          <a:bodyPr/>
          <a:lstStyle/>
          <a:p>
            <a:pPr algn="ctr"/>
            <a:r>
              <a:rPr lang="tr-TR" dirty="0"/>
              <a:t>VERİ MADENCİLİĞİ PROJE SUNUMU</a:t>
            </a:r>
          </a:p>
        </p:txBody>
      </p:sp>
      <p:sp>
        <p:nvSpPr>
          <p:cNvPr id="7" name="İçerik Yer Tutucusu 6">
            <a:extLst>
              <a:ext uri="{FF2B5EF4-FFF2-40B4-BE49-F238E27FC236}">
                <a16:creationId xmlns:a16="http://schemas.microsoft.com/office/drawing/2014/main" id="{E3D526C7-1780-4501-91D2-D8056D22EBD7}"/>
              </a:ext>
            </a:extLst>
          </p:cNvPr>
          <p:cNvSpPr>
            <a:spLocks noGrp="1"/>
          </p:cNvSpPr>
          <p:nvPr>
            <p:ph idx="1"/>
          </p:nvPr>
        </p:nvSpPr>
        <p:spPr>
          <a:xfrm>
            <a:off x="1214174" y="3873057"/>
            <a:ext cx="19397926" cy="6956645"/>
          </a:xfrm>
        </p:spPr>
        <p:txBody>
          <a:bodyPr/>
          <a:lstStyle/>
          <a:p>
            <a:pPr algn="ctr"/>
            <a:endParaRPr lang="tr-TR" dirty="0"/>
          </a:p>
          <a:p>
            <a:pPr algn="ctr"/>
            <a:r>
              <a:rPr lang="tr-TR" b="1" dirty="0">
                <a:latin typeface="Arial Black" panose="020B0A04020102020204" pitchFamily="34" charset="0"/>
              </a:rPr>
              <a:t>EĞİTMEN : İRFAN YILDIRIM</a:t>
            </a:r>
          </a:p>
          <a:p>
            <a:pPr algn="ctr"/>
            <a:endParaRPr lang="tr-TR" dirty="0"/>
          </a:p>
          <a:p>
            <a:pPr algn="ctr"/>
            <a:r>
              <a:rPr lang="tr-TR" dirty="0">
                <a:latin typeface="Arial Black" panose="020B0A04020102020204" pitchFamily="34" charset="0"/>
              </a:rPr>
              <a:t>PROJENİN ADI : ANİME ÖNERİ SİSTEMİ</a:t>
            </a:r>
          </a:p>
          <a:p>
            <a:pPr algn="ctr"/>
            <a:endParaRPr lang="tr-TR" dirty="0">
              <a:latin typeface="Arial Black" panose="020B0A04020102020204" pitchFamily="34" charset="0"/>
            </a:endParaRPr>
          </a:p>
          <a:p>
            <a:pPr algn="ctr"/>
            <a:r>
              <a:rPr lang="tr-TR" dirty="0">
                <a:latin typeface="Arial Black" panose="020B0A04020102020204" pitchFamily="34" charset="0"/>
              </a:rPr>
              <a:t>HAZIRLAYANLAR : </a:t>
            </a:r>
          </a:p>
          <a:p>
            <a:pPr algn="ctr"/>
            <a:r>
              <a:rPr lang="tr-TR" dirty="0">
                <a:latin typeface="Arial Black" panose="020B0A04020102020204" pitchFamily="34" charset="0"/>
              </a:rPr>
              <a:t>FURKAN DOĞAN – 180303026</a:t>
            </a:r>
          </a:p>
          <a:p>
            <a:pPr algn="ctr"/>
            <a:r>
              <a:rPr lang="tr-TR">
                <a:latin typeface="Arial Black" panose="020B0A04020102020204" pitchFamily="34" charset="0"/>
              </a:rPr>
              <a:t>İBRAHİM CAN ÇAYAN-19030356</a:t>
            </a:r>
            <a:endParaRPr lang="tr-TR" dirty="0">
              <a:latin typeface="Arial Black" panose="020B0A04020102020204" pitchFamily="34" charset="0"/>
            </a:endParaRPr>
          </a:p>
          <a:p>
            <a:pPr algn="ctr"/>
            <a:endParaRPr lang="tr-TR" dirty="0"/>
          </a:p>
          <a:p>
            <a:pPr algn="ctr"/>
            <a:endParaRPr lang="tr-TR" dirty="0"/>
          </a:p>
        </p:txBody>
      </p:sp>
      <p:pic>
        <p:nvPicPr>
          <p:cNvPr id="8" name="Resim 17">
            <a:extLst>
              <a:ext uri="{FF2B5EF4-FFF2-40B4-BE49-F238E27FC236}">
                <a16:creationId xmlns:a16="http://schemas.microsoft.com/office/drawing/2014/main" id="{7D56E3CD-7B73-42B6-ACB4-9FA5A4B74B6C}"/>
              </a:ext>
            </a:extLst>
          </p:cNvPr>
          <p:cNvPicPr/>
          <p:nvPr/>
        </p:nvPicPr>
        <p:blipFill>
          <a:blip r:embed="rId2"/>
          <a:stretch/>
        </p:blipFill>
        <p:spPr>
          <a:xfrm>
            <a:off x="890390" y="1092765"/>
            <a:ext cx="2197800" cy="2197800"/>
          </a:xfrm>
          <a:prstGeom prst="rect">
            <a:avLst/>
          </a:prstGeom>
          <a:ln>
            <a:noFill/>
          </a:ln>
        </p:spPr>
      </p:pic>
    </p:spTree>
    <p:extLst>
      <p:ext uri="{BB962C8B-B14F-4D97-AF65-F5344CB8AC3E}">
        <p14:creationId xmlns:p14="http://schemas.microsoft.com/office/powerpoint/2010/main" val="80955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76" name="CustomShape 1"/>
          <p:cNvSpPr/>
          <p:nvPr/>
        </p:nvSpPr>
        <p:spPr>
          <a:xfrm>
            <a:off x="1502640" y="2298240"/>
            <a:ext cx="17627400" cy="3790800"/>
          </a:xfrm>
          <a:prstGeom prst="rect">
            <a:avLst/>
          </a:prstGeom>
          <a:noFill/>
          <a:ln>
            <a:noFill/>
          </a:ln>
        </p:spPr>
        <p:style>
          <a:lnRef idx="0">
            <a:scrgbClr r="0" g="0" b="0"/>
          </a:lnRef>
          <a:fillRef idx="0">
            <a:scrgbClr r="0" g="0" b="0"/>
          </a:fillRef>
          <a:effectRef idx="0">
            <a:scrgbClr r="0" g="0" b="0"/>
          </a:effectRef>
          <a:fontRef idx="minor"/>
        </p:style>
      </p:sp>
      <p:pic>
        <p:nvPicPr>
          <p:cNvPr id="3" name="Resim 2">
            <a:extLst>
              <a:ext uri="{FF2B5EF4-FFF2-40B4-BE49-F238E27FC236}">
                <a16:creationId xmlns:a16="http://schemas.microsoft.com/office/drawing/2014/main" id="{D738FEC2-5292-4A05-B6A2-92927B8F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4" y="0"/>
            <a:ext cx="21888479" cy="11023600"/>
          </a:xfrm>
          <a:prstGeom prst="rect">
            <a:avLst/>
          </a:prstGeom>
        </p:spPr>
      </p:pic>
      <p:sp>
        <p:nvSpPr>
          <p:cNvPr id="4" name="Unvan 3">
            <a:extLst>
              <a:ext uri="{FF2B5EF4-FFF2-40B4-BE49-F238E27FC236}">
                <a16:creationId xmlns:a16="http://schemas.microsoft.com/office/drawing/2014/main" id="{3022CC1B-428E-4E5A-B928-68862A4DA993}"/>
              </a:ext>
            </a:extLst>
          </p:cNvPr>
          <p:cNvSpPr>
            <a:spLocks noGrp="1"/>
          </p:cNvSpPr>
          <p:nvPr>
            <p:ph type="ctrTitle"/>
          </p:nvPr>
        </p:nvSpPr>
        <p:spPr>
          <a:xfrm>
            <a:off x="1333500" y="11023600"/>
            <a:ext cx="19291300" cy="1270001"/>
          </a:xfrm>
        </p:spPr>
        <p:txBody>
          <a:bodyPr/>
          <a:lstStyle/>
          <a:p>
            <a:pPr algn="ctr"/>
            <a:r>
              <a:rPr lang="tr-TR" sz="8000" dirty="0">
                <a:solidFill>
                  <a:srgbClr val="00B0F0"/>
                </a:solidFill>
                <a:latin typeface="Arial Black" panose="020B0A04020102020204" pitchFamily="34" charset="0"/>
              </a:rPr>
              <a:t>Anime Öneri Sistemi Nasıl Çalışır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440000" y="576000"/>
            <a:ext cx="8474040" cy="7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trike="noStrike" spc="-1">
                <a:solidFill>
                  <a:srgbClr val="FFFFFF"/>
                </a:solidFill>
                <a:latin typeface="Calibri"/>
                <a:ea typeface="Noto Sans CJK SC"/>
              </a:rPr>
              <a:t>Veri Setimizi Tanıyalım</a:t>
            </a:r>
            <a:endParaRPr lang="en-US" sz="4800" b="0" strike="noStrike" spc="-1">
              <a:latin typeface="Arial"/>
            </a:endParaRPr>
          </a:p>
        </p:txBody>
      </p:sp>
      <p:sp>
        <p:nvSpPr>
          <p:cNvPr id="284" name="CustomShape 2"/>
          <p:cNvSpPr/>
          <p:nvPr/>
        </p:nvSpPr>
        <p:spPr>
          <a:xfrm>
            <a:off x="288000" y="1993900"/>
            <a:ext cx="10100600" cy="9452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2700" b="1" strike="noStrike" spc="-1" dirty="0">
                <a:solidFill>
                  <a:srgbClr val="000000"/>
                </a:solidFill>
                <a:latin typeface="Arial"/>
                <a:ea typeface="DejaVu Sans"/>
              </a:rPr>
              <a:t>My anime </a:t>
            </a:r>
            <a:r>
              <a:rPr lang="tr-TR" sz="2700" b="1" strike="noStrike" spc="-1" dirty="0" err="1">
                <a:solidFill>
                  <a:srgbClr val="000000"/>
                </a:solidFill>
                <a:latin typeface="Arial"/>
                <a:ea typeface="DejaVu Sans"/>
              </a:rPr>
              <a:t>list</a:t>
            </a:r>
            <a:r>
              <a:rPr lang="tr-TR" sz="2700" b="1" strike="noStrike" spc="-1" dirty="0">
                <a:solidFill>
                  <a:srgbClr val="000000"/>
                </a:solidFill>
                <a:latin typeface="Arial"/>
                <a:ea typeface="DejaVu Sans"/>
              </a:rPr>
              <a:t> kullanıcılarının oylamasına göre </a:t>
            </a:r>
            <a:r>
              <a:rPr lang="en-US" sz="2700" b="1" strike="noStrike" spc="-1" dirty="0" err="1">
                <a:solidFill>
                  <a:srgbClr val="000000"/>
                </a:solidFill>
                <a:latin typeface="Arial"/>
                <a:ea typeface="DejaVu Sans"/>
              </a:rPr>
              <a:t>en</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iyi</a:t>
            </a:r>
            <a:r>
              <a:rPr lang="en-US" sz="2700" b="1" strike="noStrike" spc="-1" dirty="0">
                <a:solidFill>
                  <a:srgbClr val="000000"/>
                </a:solidFill>
                <a:latin typeface="Arial"/>
                <a:ea typeface="DejaVu Sans"/>
              </a:rPr>
              <a:t> </a:t>
            </a:r>
            <a:r>
              <a:rPr lang="tr-TR" sz="2700" b="1" spc="-1" dirty="0">
                <a:solidFill>
                  <a:srgbClr val="000000"/>
                </a:solidFill>
                <a:latin typeface="Arial"/>
                <a:ea typeface="DejaVu Sans"/>
              </a:rPr>
              <a:t>5</a:t>
            </a:r>
            <a:r>
              <a:rPr lang="en-US" sz="2700" b="1" strike="noStrike" spc="-1" dirty="0">
                <a:solidFill>
                  <a:srgbClr val="000000"/>
                </a:solidFill>
                <a:latin typeface="Arial"/>
                <a:ea typeface="DejaVu Sans"/>
              </a:rPr>
              <a:t> Anime</a:t>
            </a:r>
            <a:endParaRPr lang="en-US" sz="2700" b="1" strike="noStrike" spc="-1" dirty="0">
              <a:latin typeface="Arial"/>
            </a:endParaRPr>
          </a:p>
        </p:txBody>
      </p:sp>
      <p:sp>
        <p:nvSpPr>
          <p:cNvPr id="286" name="CustomShape 3"/>
          <p:cNvSpPr/>
          <p:nvPr/>
        </p:nvSpPr>
        <p:spPr>
          <a:xfrm>
            <a:off x="2736000" y="3387240"/>
            <a:ext cx="4966200" cy="3549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87" name="CustomShape 4"/>
          <p:cNvSpPr/>
          <p:nvPr/>
        </p:nvSpPr>
        <p:spPr>
          <a:xfrm>
            <a:off x="216000" y="5331240"/>
            <a:ext cx="285480" cy="27309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90" name="CustomShape 7"/>
          <p:cNvSpPr/>
          <p:nvPr/>
        </p:nvSpPr>
        <p:spPr>
          <a:xfrm>
            <a:off x="12235320" y="6480360"/>
            <a:ext cx="3674880" cy="1869840"/>
          </a:xfrm>
          <a:prstGeom prst="rect">
            <a:avLst/>
          </a:prstGeom>
          <a:noFill/>
          <a:ln>
            <a:noFill/>
          </a:ln>
        </p:spPr>
        <p:style>
          <a:lnRef idx="0">
            <a:scrgbClr r="0" g="0" b="0"/>
          </a:lnRef>
          <a:fillRef idx="0">
            <a:scrgbClr r="0" g="0" b="0"/>
          </a:fillRef>
          <a:effectRef idx="0">
            <a:scrgbClr r="0" g="0" b="0"/>
          </a:effectRef>
          <a:fontRef idx="minor"/>
        </p:style>
      </p:sp>
      <p:sp>
        <p:nvSpPr>
          <p:cNvPr id="2" name="Dikdörtgen 1">
            <a:extLst>
              <a:ext uri="{FF2B5EF4-FFF2-40B4-BE49-F238E27FC236}">
                <a16:creationId xmlns:a16="http://schemas.microsoft.com/office/drawing/2014/main" id="{70A8D292-FAB2-4E78-86AB-0230009F5F5C}"/>
              </a:ext>
            </a:extLst>
          </p:cNvPr>
          <p:cNvSpPr/>
          <p:nvPr/>
        </p:nvSpPr>
        <p:spPr>
          <a:xfrm>
            <a:off x="10929938" y="4531381"/>
            <a:ext cx="10925175" cy="5632311"/>
          </a:xfrm>
          <a:prstGeom prst="rect">
            <a:avLst/>
          </a:prstGeom>
        </p:spPr>
        <p:txBody>
          <a:bodyPr>
            <a:spAutoFit/>
          </a:bodyPr>
          <a:lstStyle/>
          <a:p>
            <a:pPr>
              <a:lnSpc>
                <a:spcPct val="100000"/>
              </a:lnSpc>
            </a:pPr>
            <a:r>
              <a:rPr lang="en-US" sz="2400" b="1" spc="-1" dirty="0">
                <a:solidFill>
                  <a:srgbClr val="000000"/>
                </a:solidFill>
                <a:latin typeface="Arial Black" panose="020B0A04020102020204" pitchFamily="34" charset="0"/>
                <a:ea typeface="DejaVu Sans"/>
              </a:rPr>
              <a:t>anime.csv </a:t>
            </a:r>
            <a:r>
              <a:rPr lang="en-US" sz="2400" b="1" spc="-1" dirty="0" err="1">
                <a:solidFill>
                  <a:srgbClr val="000000"/>
                </a:solidFill>
                <a:latin typeface="Arial Black" panose="020B0A04020102020204" pitchFamily="34" charset="0"/>
                <a:ea typeface="DejaVu Sans"/>
              </a:rPr>
              <a:t>veri</a:t>
            </a:r>
            <a:r>
              <a:rPr lang="en-US" sz="2400" b="1" spc="-1" dirty="0">
                <a:solidFill>
                  <a:srgbClr val="000000"/>
                </a:solidFill>
                <a:latin typeface="Arial Black" panose="020B0A04020102020204" pitchFamily="34" charset="0"/>
                <a:ea typeface="DejaVu Sans"/>
              </a:rPr>
              <a:t> </a:t>
            </a:r>
            <a:r>
              <a:rPr lang="en-US" sz="2400" b="1" spc="-1" dirty="0" err="1">
                <a:solidFill>
                  <a:srgbClr val="000000"/>
                </a:solidFill>
                <a:latin typeface="Arial Black" panose="020B0A04020102020204" pitchFamily="34" charset="0"/>
                <a:ea typeface="DejaVu Sans"/>
              </a:rPr>
              <a:t>seti</a:t>
            </a:r>
            <a:endParaRPr lang="tr-TR" sz="2400" b="1" spc="-1" dirty="0">
              <a:solidFill>
                <a:srgbClr val="000000"/>
              </a:solidFill>
              <a:latin typeface="Arial Black" panose="020B0A04020102020204" pitchFamily="34" charset="0"/>
              <a:ea typeface="DejaVu Sans"/>
            </a:endParaRPr>
          </a:p>
          <a:p>
            <a:pPr>
              <a:lnSpc>
                <a:spcPct val="100000"/>
              </a:lnSpc>
            </a:pPr>
            <a:endParaRPr lang="en-US" sz="2400" spc="-1" dirty="0">
              <a:latin typeface="Arial Black" panose="020B0A04020102020204" pitchFamily="34" charset="0"/>
            </a:endParaRPr>
          </a:p>
          <a:p>
            <a:pPr>
              <a:lnSpc>
                <a:spcPct val="100000"/>
              </a:lnSpc>
            </a:pPr>
            <a:r>
              <a:rPr lang="en-US" sz="2400" b="1" spc="-1" dirty="0" err="1">
                <a:solidFill>
                  <a:srgbClr val="000000"/>
                </a:solidFill>
                <a:latin typeface="Arial Black" panose="020B0A04020102020204" pitchFamily="34" charset="0"/>
                <a:ea typeface="DejaVu Sans"/>
              </a:rPr>
              <a:t>anime_id</a:t>
            </a:r>
            <a:r>
              <a:rPr lang="en-US" sz="2400" b="1"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myanimelist.net'in</a:t>
            </a:r>
            <a:r>
              <a:rPr lang="en-US" sz="2400" spc="-1" dirty="0">
                <a:solidFill>
                  <a:srgbClr val="000000"/>
                </a:solidFill>
                <a:latin typeface="Arial"/>
                <a:ea typeface="DejaVu Sans"/>
              </a:rPr>
              <a:t> </a:t>
            </a:r>
            <a:r>
              <a:rPr lang="en-US" sz="2400" spc="-1" dirty="0" err="1">
                <a:solidFill>
                  <a:srgbClr val="000000"/>
                </a:solidFill>
                <a:latin typeface="Arial"/>
                <a:ea typeface="DejaVu Sans"/>
              </a:rPr>
              <a:t>bir</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animeyi</a:t>
            </a:r>
            <a:r>
              <a:rPr lang="en-US" sz="2400" spc="-1" dirty="0">
                <a:solidFill>
                  <a:srgbClr val="000000"/>
                </a:solidFill>
                <a:latin typeface="Arial"/>
                <a:ea typeface="DejaVu Sans"/>
              </a:rPr>
              <a:t> </a:t>
            </a:r>
            <a:r>
              <a:rPr lang="en-US" sz="2400" spc="-1" dirty="0" err="1">
                <a:solidFill>
                  <a:srgbClr val="000000"/>
                </a:solidFill>
                <a:latin typeface="Arial"/>
                <a:ea typeface="DejaVu Sans"/>
              </a:rPr>
              <a:t>tanımlayan</a:t>
            </a:r>
            <a:r>
              <a:rPr lang="en-US" sz="2400" spc="-1" dirty="0">
                <a:solidFill>
                  <a:srgbClr val="000000"/>
                </a:solidFill>
                <a:latin typeface="Arial"/>
                <a:ea typeface="DejaVu Sans"/>
              </a:rPr>
              <a:t> </a:t>
            </a:r>
            <a:r>
              <a:rPr lang="en-US" sz="2400" spc="-1" dirty="0" err="1">
                <a:solidFill>
                  <a:srgbClr val="000000"/>
                </a:solidFill>
                <a:latin typeface="Arial"/>
                <a:ea typeface="DejaVu Sans"/>
              </a:rPr>
              <a:t>benzersiz</a:t>
            </a:r>
            <a:r>
              <a:rPr lang="en-US" sz="2400" spc="-1" dirty="0">
                <a:solidFill>
                  <a:srgbClr val="000000"/>
                </a:solidFill>
                <a:latin typeface="Arial"/>
                <a:ea typeface="DejaVu Sans"/>
              </a:rPr>
              <a:t> </a:t>
            </a:r>
            <a:r>
              <a:rPr lang="en-US" sz="2400" spc="-1" dirty="0" err="1">
                <a:solidFill>
                  <a:srgbClr val="000000"/>
                </a:solidFill>
                <a:latin typeface="Arial"/>
                <a:ea typeface="DejaVu Sans"/>
              </a:rPr>
              <a:t>kimliği</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name</a:t>
            </a:r>
            <a:r>
              <a:rPr lang="en-US" sz="2400" b="1" spc="-1" dirty="0">
                <a:solidFill>
                  <a:srgbClr val="000000"/>
                </a:solidFill>
                <a:latin typeface="Arial"/>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tam </a:t>
            </a:r>
            <a:r>
              <a:rPr lang="en-US" sz="2400" spc="-1" dirty="0" err="1">
                <a:solidFill>
                  <a:srgbClr val="000000"/>
                </a:solidFill>
                <a:latin typeface="Arial"/>
                <a:ea typeface="DejaVu Sans"/>
              </a:rPr>
              <a:t>adı</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genre </a:t>
            </a:r>
            <a:r>
              <a:rPr lang="en-US" sz="2400" spc="-1" dirty="0">
                <a:solidFill>
                  <a:srgbClr val="000000"/>
                </a:solidFill>
                <a:latin typeface="Arial"/>
                <a:ea typeface="DejaVu Sans"/>
              </a:rPr>
              <a:t>: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anime </a:t>
            </a:r>
            <a:r>
              <a:rPr lang="en-US" sz="2400" spc="-1" dirty="0" err="1">
                <a:solidFill>
                  <a:srgbClr val="000000"/>
                </a:solidFill>
                <a:latin typeface="Arial"/>
                <a:ea typeface="DejaVu Sans"/>
              </a:rPr>
              <a:t>için</a:t>
            </a:r>
            <a:r>
              <a:rPr lang="en-US" sz="2400" spc="-1" dirty="0">
                <a:solidFill>
                  <a:srgbClr val="000000"/>
                </a:solidFill>
                <a:latin typeface="Arial"/>
                <a:ea typeface="DejaVu Sans"/>
              </a:rPr>
              <a:t> </a:t>
            </a:r>
            <a:r>
              <a:rPr lang="en-US" sz="2400" spc="-1" dirty="0" err="1">
                <a:solidFill>
                  <a:srgbClr val="000000"/>
                </a:solidFill>
                <a:latin typeface="Arial"/>
                <a:ea typeface="DejaVu Sans"/>
              </a:rPr>
              <a:t>virgülle</a:t>
            </a:r>
            <a:r>
              <a:rPr lang="en-US" sz="2400" spc="-1" dirty="0">
                <a:solidFill>
                  <a:srgbClr val="000000"/>
                </a:solidFill>
                <a:latin typeface="Arial"/>
                <a:ea typeface="DejaVu Sans"/>
              </a:rPr>
              <a:t> </a:t>
            </a:r>
            <a:r>
              <a:rPr lang="en-US" sz="2400" spc="-1" dirty="0" err="1">
                <a:solidFill>
                  <a:srgbClr val="000000"/>
                </a:solidFill>
                <a:latin typeface="Arial"/>
                <a:ea typeface="DejaVu Sans"/>
              </a:rPr>
              <a:t>ayrılmış</a:t>
            </a:r>
            <a:r>
              <a:rPr lang="en-US" sz="2400" spc="-1" dirty="0">
                <a:solidFill>
                  <a:srgbClr val="000000"/>
                </a:solidFill>
                <a:latin typeface="Arial"/>
                <a:ea typeface="DejaVu Sans"/>
              </a:rPr>
              <a:t> </a:t>
            </a:r>
            <a:r>
              <a:rPr lang="en-US" sz="2400" spc="-1" dirty="0" err="1">
                <a:solidFill>
                  <a:srgbClr val="000000"/>
                </a:solidFill>
                <a:latin typeface="Arial"/>
                <a:ea typeface="DejaVu Sans"/>
              </a:rPr>
              <a:t>tür</a:t>
            </a:r>
            <a:r>
              <a:rPr lang="en-US" sz="2400" spc="-1" dirty="0">
                <a:solidFill>
                  <a:srgbClr val="000000"/>
                </a:solidFill>
                <a:latin typeface="Arial"/>
                <a:ea typeface="DejaVu Sans"/>
              </a:rPr>
              <a:t> </a:t>
            </a:r>
            <a:r>
              <a:rPr lang="en-US" sz="2400" spc="-1" dirty="0" err="1">
                <a:solidFill>
                  <a:srgbClr val="000000"/>
                </a:solidFill>
                <a:latin typeface="Arial"/>
                <a:ea typeface="DejaVu Sans"/>
              </a:rPr>
              <a:t>listesi</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type</a:t>
            </a:r>
            <a:r>
              <a:rPr lang="en-US" sz="2400" spc="-1" dirty="0">
                <a:solidFill>
                  <a:srgbClr val="000000"/>
                </a:solidFill>
                <a:latin typeface="Arial"/>
                <a:ea typeface="DejaVu Sans"/>
              </a:rPr>
              <a:t> :  Movie, TV, OVA, </a:t>
            </a:r>
            <a:r>
              <a:rPr lang="tr-TR" sz="2400" spc="-1" dirty="0">
                <a:solidFill>
                  <a:srgbClr val="000000"/>
                </a:solidFill>
                <a:latin typeface="Arial"/>
                <a:ea typeface="DejaVu Sans"/>
              </a:rPr>
              <a:t>ONA ,</a:t>
            </a:r>
            <a:r>
              <a:rPr lang="en-US" sz="2400" spc="-1" dirty="0">
                <a:solidFill>
                  <a:srgbClr val="000000"/>
                </a:solidFill>
                <a:latin typeface="Arial"/>
                <a:ea typeface="DejaVu Sans"/>
              </a:rPr>
              <a:t>vb.</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epi</a:t>
            </a:r>
            <a:r>
              <a:rPr lang="tr-TR" sz="2400" b="1" spc="-1" dirty="0" err="1">
                <a:solidFill>
                  <a:srgbClr val="000000"/>
                </a:solidFill>
                <a:latin typeface="Arial Black" panose="020B0A04020102020204" pitchFamily="34" charset="0"/>
                <a:ea typeface="DejaVu Sans"/>
              </a:rPr>
              <a:t>sodes</a:t>
            </a:r>
            <a:r>
              <a:rPr lang="en-US" sz="2400"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a:t>
            </a:r>
            <a:r>
              <a:rPr lang="en-US" sz="2400" spc="-1" dirty="0" err="1">
                <a:solidFill>
                  <a:srgbClr val="000000"/>
                </a:solidFill>
                <a:latin typeface="Arial"/>
                <a:ea typeface="DejaVu Sans"/>
              </a:rPr>
              <a:t>bölüm</a:t>
            </a:r>
            <a:r>
              <a:rPr lang="en-US" sz="2400" spc="-1" dirty="0">
                <a:solidFill>
                  <a:srgbClr val="000000"/>
                </a:solidFill>
                <a:latin typeface="Arial"/>
                <a:ea typeface="DejaVu Sans"/>
              </a:rPr>
              <a:t> </a:t>
            </a:r>
            <a:r>
              <a:rPr lang="en-US" sz="2400" spc="-1" dirty="0" err="1">
                <a:solidFill>
                  <a:srgbClr val="000000"/>
                </a:solidFill>
                <a:latin typeface="Arial"/>
                <a:ea typeface="DejaVu Sans"/>
              </a:rPr>
              <a:t>sayısı</a:t>
            </a:r>
            <a:r>
              <a:rPr lang="en-US" sz="2400" spc="-1" dirty="0">
                <a:solidFill>
                  <a:srgbClr val="000000"/>
                </a:solidFill>
                <a:latin typeface="Arial"/>
                <a:ea typeface="DejaVu Sans"/>
              </a:rPr>
              <a:t>. (1 </a:t>
            </a:r>
            <a:r>
              <a:rPr lang="en-US" sz="2400" spc="-1" dirty="0" err="1">
                <a:solidFill>
                  <a:srgbClr val="000000"/>
                </a:solidFill>
                <a:latin typeface="Arial"/>
                <a:ea typeface="DejaVu Sans"/>
              </a:rPr>
              <a:t>ise</a:t>
            </a:r>
            <a:r>
              <a:rPr lang="en-US" sz="2400" spc="-1" dirty="0">
                <a:solidFill>
                  <a:srgbClr val="000000"/>
                </a:solidFill>
                <a:latin typeface="Arial"/>
                <a:ea typeface="DejaVu Sans"/>
              </a:rPr>
              <a:t> </a:t>
            </a:r>
            <a:r>
              <a:rPr lang="en-US" sz="2400" spc="-1" dirty="0" err="1">
                <a:solidFill>
                  <a:srgbClr val="000000"/>
                </a:solidFill>
                <a:latin typeface="Arial"/>
                <a:ea typeface="DejaVu Sans"/>
              </a:rPr>
              <a:t>Sinema</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rating</a:t>
            </a:r>
            <a:r>
              <a:rPr lang="en-US" sz="2400" b="1" spc="-1" dirty="0">
                <a:solidFill>
                  <a:srgbClr val="000000"/>
                </a:solidFill>
                <a:latin typeface="Arial"/>
                <a:ea typeface="DejaVu Sans"/>
              </a:rPr>
              <a:t>  :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anime </a:t>
            </a:r>
            <a:r>
              <a:rPr lang="en-US" sz="2400" spc="-1" dirty="0" err="1">
                <a:solidFill>
                  <a:srgbClr val="000000"/>
                </a:solidFill>
                <a:latin typeface="Arial"/>
                <a:ea typeface="DejaVu Sans"/>
              </a:rPr>
              <a:t>için</a:t>
            </a:r>
            <a:r>
              <a:rPr lang="en-US" sz="2400" spc="-1" dirty="0">
                <a:solidFill>
                  <a:srgbClr val="000000"/>
                </a:solidFill>
                <a:latin typeface="Arial"/>
                <a:ea typeface="DejaVu Sans"/>
              </a:rPr>
              <a:t> 10 </a:t>
            </a:r>
            <a:r>
              <a:rPr lang="en-US" sz="2400" spc="-1" dirty="0" err="1">
                <a:solidFill>
                  <a:srgbClr val="000000"/>
                </a:solidFill>
                <a:latin typeface="Arial"/>
                <a:ea typeface="DejaVu Sans"/>
              </a:rPr>
              <a:t>üzerinden</a:t>
            </a:r>
            <a:r>
              <a:rPr lang="en-US" sz="2400" spc="-1" dirty="0">
                <a:solidFill>
                  <a:srgbClr val="000000"/>
                </a:solidFill>
                <a:latin typeface="Arial"/>
                <a:ea typeface="DejaVu Sans"/>
              </a:rPr>
              <a:t> </a:t>
            </a:r>
            <a:r>
              <a:rPr lang="en-US" sz="2400" spc="-1" dirty="0" err="1">
                <a:solidFill>
                  <a:srgbClr val="000000"/>
                </a:solidFill>
                <a:latin typeface="Arial"/>
                <a:ea typeface="DejaVu Sans"/>
              </a:rPr>
              <a:t>ortalama</a:t>
            </a:r>
            <a:r>
              <a:rPr lang="en-US" sz="2400" spc="-1" dirty="0">
                <a:solidFill>
                  <a:srgbClr val="000000"/>
                </a:solidFill>
                <a:latin typeface="Arial"/>
                <a:ea typeface="DejaVu Sans"/>
              </a:rPr>
              <a:t> </a:t>
            </a:r>
            <a:r>
              <a:rPr lang="en-US" sz="2400" spc="-1" dirty="0" err="1">
                <a:solidFill>
                  <a:srgbClr val="000000"/>
                </a:solidFill>
                <a:latin typeface="Arial"/>
                <a:ea typeface="DejaVu Sans"/>
              </a:rPr>
              <a:t>derecelendirme</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members</a:t>
            </a:r>
            <a:r>
              <a:rPr lang="en-US" sz="2400"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a:t>
            </a:r>
            <a:r>
              <a:rPr lang="en-US" sz="2400" spc="-1" dirty="0" err="1">
                <a:solidFill>
                  <a:srgbClr val="000000"/>
                </a:solidFill>
                <a:latin typeface="Arial"/>
                <a:ea typeface="DejaVu Sans"/>
              </a:rPr>
              <a:t>grubunda</a:t>
            </a:r>
            <a:r>
              <a:rPr lang="en-US" sz="2400" spc="-1" dirty="0">
                <a:solidFill>
                  <a:srgbClr val="000000"/>
                </a:solidFill>
                <a:latin typeface="Arial"/>
                <a:ea typeface="DejaVu Sans"/>
              </a:rPr>
              <a:t>" </a:t>
            </a:r>
            <a:r>
              <a:rPr lang="en-US" sz="2400" spc="-1" dirty="0" err="1">
                <a:solidFill>
                  <a:srgbClr val="000000"/>
                </a:solidFill>
                <a:latin typeface="Arial"/>
                <a:ea typeface="DejaVu Sans"/>
              </a:rPr>
              <a:t>bulunan</a:t>
            </a:r>
            <a:r>
              <a:rPr lang="en-US" sz="2400" spc="-1" dirty="0">
                <a:solidFill>
                  <a:srgbClr val="000000"/>
                </a:solidFill>
                <a:latin typeface="Arial"/>
                <a:ea typeface="DejaVu Sans"/>
              </a:rPr>
              <a:t> </a:t>
            </a:r>
            <a:r>
              <a:rPr lang="en-US" sz="2400" spc="-1" dirty="0" err="1">
                <a:solidFill>
                  <a:srgbClr val="000000"/>
                </a:solidFill>
                <a:latin typeface="Arial"/>
                <a:ea typeface="DejaVu Sans"/>
              </a:rPr>
              <a:t>topluluk</a:t>
            </a:r>
            <a:r>
              <a:rPr lang="en-US" sz="2400" spc="-1" dirty="0">
                <a:solidFill>
                  <a:srgbClr val="000000"/>
                </a:solidFill>
                <a:latin typeface="Arial"/>
                <a:ea typeface="DejaVu Sans"/>
              </a:rPr>
              <a:t> </a:t>
            </a:r>
            <a:r>
              <a:rPr lang="en-US" sz="2400" spc="-1" dirty="0" err="1">
                <a:solidFill>
                  <a:srgbClr val="000000"/>
                </a:solidFill>
                <a:latin typeface="Arial"/>
                <a:ea typeface="DejaVu Sans"/>
              </a:rPr>
              <a:t>üyelerinin</a:t>
            </a:r>
            <a:r>
              <a:rPr lang="en-US" sz="2400" spc="-1" dirty="0">
                <a:solidFill>
                  <a:srgbClr val="000000"/>
                </a:solidFill>
                <a:latin typeface="Arial"/>
                <a:ea typeface="DejaVu Sans"/>
              </a:rPr>
              <a:t> </a:t>
            </a:r>
            <a:r>
              <a:rPr lang="en-US" sz="2400" spc="-1" dirty="0" err="1">
                <a:solidFill>
                  <a:srgbClr val="000000"/>
                </a:solidFill>
                <a:latin typeface="Arial"/>
                <a:ea typeface="DejaVu Sans"/>
              </a:rPr>
              <a:t>sayısı</a:t>
            </a:r>
            <a:r>
              <a:rPr lang="en-US" spc="-1" dirty="0">
                <a:solidFill>
                  <a:srgbClr val="000000"/>
                </a:solidFill>
                <a:latin typeface="Arial"/>
                <a:ea typeface="DejaVu Sans"/>
              </a:rPr>
              <a:t>.</a:t>
            </a:r>
            <a:endParaRPr lang="en-US" spc="-1" dirty="0">
              <a:latin typeface="Arial"/>
            </a:endParaRPr>
          </a:p>
        </p:txBody>
      </p:sp>
      <p:sp>
        <p:nvSpPr>
          <p:cNvPr id="17" name="Dikdörtgen 16">
            <a:extLst>
              <a:ext uri="{FF2B5EF4-FFF2-40B4-BE49-F238E27FC236}">
                <a16:creationId xmlns:a16="http://schemas.microsoft.com/office/drawing/2014/main" id="{C2C635EB-1DFF-43AA-99BE-3D4A5756CA1B}"/>
              </a:ext>
            </a:extLst>
          </p:cNvPr>
          <p:cNvSpPr/>
          <p:nvPr/>
        </p:nvSpPr>
        <p:spPr>
          <a:xfrm>
            <a:off x="10925175" y="3854273"/>
            <a:ext cx="10925175" cy="677108"/>
          </a:xfrm>
          <a:prstGeom prst="rect">
            <a:avLst/>
          </a:prstGeom>
        </p:spPr>
        <p:txBody>
          <a:bodyPr>
            <a:spAutoFit/>
          </a:bodyPr>
          <a:lstStyle/>
          <a:p>
            <a:pPr>
              <a:lnSpc>
                <a:spcPct val="100000"/>
              </a:lnSpc>
            </a:pPr>
            <a:r>
              <a:rPr lang="tr-TR" sz="3800" spc="-1" dirty="0">
                <a:latin typeface="Arial"/>
              </a:rPr>
              <a:t>Kullandığımız Veri Setindeki Değişkenler</a:t>
            </a:r>
            <a:endParaRPr lang="en-US" sz="3800" spc="-1" dirty="0">
              <a:latin typeface="Arial"/>
            </a:endParaRPr>
          </a:p>
        </p:txBody>
      </p:sp>
      <p:pic>
        <p:nvPicPr>
          <p:cNvPr id="8" name="Resim 7">
            <a:extLst>
              <a:ext uri="{FF2B5EF4-FFF2-40B4-BE49-F238E27FC236}">
                <a16:creationId xmlns:a16="http://schemas.microsoft.com/office/drawing/2014/main" id="{50FFA957-361A-4DE8-AE31-3B0DFF7D0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80" y="3457676"/>
            <a:ext cx="7402778" cy="65265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1440000" y="576000"/>
            <a:ext cx="8474040" cy="7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trike="noStrike" spc="-1">
                <a:solidFill>
                  <a:srgbClr val="FFFFFF"/>
                </a:solidFill>
                <a:latin typeface="Calibri"/>
                <a:ea typeface="Noto Sans CJK SC"/>
              </a:rPr>
              <a:t>Veri Setimizi Tanıyalım</a:t>
            </a:r>
            <a:endParaRPr lang="en-US" sz="4800" b="0" strike="noStrike" spc="-1">
              <a:latin typeface="Arial"/>
            </a:endParaRPr>
          </a:p>
        </p:txBody>
      </p:sp>
      <p:sp>
        <p:nvSpPr>
          <p:cNvPr id="281" name="CustomShape 2"/>
          <p:cNvSpPr/>
          <p:nvPr/>
        </p:nvSpPr>
        <p:spPr>
          <a:xfrm>
            <a:off x="1440000" y="7412285"/>
            <a:ext cx="8132100" cy="1909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3300" spc="-1" dirty="0">
                <a:latin typeface="Arial"/>
              </a:rPr>
              <a:t>Yandaki tabloda ise gürültüye neden olan verileri düzenleyerek onları veri setimizde yeniden kazandırdık</a:t>
            </a:r>
            <a:r>
              <a:rPr lang="tr-TR" sz="2300" spc="-1" dirty="0">
                <a:latin typeface="Arial"/>
              </a:rPr>
              <a:t>.</a:t>
            </a:r>
            <a:endParaRPr lang="en-US" sz="2300" b="0" strike="noStrike" spc="-1" dirty="0">
              <a:latin typeface="Arial"/>
            </a:endParaRPr>
          </a:p>
        </p:txBody>
      </p:sp>
      <p:pic>
        <p:nvPicPr>
          <p:cNvPr id="3" name="Resim 2">
            <a:extLst>
              <a:ext uri="{FF2B5EF4-FFF2-40B4-BE49-F238E27FC236}">
                <a16:creationId xmlns:a16="http://schemas.microsoft.com/office/drawing/2014/main" id="{012FC029-AA4E-4CEC-BB3C-3FE4A57EE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38" y="316540"/>
            <a:ext cx="11309060" cy="4564776"/>
          </a:xfrm>
          <a:prstGeom prst="rect">
            <a:avLst/>
          </a:prstGeom>
        </p:spPr>
      </p:pic>
      <p:pic>
        <p:nvPicPr>
          <p:cNvPr id="5" name="Resim 4">
            <a:extLst>
              <a:ext uri="{FF2B5EF4-FFF2-40B4-BE49-F238E27FC236}">
                <a16:creationId xmlns:a16="http://schemas.microsoft.com/office/drawing/2014/main" id="{75B99E1D-5D95-4C06-984F-40B1B5916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597" y="4842264"/>
            <a:ext cx="10094977" cy="7134796"/>
          </a:xfrm>
          <a:prstGeom prst="rect">
            <a:avLst/>
          </a:prstGeom>
        </p:spPr>
      </p:pic>
      <p:sp>
        <p:nvSpPr>
          <p:cNvPr id="7" name="Metin Yer Tutucusu 6">
            <a:extLst>
              <a:ext uri="{FF2B5EF4-FFF2-40B4-BE49-F238E27FC236}">
                <a16:creationId xmlns:a16="http://schemas.microsoft.com/office/drawing/2014/main" id="{274C6F70-D9A8-4217-8C49-A1E12D4E33F5}"/>
              </a:ext>
            </a:extLst>
          </p:cNvPr>
          <p:cNvSpPr>
            <a:spLocks noGrp="1"/>
          </p:cNvSpPr>
          <p:nvPr>
            <p:ph type="body" idx="1"/>
          </p:nvPr>
        </p:nvSpPr>
        <p:spPr>
          <a:xfrm>
            <a:off x="13392013" y="1183260"/>
            <a:ext cx="6184900" cy="1943100"/>
          </a:xfrm>
        </p:spPr>
        <p:txBody>
          <a:bodyPr>
            <a:normAutofit lnSpcReduction="10000"/>
          </a:bodyPr>
          <a:lstStyle/>
          <a:p>
            <a:r>
              <a:rPr lang="tr-TR" dirty="0"/>
              <a:t>Yanda gördüğünüzde gürültüye neden olan veriler olduğu için çıkan sonucumuzda hatalara sebep olabiliyordu.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dirty="0" err="1">
                <a:solidFill>
                  <a:srgbClr val="FFFFFF"/>
                </a:solidFill>
                <a:latin typeface="Calibri"/>
                <a:ea typeface="DejaVu Sans"/>
              </a:rPr>
              <a:t>Madencilik</a:t>
            </a:r>
            <a:endParaRPr lang="en-US" sz="4800" b="0" strike="noStrike" spc="-1" dirty="0">
              <a:latin typeface="Arial"/>
            </a:endParaRPr>
          </a:p>
        </p:txBody>
      </p:sp>
      <p:sp>
        <p:nvSpPr>
          <p:cNvPr id="326" name="CustomShape 2"/>
          <p:cNvSpPr/>
          <p:nvPr/>
        </p:nvSpPr>
        <p:spPr>
          <a:xfrm>
            <a:off x="1052856" y="2663085"/>
            <a:ext cx="20115720" cy="277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00000"/>
              </a:lnSpc>
              <a:buFont typeface="Arial" panose="020B0604020202020204" pitchFamily="34" charset="0"/>
              <a:buChar char="•"/>
            </a:pPr>
            <a:r>
              <a:rPr lang="tr-TR" sz="2700" dirty="0">
                <a:latin typeface="Arial" panose="020B0604020202020204" pitchFamily="34" charset="0"/>
                <a:cs typeface="Arial" panose="020B0604020202020204" pitchFamily="34" charset="0"/>
              </a:rPr>
              <a:t>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(K-</a:t>
            </a:r>
            <a:r>
              <a:rPr lang="tr-TR" sz="2700" dirty="0" err="1">
                <a:latin typeface="Arial" panose="020B0604020202020204" pitchFamily="34" charset="0"/>
                <a:cs typeface="Arial" panose="020B0604020202020204" pitchFamily="34" charset="0"/>
              </a:rPr>
              <a:t>Dimensional</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bir veri yapısıdır ve veri kümelerinde hızlı arama yapmayı hedefler. 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veri kümesini belirli bir düzende organize etmeyi amaçlar ve veri kümesinde arama yaparken bu düzeni kullanır. Bu sayede, arama işlemi için gereken adım sayısı azaltılır ve arama işlemi hızlanır. </a:t>
            </a:r>
          </a:p>
          <a:p>
            <a:pPr algn="just">
              <a:lnSpc>
                <a:spcPct val="100000"/>
              </a:lnSpc>
            </a:pPr>
            <a:endParaRPr lang="tr-TR" sz="2700" b="0" strike="noStrike" spc="-1" dirty="0">
              <a:solidFill>
                <a:srgbClr val="000000"/>
              </a:solidFill>
              <a:latin typeface="Arial" panose="020B0604020202020204" pitchFamily="34" charset="0"/>
              <a:ea typeface="DejaVu Sans"/>
              <a:cs typeface="Arial" panose="020B0604020202020204" pitchFamily="34" charset="0"/>
            </a:endParaRPr>
          </a:p>
          <a:p>
            <a:pPr marL="457200" indent="-457200" algn="just">
              <a:lnSpc>
                <a:spcPct val="100000"/>
              </a:lnSpc>
              <a:buFont typeface="Arial" panose="020B0604020202020204" pitchFamily="34" charset="0"/>
              <a:buChar char="•"/>
            </a:pPr>
            <a:r>
              <a:rPr lang="tr-TR" sz="2700" dirty="0">
                <a:latin typeface="Arial" panose="020B0604020202020204" pitchFamily="34" charset="0"/>
                <a:cs typeface="Arial" panose="020B0604020202020204" pitchFamily="34" charset="0"/>
              </a:rPr>
              <a:t>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veri kümesini düzenlemek için veri kümesinde yer alan özellikleri (sütunlar) kullanır. Özellikler arasındaki mesafeleri kullanarak, veri kümesi belirli bir düzende organize edilir. Bu düzen, veri kümesinde arama yaparken kullanılır ve veri kümesinde arama yaparken gereken adım sayısı azaltılır.</a:t>
            </a:r>
            <a:endParaRPr lang="tr-TR" sz="2700"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endParaRPr lang="tr-TR" sz="2700" b="0" strike="noStrike"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endParaRPr lang="tr-TR" sz="2700" spc="-1" dirty="0">
              <a:solidFill>
                <a:srgbClr val="000000"/>
              </a:solidFill>
              <a:latin typeface="Arial" panose="020B0604020202020204" pitchFamily="34" charset="0"/>
              <a:ea typeface="DejaVu Sans"/>
              <a:cs typeface="Arial" panose="020B0604020202020204" pitchFamily="34" charset="0"/>
            </a:endParaRPr>
          </a:p>
          <a:p>
            <a:pPr marL="457200" indent="-457200" algn="just">
              <a:lnSpc>
                <a:spcPct val="100000"/>
              </a:lnSpc>
              <a:buFont typeface="Arial" panose="020B0604020202020204" pitchFamily="34" charset="0"/>
              <a:buChar char="•"/>
            </a:pPr>
            <a:r>
              <a:rPr lang="en-US" sz="2700" b="0" strike="noStrike" spc="-1" dirty="0" err="1">
                <a:solidFill>
                  <a:srgbClr val="000000"/>
                </a:solidFill>
                <a:latin typeface="Arial"/>
                <a:ea typeface="DejaVu Sans"/>
              </a:rPr>
              <a:t>Parametre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olarak</a:t>
            </a:r>
            <a:r>
              <a:rPr lang="en-US" sz="2700" b="0" strike="noStrike" spc="-1" dirty="0">
                <a:solidFill>
                  <a:srgbClr val="000000"/>
                </a:solidFill>
                <a:latin typeface="Arial"/>
                <a:ea typeface="DejaVu Sans"/>
              </a:rPr>
              <a:t> k=</a:t>
            </a:r>
            <a:r>
              <a:rPr lang="tr-TR" sz="2700" b="0" strike="noStrike" spc="-1" dirty="0">
                <a:solidFill>
                  <a:srgbClr val="000000"/>
                </a:solidFill>
                <a:latin typeface="Arial"/>
                <a:ea typeface="DejaVu Sans"/>
              </a:rPr>
              <a:t>5</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çünkü</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örneğin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kendisine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mesafesi</a:t>
            </a:r>
            <a:r>
              <a:rPr lang="en-US" sz="2700" b="0" strike="noStrike" spc="-1" dirty="0">
                <a:solidFill>
                  <a:srgbClr val="000000"/>
                </a:solidFill>
                <a:latin typeface="Arial"/>
                <a:ea typeface="DejaVu Sans"/>
              </a:rPr>
              <a:t> 0 </a:t>
            </a:r>
            <a:r>
              <a:rPr lang="en-US" sz="2700" b="0" strike="noStrike" spc="-1" dirty="0" err="1">
                <a:solidFill>
                  <a:srgbClr val="000000"/>
                </a:solidFill>
                <a:latin typeface="Arial"/>
                <a:ea typeface="DejaVu Sans"/>
              </a:rPr>
              <a:t>olduğundan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KNN'nin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döndürdüğü</a:t>
            </a:r>
            <a:r>
              <a:rPr lang="en-US" sz="2700" b="0" strike="noStrike" spc="-1" dirty="0">
                <a:solidFill>
                  <a:srgbClr val="000000"/>
                </a:solidFill>
                <a:latin typeface="Arial"/>
                <a:ea typeface="DejaVu Sans"/>
              </a:rPr>
              <a:t> ilk </a:t>
            </a:r>
            <a:r>
              <a:rPr lang="en-US" sz="2700" b="0" strike="noStrike" spc="-1" dirty="0" err="1">
                <a:solidFill>
                  <a:srgbClr val="000000"/>
                </a:solidFill>
                <a:latin typeface="Arial"/>
                <a:ea typeface="DejaVu Sans"/>
              </a:rPr>
              <a:t>komşu</a:t>
            </a:r>
            <a:r>
              <a:rPr lang="en-US" sz="2700" b="0" strike="noStrike" spc="-1" dirty="0">
                <a:solidFill>
                  <a:srgbClr val="000000"/>
                </a:solidFill>
                <a:latin typeface="Arial"/>
                <a:ea typeface="DejaVu Sans"/>
              </a:rPr>
              <a:t> her zaman </a:t>
            </a:r>
            <a:r>
              <a:rPr lang="en-US" sz="2700" b="0" strike="noStrike" spc="-1" dirty="0" err="1">
                <a:solidFill>
                  <a:srgbClr val="000000"/>
                </a:solidFill>
                <a:latin typeface="Arial"/>
                <a:ea typeface="DejaVu Sans"/>
              </a:rPr>
              <a:t>kendisidir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bunu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kullanamayız</a:t>
            </a:r>
            <a:r>
              <a:rPr lang="en-US" sz="2700" b="0" strike="noStrike" spc="-1" dirty="0">
                <a:solidFill>
                  <a:srgbClr val="000000"/>
                </a:solidFill>
                <a:latin typeface="Arial"/>
                <a:ea typeface="DejaVu Sans"/>
              </a:rPr>
              <a:t>.</a:t>
            </a:r>
            <a:endParaRPr lang="en-US" sz="2700" b="0" strike="noStrike" spc="-1" dirty="0">
              <a:latin typeface="Arial"/>
            </a:endParaRPr>
          </a:p>
        </p:txBody>
      </p:sp>
      <p:sp>
        <p:nvSpPr>
          <p:cNvPr id="2" name="Unvan 1">
            <a:extLst>
              <a:ext uri="{FF2B5EF4-FFF2-40B4-BE49-F238E27FC236}">
                <a16:creationId xmlns:a16="http://schemas.microsoft.com/office/drawing/2014/main" id="{1ECC9ADC-B66A-4298-944B-C628378A50E5}"/>
              </a:ext>
            </a:extLst>
          </p:cNvPr>
          <p:cNvSpPr>
            <a:spLocks noGrp="1"/>
          </p:cNvSpPr>
          <p:nvPr>
            <p:ph type="ctrTitle"/>
          </p:nvPr>
        </p:nvSpPr>
        <p:spPr>
          <a:xfrm>
            <a:off x="2015734" y="483185"/>
            <a:ext cx="18189965" cy="1985695"/>
          </a:xfrm>
        </p:spPr>
        <p:txBody>
          <a:bodyPr/>
          <a:lstStyle/>
          <a:p>
            <a:pPr algn="ctr"/>
            <a:r>
              <a:rPr lang="en-US" sz="9600" b="1" spc="-1" dirty="0">
                <a:solidFill>
                  <a:schemeClr val="accent2">
                    <a:lumMod val="75000"/>
                  </a:schemeClr>
                </a:solidFill>
                <a:latin typeface="Arial"/>
                <a:ea typeface="DejaVu Sans"/>
              </a:rPr>
              <a:t>KNN </a:t>
            </a:r>
            <a:r>
              <a:rPr lang="en-US" sz="9600" b="1" spc="-1" dirty="0" err="1">
                <a:solidFill>
                  <a:schemeClr val="accent2">
                    <a:lumMod val="75000"/>
                  </a:schemeClr>
                </a:solidFill>
                <a:latin typeface="Arial"/>
                <a:ea typeface="DejaVu Sans"/>
              </a:rPr>
              <a:t>Modeli</a:t>
            </a:r>
            <a:endParaRPr lang="tr-TR" dirty="0">
              <a:solidFill>
                <a:schemeClr val="accent2">
                  <a:lumMod val="75000"/>
                </a:schemeClr>
              </a:solidFill>
            </a:endParaRPr>
          </a:p>
        </p:txBody>
      </p:sp>
      <p:pic>
        <p:nvPicPr>
          <p:cNvPr id="5" name="Resim 4">
            <a:extLst>
              <a:ext uri="{FF2B5EF4-FFF2-40B4-BE49-F238E27FC236}">
                <a16:creationId xmlns:a16="http://schemas.microsoft.com/office/drawing/2014/main" id="{E4751788-6289-4822-A0D2-33CE63D08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966" y="7844544"/>
            <a:ext cx="12354333" cy="357194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Madencilik</a:t>
            </a:r>
            <a:endParaRPr lang="en-US" sz="4800" b="0" strike="noStrike" spc="-1">
              <a:latin typeface="Arial"/>
            </a:endParaRPr>
          </a:p>
        </p:txBody>
      </p:sp>
      <p:pic>
        <p:nvPicPr>
          <p:cNvPr id="2" name="Resim 1">
            <a:extLst>
              <a:ext uri="{FF2B5EF4-FFF2-40B4-BE49-F238E27FC236}">
                <a16:creationId xmlns:a16="http://schemas.microsoft.com/office/drawing/2014/main" id="{D4F30830-5627-4EF0-AA23-ED5503F0F36A}"/>
              </a:ext>
            </a:extLst>
          </p:cNvPr>
          <p:cNvPicPr>
            <a:picLocks noChangeAspect="1"/>
          </p:cNvPicPr>
          <p:nvPr/>
        </p:nvPicPr>
        <p:blipFill>
          <a:blip r:embed="rId3"/>
          <a:stretch>
            <a:fillRect/>
          </a:stretch>
        </p:blipFill>
        <p:spPr>
          <a:xfrm>
            <a:off x="4400124" y="4470400"/>
            <a:ext cx="11832432" cy="6829357"/>
          </a:xfrm>
          <a:prstGeom prst="rect">
            <a:avLst/>
          </a:prstGeom>
        </p:spPr>
      </p:pic>
      <p:sp>
        <p:nvSpPr>
          <p:cNvPr id="4" name="İçerik Yer Tutucusu 3">
            <a:extLst>
              <a:ext uri="{FF2B5EF4-FFF2-40B4-BE49-F238E27FC236}">
                <a16:creationId xmlns:a16="http://schemas.microsoft.com/office/drawing/2014/main" id="{A53DE2A4-189E-419B-BFF3-E8AAA28C6986}"/>
              </a:ext>
            </a:extLst>
          </p:cNvPr>
          <p:cNvSpPr>
            <a:spLocks noGrp="1"/>
          </p:cNvSpPr>
          <p:nvPr>
            <p:ph idx="1"/>
          </p:nvPr>
        </p:nvSpPr>
        <p:spPr>
          <a:xfrm>
            <a:off x="1912674" y="2668477"/>
            <a:ext cx="17627400" cy="6956645"/>
          </a:xfrm>
        </p:spPr>
        <p:txBody>
          <a:bodyPr>
            <a:normAutofit/>
          </a:bodyPr>
          <a:lstStyle/>
          <a:p>
            <a:r>
              <a:rPr lang="tr-TR" sz="2700" dirty="0">
                <a:latin typeface="Arial" panose="020B0604020202020204" pitchFamily="34" charset="0"/>
                <a:cs typeface="Arial" panose="020B0604020202020204" pitchFamily="34" charset="0"/>
              </a:rPr>
              <a:t>Sonuç olarak , aşağıda görüldüğü üzere bizim girdiğimiz bir </a:t>
            </a:r>
            <a:r>
              <a:rPr lang="tr-TR" sz="2700" dirty="0" err="1">
                <a:latin typeface="Arial" panose="020B0604020202020204" pitchFamily="34" charset="0"/>
                <a:cs typeface="Arial" panose="020B0604020202020204" pitchFamily="34" charset="0"/>
              </a:rPr>
              <a:t>animenin</a:t>
            </a:r>
            <a:r>
              <a:rPr lang="tr-TR" sz="2700" dirty="0">
                <a:latin typeface="Arial" panose="020B0604020202020204" pitchFamily="34" charset="0"/>
                <a:cs typeface="Arial" panose="020B0604020202020204" pitchFamily="34" charset="0"/>
              </a:rPr>
              <a:t> benzerlerini listeleyen ve çıktı ekranında görünmesini sağlayan görüntü bulunmaktadır. Ayrıca bu benzer </a:t>
            </a:r>
            <a:r>
              <a:rPr lang="tr-TR" sz="2700" dirty="0" err="1">
                <a:latin typeface="Arial" panose="020B0604020202020204" pitchFamily="34" charset="0"/>
                <a:cs typeface="Arial" panose="020B0604020202020204" pitchFamily="34" charset="0"/>
              </a:rPr>
              <a:t>animelerin</a:t>
            </a:r>
            <a:r>
              <a:rPr lang="tr-TR" sz="2700" dirty="0">
                <a:latin typeface="Arial" panose="020B0604020202020204" pitchFamily="34" charset="0"/>
                <a:cs typeface="Arial" panose="020B0604020202020204" pitchFamily="34" charset="0"/>
              </a:rPr>
              <a:t> çubuk grafiği de gösterilmektedir. Program kullanıcı 0 girene kadar girdi almaya devam ediyor.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48" name="CustomShape 3"/>
          <p:cNvSpPr/>
          <p:nvPr/>
        </p:nvSpPr>
        <p:spPr>
          <a:xfrm>
            <a:off x="0" y="9352800"/>
            <a:ext cx="21852720" cy="1398600"/>
          </a:xfrm>
          <a:prstGeom prst="rect">
            <a:avLst/>
          </a:prstGeom>
          <a:noFill/>
          <a:ln>
            <a:noFill/>
          </a:ln>
        </p:spPr>
        <p:style>
          <a:lnRef idx="0">
            <a:scrgbClr r="0" g="0" b="0"/>
          </a:lnRef>
          <a:fillRef idx="0">
            <a:scrgbClr r="0" g="0" b="0"/>
          </a:fillRef>
          <a:effectRef idx="0">
            <a:scrgbClr r="0" g="0" b="0"/>
          </a:effectRef>
          <a:fontRef idx="minor"/>
        </p:style>
      </p:sp>
      <p:sp>
        <p:nvSpPr>
          <p:cNvPr id="2" name="Unvan 1">
            <a:extLst>
              <a:ext uri="{FF2B5EF4-FFF2-40B4-BE49-F238E27FC236}">
                <a16:creationId xmlns:a16="http://schemas.microsoft.com/office/drawing/2014/main" id="{7C63B30F-0C65-4B3A-954D-5DA3435EFD34}"/>
              </a:ext>
            </a:extLst>
          </p:cNvPr>
          <p:cNvSpPr>
            <a:spLocks noGrp="1"/>
          </p:cNvSpPr>
          <p:nvPr>
            <p:ph type="ctrTitle"/>
          </p:nvPr>
        </p:nvSpPr>
        <p:spPr>
          <a:xfrm>
            <a:off x="3133335" y="6037550"/>
            <a:ext cx="13922840" cy="2951149"/>
          </a:xfrm>
        </p:spPr>
        <p:txBody>
          <a:bodyPr/>
          <a:lstStyle/>
          <a:p>
            <a:pPr algn="ctr"/>
            <a:r>
              <a:rPr lang="tr-TR" dirty="0">
                <a:solidFill>
                  <a:srgbClr val="7030A0"/>
                </a:solidFill>
              </a:rPr>
              <a:t>SAYIN ÖĞRETMENİM VE DEĞERLİ ARKADAŞLAR DİNLEDİĞİNİZ İÇİN TEŞEKKÜR EDERİZ</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4" name="CustomShape 1"/>
          <p:cNvSpPr/>
          <p:nvPr/>
        </p:nvSpPr>
        <p:spPr>
          <a:xfrm rot="5400000">
            <a:off x="15452280" y="5888160"/>
            <a:ext cx="12291120" cy="5148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F2F2F2"/>
                </a:solidFill>
                <a:latin typeface="Arial Narrow"/>
                <a:ea typeface="DejaVu Sans"/>
              </a:rPr>
              <a:t>İÇİNDEKİLER</a:t>
            </a:r>
            <a:endParaRPr lang="en-US" sz="2800" b="0" strike="noStrike" spc="-1">
              <a:latin typeface="Arial"/>
            </a:endParaRPr>
          </a:p>
        </p:txBody>
      </p:sp>
      <p:sp>
        <p:nvSpPr>
          <p:cNvPr id="146" name="CustomShape 3"/>
          <p:cNvSpPr/>
          <p:nvPr/>
        </p:nvSpPr>
        <p:spPr>
          <a:xfrm>
            <a:off x="10149840" y="1463040"/>
            <a:ext cx="10879200" cy="804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3600" b="0" strike="noStrike" spc="-1" dirty="0">
              <a:latin typeface="Arial"/>
            </a:endParaRPr>
          </a:p>
        </p:txBody>
      </p:sp>
      <p:pic>
        <p:nvPicPr>
          <p:cNvPr id="6" name="Resim 5">
            <a:extLst>
              <a:ext uri="{FF2B5EF4-FFF2-40B4-BE49-F238E27FC236}">
                <a16:creationId xmlns:a16="http://schemas.microsoft.com/office/drawing/2014/main" id="{026EA004-D5F9-4F61-B164-F5FA2DB7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73" y="2649616"/>
            <a:ext cx="10637088" cy="5939243"/>
          </a:xfrm>
          <a:prstGeom prst="rect">
            <a:avLst/>
          </a:prstGeom>
        </p:spPr>
      </p:pic>
      <p:sp>
        <p:nvSpPr>
          <p:cNvPr id="8" name="İçerik Yer Tutucusu 7">
            <a:extLst>
              <a:ext uri="{FF2B5EF4-FFF2-40B4-BE49-F238E27FC236}">
                <a16:creationId xmlns:a16="http://schemas.microsoft.com/office/drawing/2014/main" id="{4310B291-CA49-4960-B814-EE3A14B036C8}"/>
              </a:ext>
            </a:extLst>
          </p:cNvPr>
          <p:cNvSpPr>
            <a:spLocks noGrp="1"/>
          </p:cNvSpPr>
          <p:nvPr>
            <p:ph idx="1"/>
          </p:nvPr>
        </p:nvSpPr>
        <p:spPr>
          <a:xfrm>
            <a:off x="11559741" y="248836"/>
            <a:ext cx="8940919" cy="9695264"/>
          </a:xfrm>
        </p:spPr>
        <p:txBody>
          <a:bodyPr>
            <a:normAutofit fontScale="92500" lnSpcReduction="20000"/>
          </a:bodyPr>
          <a:lstStyle/>
          <a:p>
            <a:endParaRPr lang="tr-TR" dirty="0"/>
          </a:p>
          <a:p>
            <a:endParaRPr lang="tr-TR" dirty="0"/>
          </a:p>
          <a:p>
            <a:endParaRPr lang="tr-TR" dirty="0">
              <a:solidFill>
                <a:schemeClr val="tx1"/>
              </a:solidFill>
              <a:latin typeface="Arial Black" panose="020B0A04020102020204" pitchFamily="34" charset="0"/>
            </a:endParaRPr>
          </a:p>
          <a:p>
            <a:pPr marL="0" indent="0" algn="ctr">
              <a:buNone/>
            </a:pPr>
            <a:r>
              <a:rPr lang="tr-TR" dirty="0">
                <a:solidFill>
                  <a:schemeClr val="bg1"/>
                </a:solidFill>
                <a:latin typeface="Arial Black" panose="020B0A04020102020204" pitchFamily="34" charset="0"/>
              </a:rPr>
              <a:t>SUNUM İÇERİĞİ</a:t>
            </a:r>
          </a:p>
          <a:p>
            <a:r>
              <a:rPr lang="tr-TR" dirty="0">
                <a:solidFill>
                  <a:schemeClr val="bg1"/>
                </a:solidFill>
                <a:latin typeface="Arial Black" panose="020B0A04020102020204" pitchFamily="34" charset="0"/>
              </a:rPr>
              <a:t>1)Veri Madenciliği Nedir?</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2) Anime Önerme Sisteminin Amacı</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3) Hangi Algoritmayı Kullanacağımız Hakkında Bilgi</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4) Kullandığımız Veriler Nelerdir</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5) Kodumuz Hakkında Bilgi</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6) Örnekler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1"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Veri</a:t>
            </a: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Madenciliği</a:t>
            </a: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Nedir</a:t>
            </a:r>
            <a:r>
              <a:rPr lang="en-US" sz="4800" b="1" strike="noStrike" spc="-1" dirty="0">
                <a:latin typeface="Arial Black" panose="020B0A04020102020204" pitchFamily="34" charset="0"/>
                <a:ea typeface="DejaVu Sans"/>
              </a:rPr>
              <a:t> ?</a:t>
            </a:r>
            <a:endParaRPr lang="en-US" sz="4800" b="0" strike="noStrike" spc="-1" dirty="0">
              <a:latin typeface="Arial Black" panose="020B0A04020102020204" pitchFamily="34" charset="0"/>
            </a:endParaRPr>
          </a:p>
        </p:txBody>
      </p:sp>
      <p:sp>
        <p:nvSpPr>
          <p:cNvPr id="152" name="CustomShape 2"/>
          <p:cNvSpPr/>
          <p:nvPr/>
        </p:nvSpPr>
        <p:spPr>
          <a:xfrm>
            <a:off x="1502640" y="2298240"/>
            <a:ext cx="18612000" cy="73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1" strike="noStrike" spc="-1" dirty="0" err="1">
                <a:solidFill>
                  <a:srgbClr val="000000"/>
                </a:solidFill>
                <a:latin typeface="Arial" panose="020B0604020202020204" pitchFamily="34" charset="0"/>
                <a:ea typeface="DejaVu Sans"/>
                <a:cs typeface="Arial" panose="020B0604020202020204" pitchFamily="34" charset="0"/>
              </a:rPr>
              <a:t>Veri</a:t>
            </a:r>
            <a:r>
              <a:rPr lang="en-US" sz="2800" b="0" strike="noStrike" spc="-1" dirty="0">
                <a:solidFill>
                  <a:srgbClr val="000000"/>
                </a:solidFill>
                <a:latin typeface="Arial" panose="020B0604020202020204" pitchFamily="34" charset="0"/>
                <a:ea typeface="DejaVu Sans"/>
                <a:cs typeface="Arial" panose="020B0604020202020204" pitchFamily="34" charset="0"/>
              </a:rPr>
              <a:t> : </a:t>
            </a:r>
            <a:r>
              <a:rPr lang="en-US" sz="2800" b="0" strike="noStrike" spc="-1" dirty="0" err="1">
                <a:solidFill>
                  <a:srgbClr val="000000"/>
                </a:solidFill>
                <a:latin typeface="Arial" panose="020B0604020202020204" pitchFamily="34" charset="0"/>
                <a:ea typeface="DejaVu Sans"/>
                <a:cs typeface="Arial" panose="020B0604020202020204" pitchFamily="34" charset="0"/>
              </a:rPr>
              <a:t>Bilginin</a:t>
            </a:r>
            <a:r>
              <a:rPr lang="en-US" sz="2800" b="0" strike="noStrike" spc="-1" dirty="0">
                <a:solidFill>
                  <a:srgbClr val="000000"/>
                </a:solidFill>
                <a:latin typeface="Arial" panose="020B0604020202020204" pitchFamily="34" charset="0"/>
                <a:ea typeface="DejaVu Sans"/>
                <a:cs typeface="Arial" panose="020B0604020202020204" pitchFamily="34" charset="0"/>
              </a:rPr>
              <a:t> ham </a:t>
            </a:r>
            <a:r>
              <a:rPr lang="en-US" sz="2800" b="0" strike="noStrike" spc="-1" dirty="0" err="1">
                <a:solidFill>
                  <a:srgbClr val="000000"/>
                </a:solidFill>
                <a:latin typeface="Arial" panose="020B0604020202020204" pitchFamily="34" charset="0"/>
                <a:ea typeface="DejaVu Sans"/>
                <a:cs typeface="Arial" panose="020B0604020202020204" pitchFamily="34" charset="0"/>
              </a:rPr>
              <a:t>halidir</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Deney</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gözlem</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araştırma</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kitaplar</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sosyal</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medya</a:t>
            </a:r>
            <a:r>
              <a:rPr lang="en-US" sz="2800" b="0" strike="noStrike" spc="-1" dirty="0">
                <a:solidFill>
                  <a:srgbClr val="000000"/>
                </a:solidFill>
                <a:latin typeface="Arial" panose="020B0604020202020204" pitchFamily="34" charset="0"/>
                <a:ea typeface="DejaVu Sans"/>
                <a:cs typeface="Arial" panose="020B0604020202020204" pitchFamily="34" charset="0"/>
              </a:rPr>
              <a:t> vb. </a:t>
            </a:r>
            <a:r>
              <a:rPr lang="en-US" sz="2800" b="0" strike="noStrike" spc="-1" dirty="0" err="1">
                <a:solidFill>
                  <a:srgbClr val="000000"/>
                </a:solidFill>
                <a:latin typeface="Arial" panose="020B0604020202020204" pitchFamily="34" charset="0"/>
                <a:ea typeface="DejaVu Sans"/>
                <a:cs typeface="Arial" panose="020B0604020202020204" pitchFamily="34" charset="0"/>
              </a:rPr>
              <a:t>Farklı</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ortamlardan</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elde</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edilen</a:t>
            </a:r>
            <a:r>
              <a:rPr lang="en-US" sz="2800" b="0" strike="noStrike" spc="-1" dirty="0">
                <a:solidFill>
                  <a:srgbClr val="000000"/>
                </a:solidFill>
                <a:latin typeface="Arial" panose="020B0604020202020204" pitchFamily="34" charset="0"/>
                <a:ea typeface="DejaVu Sans"/>
                <a:cs typeface="Arial" panose="020B0604020202020204" pitchFamily="34" charset="0"/>
              </a:rPr>
              <a:t> ham </a:t>
            </a:r>
            <a:r>
              <a:rPr lang="en-US" sz="2800" b="0" strike="noStrike" spc="-1" dirty="0" err="1">
                <a:solidFill>
                  <a:srgbClr val="000000"/>
                </a:solidFill>
                <a:latin typeface="Arial" panose="020B0604020202020204" pitchFamily="34" charset="0"/>
                <a:ea typeface="DejaVu Sans"/>
                <a:cs typeface="Arial" panose="020B0604020202020204" pitchFamily="34" charset="0"/>
              </a:rPr>
              <a:t>bilgilerdir</a:t>
            </a:r>
            <a:r>
              <a:rPr lang="en-US" sz="2800" b="0" strike="noStrike" spc="-1" dirty="0">
                <a:solidFill>
                  <a:srgbClr val="000000"/>
                </a:solidFill>
                <a:latin typeface="Arial" panose="020B0604020202020204" pitchFamily="34" charset="0"/>
                <a:ea typeface="DejaVu Sans"/>
                <a:cs typeface="Arial" panose="020B0604020202020204" pitchFamily="34" charset="0"/>
              </a:rPr>
              <a:t>.</a:t>
            </a:r>
            <a:endParaRPr lang="tr-TR" sz="2800" b="0" strike="noStrike" spc="-1" dirty="0">
              <a:latin typeface="Arial" panose="020B0604020202020204" pitchFamily="34" charset="0"/>
              <a:cs typeface="Arial" panose="020B0604020202020204" pitchFamily="34" charset="0"/>
            </a:endParaRPr>
          </a:p>
          <a:p>
            <a:pPr algn="just">
              <a:lnSpc>
                <a:spcPct val="100000"/>
              </a:lnSpc>
            </a:pPr>
            <a:endParaRPr lang="tr-TR" sz="2800" b="1"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Veri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Seçimi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elimizde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bulunan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probleme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göre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şekilde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analiz</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edilmelidir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fazla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birleştirilmelidir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Ön</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İşleme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elimizdeki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verilerin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diğer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aşamalarda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faydalı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olması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temizleme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dönüşümü</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azaltma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yapılmadılır</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gitmek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çok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önemlidir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Çünkü</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sonra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üstünde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çalışacak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düzene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gelmiş</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olur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İndirgeme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İkinci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aşama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işlemede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yeterli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olmayabilir</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da </a:t>
            </a:r>
            <a:r>
              <a:rPr lang="en-US" sz="2800" spc="-1" dirty="0" err="1">
                <a:solidFill>
                  <a:srgbClr val="000000"/>
                </a:solidFill>
                <a:latin typeface="Arial" panose="020B0604020202020204" pitchFamily="34" charset="0"/>
                <a:ea typeface="DejaVu Sans"/>
                <a:cs typeface="Arial" panose="020B0604020202020204" pitchFamily="34" charset="0"/>
              </a:rPr>
              <a:t>detaylı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sıkıştırma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genelleme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veya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birleştirme</a:t>
            </a:r>
            <a:r>
              <a:rPr lang="en-US" sz="2800" spc="-1" dirty="0">
                <a:solidFill>
                  <a:srgbClr val="000000"/>
                </a:solidFill>
                <a:latin typeface="Arial" panose="020B0604020202020204" pitchFamily="34" charset="0"/>
                <a:ea typeface="DejaVu Sans"/>
                <a:cs typeface="Arial" panose="020B0604020202020204" pitchFamily="34" charset="0"/>
              </a:rPr>
              <a:t> vb.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Dikkat</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edilmesi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gereken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yapılmadan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nerdeyse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hiç</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değişmemelidir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Veri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Madenciliği</a:t>
            </a:r>
            <a:r>
              <a:rPr lang="en-US" sz="2800" b="1" spc="-1" dirty="0">
                <a:solidFill>
                  <a:srgbClr val="000000"/>
                </a:solidFill>
                <a:latin typeface="Arial" panose="020B0604020202020204" pitchFamily="34" charset="0"/>
                <a:ea typeface="DejaVu Sans"/>
                <a:cs typeface="Arial" panose="020B0604020202020204" pitchFamily="34" charset="0"/>
              </a:rPr>
              <a:t> : </a:t>
            </a:r>
            <a:r>
              <a:rPr lang="en-US" sz="2800" spc="-1" dirty="0">
                <a:solidFill>
                  <a:srgbClr val="000000"/>
                </a:solidFill>
                <a:latin typeface="Arial" panose="020B0604020202020204" pitchFamily="34" charset="0"/>
                <a:ea typeface="DejaVu Sans"/>
                <a:cs typeface="Arial" panose="020B0604020202020204" pitchFamily="34" charset="0"/>
              </a:rPr>
              <a:t>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önceki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sayesinde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artık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uygun</a:t>
            </a:r>
            <a:r>
              <a:rPr lang="en-US" sz="2800" spc="-1" dirty="0">
                <a:solidFill>
                  <a:srgbClr val="000000"/>
                </a:solidFill>
                <a:latin typeface="Arial" panose="020B0604020202020204" pitchFamily="34" charset="0"/>
                <a:ea typeface="DejaVu Sans"/>
                <a:cs typeface="Arial" panose="020B0604020202020204" pitchFamily="34" charset="0"/>
              </a:rPr>
              <a:t> hale </a:t>
            </a:r>
            <a:r>
              <a:rPr lang="en-US" sz="2800" spc="-1" dirty="0" err="1">
                <a:solidFill>
                  <a:srgbClr val="000000"/>
                </a:solidFill>
                <a:latin typeface="Arial" panose="020B0604020202020204" pitchFamily="34" charset="0"/>
                <a:ea typeface="DejaVu Sans"/>
                <a:cs typeface="Arial" panose="020B0604020202020204" pitchFamily="34" charset="0"/>
              </a:rPr>
              <a:t>gelmiştir</a:t>
            </a:r>
            <a:r>
              <a:rPr lang="en-US" sz="2800" spc="-1" dirty="0">
                <a:solidFill>
                  <a:srgbClr val="000000"/>
                </a:solidFill>
                <a:latin typeface="Arial" panose="020B0604020202020204" pitchFamily="34" charset="0"/>
                <a:ea typeface="DejaVu Sans"/>
                <a:cs typeface="Arial" panose="020B0604020202020204" pitchFamily="34" charset="0"/>
              </a:rPr>
              <a:t> .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setinin</a:t>
            </a:r>
            <a:r>
              <a:rPr lang="en-US" sz="2800" spc="-1" dirty="0">
                <a:solidFill>
                  <a:srgbClr val="000000"/>
                </a:solidFill>
                <a:latin typeface="Arial" panose="020B0604020202020204" pitchFamily="34" charset="0"/>
                <a:ea typeface="DejaVu Sans"/>
                <a:cs typeface="Arial" panose="020B0604020202020204" pitchFamily="34" charset="0"/>
              </a:rPr>
              <a:t> son </a:t>
            </a:r>
            <a:r>
              <a:rPr lang="en-US" sz="2800" spc="-1" dirty="0" err="1">
                <a:solidFill>
                  <a:srgbClr val="000000"/>
                </a:solidFill>
                <a:latin typeface="Arial" panose="020B0604020202020204" pitchFamily="34" charset="0"/>
                <a:ea typeface="DejaVu Sans"/>
                <a:cs typeface="Arial" panose="020B0604020202020204" pitchFamily="34" charset="0"/>
              </a:rPr>
              <a:t>haliyle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probleme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seçilir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veya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farklı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birleştirilerek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madencliğe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başlanır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Yorumla</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ve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Doğrulama</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bittikten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değerlendirilir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yorumlanır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çalışmanın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doğru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ulaşıp</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ulaşmadığı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araştırılır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Eğer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farklı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uygulanmışsa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bunların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karşılaştırılması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yapılmış</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çalışmaların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sonuçlarıyla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karşılaştırılıp</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doğrulama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b="0" strike="noStrike" spc="-1" dirty="0">
              <a:latin typeface="Arial" panose="020B0604020202020204" pitchFamily="34" charset="0"/>
              <a:cs typeface="Arial" panose="020B0604020202020204" pitchFamily="34" charset="0"/>
            </a:endParaRPr>
          </a:p>
          <a:p>
            <a:pPr algn="just">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62" name="CustomShape 2"/>
          <p:cNvSpPr/>
          <p:nvPr/>
        </p:nvSpPr>
        <p:spPr>
          <a:xfrm>
            <a:off x="1554480" y="2217420"/>
            <a:ext cx="19200240" cy="85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700" b="0" strike="noStrike" spc="-1" dirty="0" err="1">
                <a:solidFill>
                  <a:srgbClr val="000000"/>
                </a:solidFill>
                <a:latin typeface="Arial"/>
                <a:ea typeface="DejaVu Sans"/>
              </a:rPr>
              <a:t>Günümüzde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birçok</a:t>
            </a:r>
            <a:r>
              <a:rPr lang="en-US" sz="2700" b="0" strike="noStrike" spc="-1" dirty="0">
                <a:solidFill>
                  <a:srgbClr val="000000"/>
                </a:solidFill>
                <a:latin typeface="Arial"/>
                <a:ea typeface="DejaVu Sans"/>
              </a:rPr>
              <a:t> anime </a:t>
            </a:r>
            <a:r>
              <a:rPr lang="en-US" sz="2700" b="0" strike="noStrike" spc="-1" dirty="0" err="1">
                <a:solidFill>
                  <a:srgbClr val="000000"/>
                </a:solidFill>
                <a:latin typeface="Arial"/>
                <a:ea typeface="DejaVu Sans"/>
              </a:rPr>
              <a:t>izleyicisi</a:t>
            </a:r>
            <a:r>
              <a:rPr lang="en-US" sz="2700" b="0" strike="noStrike" spc="-1" dirty="0">
                <a:solidFill>
                  <a:srgbClr val="000000"/>
                </a:solidFill>
                <a:latin typeface="Arial"/>
                <a:ea typeface="DejaVu Sans"/>
              </a:rPr>
              <a:t> var . </a:t>
            </a:r>
            <a:r>
              <a:rPr lang="en-US" sz="2700" b="0" strike="noStrike" spc="-1" dirty="0" err="1">
                <a:solidFill>
                  <a:srgbClr val="000000"/>
                </a:solidFill>
                <a:latin typeface="Arial"/>
                <a:ea typeface="DejaVu Sans"/>
              </a:rPr>
              <a:t>İzleyiceler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farklı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animeler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izlemek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çok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fazla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araştırma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yapabiliyor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Acaba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hangi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animeyi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izlesem</a:t>
            </a:r>
            <a:r>
              <a:rPr lang="tr-TR" sz="2700" b="0" strike="noStrike" spc="-1" dirty="0">
                <a:solidFill>
                  <a:srgbClr val="000000"/>
                </a:solidFill>
                <a:latin typeface="Arial"/>
                <a:ea typeface="DejaVu Sans"/>
              </a:rPr>
              <a:t>,</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hangisi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bana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daha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uygun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gibi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soru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işaretleri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olaşabiliyor</a:t>
            </a:r>
            <a:r>
              <a:rPr lang="tr-TR" sz="2700" spc="-1" dirty="0">
                <a:solidFill>
                  <a:srgbClr val="000000"/>
                </a:solidFill>
                <a:latin typeface="Arial"/>
                <a:ea typeface="DejaVu Sans"/>
              </a:rPr>
              <a:t>. B</a:t>
            </a:r>
            <a:r>
              <a:rPr lang="en-US" sz="2700" b="0" strike="noStrike" spc="-1" dirty="0">
                <a:solidFill>
                  <a:srgbClr val="000000"/>
                </a:solidFill>
                <a:latin typeface="Arial"/>
                <a:ea typeface="DejaVu Sans"/>
              </a:rPr>
              <a:t>u </a:t>
            </a:r>
            <a:r>
              <a:rPr lang="en-US" sz="2700" b="0" strike="noStrike" spc="-1" dirty="0" err="1">
                <a:solidFill>
                  <a:srgbClr val="000000"/>
                </a:solidFill>
                <a:latin typeface="Arial"/>
                <a:ea typeface="DejaVu Sans"/>
              </a:rPr>
              <a:t>sorunu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çözmek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zamandan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tasarruf</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etmek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anime </a:t>
            </a:r>
            <a:r>
              <a:rPr lang="en-US" sz="2700" b="0" strike="noStrike" spc="-1" dirty="0" err="1">
                <a:solidFill>
                  <a:srgbClr val="000000"/>
                </a:solidFill>
                <a:latin typeface="Arial"/>
                <a:ea typeface="DejaVu Sans"/>
              </a:rPr>
              <a:t>öneri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sistemi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oluşturma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ihtiyacı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ortaya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çıktı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setimizin</a:t>
            </a:r>
            <a:r>
              <a:rPr lang="en-US" sz="2700" b="0" strike="noStrike" spc="-1" dirty="0">
                <a:solidFill>
                  <a:srgbClr val="000000"/>
                </a:solidFill>
                <a:latin typeface="Arial"/>
                <a:ea typeface="DejaVu Sans"/>
              </a:rPr>
              <a:t> belli </a:t>
            </a:r>
            <a:r>
              <a:rPr lang="en-US" sz="2700" b="0" strike="noStrike" spc="-1" dirty="0" err="1">
                <a:solidFill>
                  <a:srgbClr val="000000"/>
                </a:solidFill>
                <a:latin typeface="Arial"/>
                <a:ea typeface="DejaVu Sans"/>
              </a:rPr>
              <a:t>özelliklerini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ele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alarak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öneri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sitemini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oluşturacağız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Sistemimizde</a:t>
            </a:r>
            <a:r>
              <a:rPr lang="en-US" sz="2700" b="0" strike="noStrike" spc="-1" dirty="0">
                <a:solidFill>
                  <a:srgbClr val="000000"/>
                </a:solidFill>
                <a:latin typeface="Arial"/>
                <a:ea typeface="DejaVu Sans"/>
              </a:rPr>
              <a:t> KNN </a:t>
            </a:r>
            <a:r>
              <a:rPr lang="en-US" sz="2700" b="0" strike="noStrike" spc="-1" dirty="0" err="1">
                <a:solidFill>
                  <a:srgbClr val="000000"/>
                </a:solidFill>
                <a:latin typeface="Arial"/>
                <a:ea typeface="DejaVu Sans"/>
              </a:rPr>
              <a:t>algoritması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kullanacağız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setimiz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ise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MyAnimeList</a:t>
            </a:r>
            <a:r>
              <a:rPr lang="tr-TR" sz="2700" spc="-1" dirty="0">
                <a:solidFill>
                  <a:srgbClr val="000000"/>
                </a:solidFill>
                <a:latin typeface="Arial"/>
                <a:ea typeface="DejaVu Sans"/>
              </a:rPr>
              <a:t> </a:t>
            </a:r>
            <a:r>
              <a:rPr lang="en-US" sz="2700" b="0" strike="noStrike" spc="-1" dirty="0" err="1">
                <a:solidFill>
                  <a:srgbClr val="000000"/>
                </a:solidFill>
                <a:latin typeface="Arial"/>
                <a:ea typeface="DejaVu Sans"/>
              </a:rPr>
              <a:t>sitesinin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yayınladığı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kullanıcağız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yaklaşık</a:t>
            </a:r>
            <a:r>
              <a:rPr lang="en-US" sz="2700" b="0" strike="noStrike" spc="-1" dirty="0">
                <a:solidFill>
                  <a:srgbClr val="000000"/>
                </a:solidFill>
                <a:latin typeface="Arial"/>
                <a:ea typeface="DejaVu Sans"/>
              </a:rPr>
              <a:t> 12000 </a:t>
            </a:r>
            <a:r>
              <a:rPr lang="en-US" sz="2700" b="0" strike="noStrike" spc="-1" dirty="0" err="1">
                <a:solidFill>
                  <a:srgbClr val="000000"/>
                </a:solidFill>
                <a:latin typeface="Arial"/>
                <a:ea typeface="DejaVu Sans"/>
              </a:rPr>
              <a:t>tane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verimiz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bulunmakta</a:t>
            </a:r>
            <a:r>
              <a:rPr lang="en-US" sz="2700" b="0" strike="noStrike" spc="-1" dirty="0">
                <a:solidFill>
                  <a:srgbClr val="000000"/>
                </a:solidFill>
                <a:latin typeface="Arial"/>
                <a:ea typeface="DejaVu Sans"/>
              </a:rPr>
              <a:t> . </a:t>
            </a:r>
            <a:endParaRPr lang="en-US" sz="2700" b="0" strike="noStrike" spc="-1" dirty="0">
              <a:latin typeface="Arial"/>
            </a:endParaRPr>
          </a:p>
        </p:txBody>
      </p:sp>
      <p:sp>
        <p:nvSpPr>
          <p:cNvPr id="2" name="Unvan 1">
            <a:extLst>
              <a:ext uri="{FF2B5EF4-FFF2-40B4-BE49-F238E27FC236}">
                <a16:creationId xmlns:a16="http://schemas.microsoft.com/office/drawing/2014/main" id="{298F4A4C-CEB6-41AF-8850-58D57BE374C9}"/>
              </a:ext>
            </a:extLst>
          </p:cNvPr>
          <p:cNvSpPr>
            <a:spLocks noGrp="1"/>
          </p:cNvSpPr>
          <p:nvPr>
            <p:ph type="ctrTitle"/>
          </p:nvPr>
        </p:nvSpPr>
        <p:spPr>
          <a:xfrm>
            <a:off x="2218934" y="114665"/>
            <a:ext cx="17593065" cy="1549036"/>
          </a:xfrm>
        </p:spPr>
        <p:txBody>
          <a:bodyPr/>
          <a:lstStyle/>
          <a:p>
            <a:pPr algn="ctr"/>
            <a:r>
              <a:rPr lang="tr-TR" sz="4800" dirty="0">
                <a:solidFill>
                  <a:schemeClr val="accent1">
                    <a:lumMod val="50000"/>
                  </a:schemeClr>
                </a:solidFill>
                <a:latin typeface="Arial Black" panose="020B0A04020102020204" pitchFamily="34" charset="0"/>
              </a:rPr>
              <a:t>Anime Önerme Sisteminin Amacı</a:t>
            </a:r>
          </a:p>
        </p:txBody>
      </p:sp>
      <p:pic>
        <p:nvPicPr>
          <p:cNvPr id="5" name="Resim 4">
            <a:extLst>
              <a:ext uri="{FF2B5EF4-FFF2-40B4-BE49-F238E27FC236}">
                <a16:creationId xmlns:a16="http://schemas.microsoft.com/office/drawing/2014/main" id="{DBB55FAC-5D9C-40E7-AECE-283831547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4787686"/>
            <a:ext cx="12270704" cy="7111849"/>
          </a:xfrm>
          <a:prstGeom prst="rect">
            <a:avLst/>
          </a:prstGeom>
        </p:spPr>
      </p:pic>
      <p:pic>
        <p:nvPicPr>
          <p:cNvPr id="10" name="Resim 17">
            <a:extLst>
              <a:ext uri="{FF2B5EF4-FFF2-40B4-BE49-F238E27FC236}">
                <a16:creationId xmlns:a16="http://schemas.microsoft.com/office/drawing/2014/main" id="{3EED89D6-F6AC-4D47-A9AF-74E9082BE71B}"/>
              </a:ext>
            </a:extLst>
          </p:cNvPr>
          <p:cNvPicPr/>
          <p:nvPr/>
        </p:nvPicPr>
        <p:blipFill>
          <a:blip r:embed="rId3"/>
          <a:stretch/>
        </p:blipFill>
        <p:spPr>
          <a:xfrm>
            <a:off x="18836320" y="9514945"/>
            <a:ext cx="2197800" cy="2197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166" name="CustomShape 2"/>
          <p:cNvSpPr/>
          <p:nvPr/>
        </p:nvSpPr>
        <p:spPr>
          <a:xfrm>
            <a:off x="1502640" y="2298240"/>
            <a:ext cx="1762740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67" name="CustomShape 3"/>
          <p:cNvSpPr/>
          <p:nvPr/>
        </p:nvSpPr>
        <p:spPr>
          <a:xfrm>
            <a:off x="870236" y="2562480"/>
            <a:ext cx="20114640" cy="77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tr-TR" sz="2700" dirty="0">
                <a:latin typeface="Arial" panose="020B0604020202020204" pitchFamily="34" charset="0"/>
                <a:cs typeface="Arial" panose="020B0604020202020204" pitchFamily="34" charset="0"/>
              </a:rPr>
              <a:t>KNN (K-</a:t>
            </a:r>
            <a:r>
              <a:rPr lang="tr-TR" sz="2700" dirty="0" err="1">
                <a:latin typeface="Arial" panose="020B0604020202020204" pitchFamily="34" charset="0"/>
                <a:cs typeface="Arial" panose="020B0604020202020204" pitchFamily="34" charset="0"/>
              </a:rPr>
              <a:t>Nearest</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Neighbors</a:t>
            </a:r>
            <a:r>
              <a:rPr lang="tr-TR" sz="2700" dirty="0">
                <a:latin typeface="Arial" panose="020B0604020202020204" pitchFamily="34" charset="0"/>
                <a:cs typeface="Arial" panose="020B0604020202020204" pitchFamily="34" charset="0"/>
              </a:rPr>
              <a:t>) veri madenciliği ve makine öğrenimi için kullanılan bir sınıflandırma algoritmasıdır. Bu algoritma, verilen bir örneğin, veri kümesindeki diğer örneklerle karşılaştırılarak sınıflandırılmasını sağlar. Örneğin, eğer veri kümesi, insanların yaş, cinsiyet ve kilo bilgilerini içeren özellikleri olsun, KNN algoritması, verilen bir örnekteki yaş, cinsiyet ve kilo bilgilerine göre, veri kümesindeki diğer örneklerle karşılaştırarak bu örneğin hangi yaş aralığına ait olduğunu tahmin edebilir.</a:t>
            </a:r>
          </a:p>
          <a:p>
            <a:pPr algn="just">
              <a:lnSpc>
                <a:spcPct val="100000"/>
              </a:lnSpc>
            </a:pPr>
            <a:endParaRPr lang="en-US" sz="2700" b="0" strike="noStrike" spc="-1" dirty="0">
              <a:latin typeface="Arial" panose="020B0604020202020204" pitchFamily="34" charset="0"/>
              <a:cs typeface="Arial" panose="020B0604020202020204" pitchFamily="34" charset="0"/>
            </a:endParaRPr>
          </a:p>
          <a:p>
            <a:pPr algn="just">
              <a:lnSpc>
                <a:spcPct val="100000"/>
              </a:lnSpc>
            </a:pPr>
            <a:r>
              <a:rPr lang="en-US" sz="2700" b="1" strike="noStrike" spc="-1" dirty="0" err="1">
                <a:solidFill>
                  <a:srgbClr val="000000"/>
                </a:solidFill>
                <a:latin typeface="Arial"/>
                <a:ea typeface="DejaVu Sans"/>
              </a:rPr>
              <a:t>Çalışma</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Adımları</a:t>
            </a:r>
            <a:r>
              <a:rPr lang="en-US" sz="2700" b="1" strike="noStrike" spc="-1" dirty="0">
                <a:solidFill>
                  <a:srgbClr val="000000"/>
                </a:solidFill>
                <a:latin typeface="Arial"/>
                <a:ea typeface="DejaVu Sans"/>
              </a:rPr>
              <a:t>:</a:t>
            </a:r>
            <a:endParaRPr lang="tr-TR" sz="2700" spc="-1" dirty="0">
              <a:solidFill>
                <a:srgbClr val="000000"/>
              </a:solidFill>
              <a:latin typeface="Arial"/>
              <a:ea typeface="DejaVu Sans"/>
            </a:endParaRPr>
          </a:p>
          <a:p>
            <a:pPr algn="just">
              <a:lnSpc>
                <a:spcPct val="100000"/>
              </a:lnSpc>
            </a:pPr>
            <a:endParaRPr lang="en-US" sz="2700" b="0" strike="noStrike" spc="-1" dirty="0">
              <a:latin typeface="Arial"/>
            </a:endParaRPr>
          </a:p>
          <a:p>
            <a:r>
              <a:rPr lang="en-US" sz="2700" b="1"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Öncelikle, algoritma için bir "K" değeri belirlenir. Bu değer, en yakın komşuların (yani en benzer örneklerin) sayısını belirtir. Örneğin, K=3 olarak belirlenirse, verilen bir örnek için en benzer 3 örnek bulunur.</a:t>
            </a:r>
          </a:p>
          <a:p>
            <a:r>
              <a:rPr lang="en-US" sz="2700" b="1" strike="noStrike"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Verilen örnek için, veri kümesindeki diğer örneklerle karşılaştırılarak en benzer komşular bulunur. Bu benzerlik, örnekler arasındaki özellikler arasındaki mesafeyi ölçen bir ölçüt kullanılarak hesaplanır. Örneğin, </a:t>
            </a:r>
            <a:r>
              <a:rPr lang="tr-TR" sz="2700" dirty="0" err="1">
                <a:latin typeface="Arial" panose="020B0604020202020204" pitchFamily="34" charset="0"/>
                <a:cs typeface="Arial" panose="020B0604020202020204" pitchFamily="34" charset="0"/>
              </a:rPr>
              <a:t>euclidian</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distance</a:t>
            </a:r>
            <a:r>
              <a:rPr lang="tr-TR" sz="2700" dirty="0">
                <a:latin typeface="Arial" panose="020B0604020202020204" pitchFamily="34" charset="0"/>
                <a:cs typeface="Arial" panose="020B0604020202020204" pitchFamily="34" charset="0"/>
              </a:rPr>
              <a:t> gibi bir ölçüt kullanılabilir.</a:t>
            </a:r>
          </a:p>
          <a:p>
            <a:r>
              <a:rPr lang="en-US" sz="2700" b="1" strike="noStrike"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En benzer komşuların sınıflandırılmasına göre, verilen örnek için bir sınıflandırma yapılır. Örneğin, eğer en benzer 3 örnekten 2 tanesi "A" sınıfına aitse, verilen örnek de "A" sınıfına ait olarak sınıflandırılır.</a:t>
            </a:r>
          </a:p>
          <a:p>
            <a:pPr algn="just">
              <a:lnSpc>
                <a:spcPct val="100000"/>
              </a:lnSpc>
            </a:pPr>
            <a:endParaRPr lang="en-US" sz="2700" b="0" strike="noStrike" spc="-1" dirty="0">
              <a:latin typeface="Arial"/>
            </a:endParaRPr>
          </a:p>
          <a:p>
            <a:pPr algn="just">
              <a:lnSpc>
                <a:spcPct val="100000"/>
              </a:lnSpc>
            </a:pPr>
            <a:r>
              <a:rPr lang="en-US" sz="2700" b="1" strike="noStrike" spc="-1" dirty="0" err="1">
                <a:solidFill>
                  <a:srgbClr val="000000"/>
                </a:solidFill>
                <a:latin typeface="Arial"/>
                <a:ea typeface="DejaVu Sans"/>
              </a:rPr>
              <a:t>Öklid</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ile</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Uzaklık</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Hesaplamak</a:t>
            </a:r>
            <a:endParaRPr lang="en-US" sz="2700" b="0" strike="noStrike" spc="-1" dirty="0">
              <a:latin typeface="Arial"/>
            </a:endParaRPr>
          </a:p>
          <a:p>
            <a:pPr algn="just">
              <a:lnSpc>
                <a:spcPct val="100000"/>
              </a:lnSpc>
            </a:pPr>
            <a:r>
              <a:rPr lang="en-US" sz="2700" b="0" strike="noStrike" spc="-1" dirty="0" err="1">
                <a:solidFill>
                  <a:srgbClr val="000000"/>
                </a:solidFill>
                <a:latin typeface="Arial"/>
                <a:ea typeface="DejaVu Sans"/>
              </a:rPr>
              <a:t>İki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nokta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arasındaki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doğrusal</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uzaklığı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hesaplamak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kullandığımız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işlemdir</a:t>
            </a:r>
            <a:r>
              <a:rPr lang="en-US" sz="2700" b="0" strike="noStrike" spc="-1" dirty="0">
                <a:solidFill>
                  <a:srgbClr val="000000"/>
                </a:solidFill>
                <a:latin typeface="Arial"/>
                <a:ea typeface="DejaVu Sans"/>
              </a:rPr>
              <a:t>. </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p:txBody>
      </p:sp>
      <p:pic>
        <p:nvPicPr>
          <p:cNvPr id="168" name="Resim 167"/>
          <p:cNvPicPr/>
          <p:nvPr/>
        </p:nvPicPr>
        <p:blipFill>
          <a:blip r:embed="rId2"/>
          <a:stretch/>
        </p:blipFill>
        <p:spPr>
          <a:xfrm>
            <a:off x="6972300" y="10160640"/>
            <a:ext cx="4569840" cy="155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0"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latin typeface="Calibri"/>
                <a:ea typeface="DejaVu Sans"/>
              </a:rPr>
              <a:t>KNN </a:t>
            </a:r>
            <a:r>
              <a:rPr lang="en-US" sz="4800" b="1" strike="noStrike" spc="-1" dirty="0" err="1">
                <a:latin typeface="Calibri"/>
                <a:ea typeface="DejaVu Sans"/>
              </a:rPr>
              <a:t>Algoritması</a:t>
            </a:r>
            <a:r>
              <a:rPr lang="en-US" sz="4800" b="1" strike="noStrike" spc="-1" dirty="0">
                <a:latin typeface="Calibri"/>
                <a:ea typeface="DejaVu Sans"/>
              </a:rPr>
              <a:t> </a:t>
            </a:r>
            <a:r>
              <a:rPr lang="en-US" sz="4800" b="1" strike="noStrike" spc="-1" dirty="0" err="1">
                <a:latin typeface="Calibri"/>
                <a:ea typeface="DejaVu Sans"/>
              </a:rPr>
              <a:t>Nedir</a:t>
            </a:r>
            <a:r>
              <a:rPr lang="en-US" sz="4800" b="1" strike="noStrike" spc="-1" dirty="0">
                <a:latin typeface="Calibri"/>
                <a:ea typeface="DejaVu Sans"/>
              </a:rPr>
              <a:t> </a:t>
            </a:r>
            <a:r>
              <a:rPr lang="en-US" sz="4800" b="1" strike="noStrike" spc="-1" dirty="0" err="1">
                <a:latin typeface="Calibri"/>
                <a:ea typeface="DejaVu Sans"/>
              </a:rPr>
              <a:t>Nasıl</a:t>
            </a:r>
            <a:r>
              <a:rPr lang="en-US" sz="4800" b="1" strike="noStrike" spc="-1" dirty="0">
                <a:latin typeface="Calibri"/>
                <a:ea typeface="DejaVu Sans"/>
              </a:rPr>
              <a:t> </a:t>
            </a:r>
            <a:r>
              <a:rPr lang="en-US" sz="4800" b="1" strike="noStrike" spc="-1" dirty="0" err="1">
                <a:latin typeface="Calibri"/>
                <a:ea typeface="DejaVu Sans"/>
              </a:rPr>
              <a:t>Çalışır</a:t>
            </a:r>
            <a:endParaRPr lang="en-US" sz="4800" b="0" strike="noStrike" spc="-1" dirty="0">
              <a:latin typeface="Arial"/>
            </a:endParaRPr>
          </a:p>
        </p:txBody>
      </p:sp>
      <p:sp>
        <p:nvSpPr>
          <p:cNvPr id="171" name="CustomShape 2"/>
          <p:cNvSpPr/>
          <p:nvPr/>
        </p:nvSpPr>
        <p:spPr>
          <a:xfrm>
            <a:off x="1188720" y="2651760"/>
            <a:ext cx="19291680" cy="352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0" strike="noStrike" spc="-1" dirty="0" err="1">
                <a:solidFill>
                  <a:srgbClr val="000000"/>
                </a:solidFill>
                <a:latin typeface="Arial"/>
                <a:ea typeface="DejaVu Sans"/>
              </a:rPr>
              <a:t>Algoritmayı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daha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iyi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anlamak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aşağıdaki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örneği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çözelim</a:t>
            </a:r>
            <a:r>
              <a:rPr lang="en-US" sz="2700" b="0" strike="noStrike" spc="-1" dirty="0">
                <a:solidFill>
                  <a:srgbClr val="000000"/>
                </a:solidFill>
                <a:latin typeface="Arial"/>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r>
              <a:rPr lang="en-US" sz="2700" b="0" strike="noStrike" spc="-1" dirty="0" err="1">
                <a:solidFill>
                  <a:srgbClr val="000000"/>
                </a:solidFill>
                <a:latin typeface="Arial"/>
                <a:ea typeface="Noto Sans CJK SC"/>
              </a:rPr>
              <a:t>Aşağıda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verilen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tablosu</a:t>
            </a:r>
            <a:r>
              <a:rPr lang="tr-TR" sz="2700" b="0" strike="noStrike" spc="-1" dirty="0">
                <a:solidFill>
                  <a:srgbClr val="000000"/>
                </a:solidFill>
                <a:latin typeface="Arial"/>
                <a:ea typeface="Noto Sans CJK SC"/>
              </a:rPr>
              <a:t> </a:t>
            </a:r>
            <a:r>
              <a:rPr lang="en-US" sz="2700" b="0" strike="noStrike" spc="-1" dirty="0">
                <a:solidFill>
                  <a:srgbClr val="000000"/>
                </a:solidFill>
                <a:latin typeface="Arial"/>
                <a:ea typeface="Noto Sans CJK SC"/>
              </a:rPr>
              <a:t>X1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X2 </a:t>
            </a:r>
            <a:r>
              <a:rPr lang="en-US" sz="2700" b="0" strike="noStrike" spc="-1" dirty="0" err="1">
                <a:solidFill>
                  <a:srgbClr val="000000"/>
                </a:solidFill>
                <a:latin typeface="Arial"/>
                <a:ea typeface="Noto Sans CJK SC"/>
              </a:rPr>
              <a:t>nitelikleri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Y </a:t>
            </a:r>
            <a:r>
              <a:rPr lang="en-US" sz="2700" b="0" strike="noStrike" spc="-1" dirty="0" err="1">
                <a:solidFill>
                  <a:srgbClr val="000000"/>
                </a:solidFill>
                <a:latin typeface="Arial"/>
                <a:ea typeface="Noto Sans CJK SC"/>
              </a:rPr>
              <a:t>sınıfından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oluşmaktadır</a:t>
            </a:r>
            <a:r>
              <a:rPr lang="en-US" sz="2700" b="0" strike="noStrike" spc="-1" dirty="0">
                <a:solidFill>
                  <a:srgbClr val="000000"/>
                </a:solidFill>
                <a:latin typeface="Arial"/>
                <a:ea typeface="Noto Sans CJK SC"/>
              </a:rPr>
              <a:t>. Bu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değerine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bağlı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olarak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yeni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olan</a:t>
            </a:r>
            <a:r>
              <a:rPr lang="en-US" sz="2700" b="0" strike="noStrike" spc="-1" dirty="0">
                <a:solidFill>
                  <a:srgbClr val="000000"/>
                </a:solidFill>
                <a:latin typeface="Arial"/>
                <a:ea typeface="Noto Sans CJK SC"/>
              </a:rPr>
              <a:t> X1=8, X2=4 </a:t>
            </a:r>
            <a:r>
              <a:rPr lang="en-US" sz="2700" b="0" strike="noStrike" spc="-1" dirty="0" err="1">
                <a:solidFill>
                  <a:srgbClr val="000000"/>
                </a:solidFill>
                <a:latin typeface="Arial"/>
                <a:ea typeface="Noto Sans CJK SC"/>
              </a:rPr>
              <a:t>değerlerinin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yani</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gözleminin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hangi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dahil</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olduğunu</a:t>
            </a:r>
            <a:r>
              <a:rPr lang="en-US" sz="2700" b="0" strike="noStrike" spc="-1" dirty="0">
                <a:solidFill>
                  <a:srgbClr val="000000"/>
                </a:solidFill>
                <a:latin typeface="Arial"/>
                <a:ea typeface="Noto Sans CJK SC"/>
              </a:rPr>
              <a:t> k-</a:t>
            </a:r>
            <a:r>
              <a:rPr lang="en-US" sz="2700" b="0" strike="noStrike" spc="-1" dirty="0" err="1">
                <a:solidFill>
                  <a:srgbClr val="000000"/>
                </a:solidFill>
                <a:latin typeface="Arial"/>
                <a:ea typeface="Noto Sans CJK SC"/>
              </a:rPr>
              <a:t>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komşu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algoritması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ile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bulunuz</a:t>
            </a:r>
            <a:r>
              <a:rPr lang="en-US" sz="2700" b="0" strike="noStrike" spc="-1" dirty="0">
                <a:solidFill>
                  <a:srgbClr val="000000"/>
                </a:solidFill>
                <a:latin typeface="Arial"/>
                <a:ea typeface="Noto Sans CJK SC"/>
              </a:rPr>
              <a:t>. </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1" strike="noStrike" spc="-1" dirty="0">
                <a:solidFill>
                  <a:srgbClr val="000000"/>
                </a:solidFill>
                <a:latin typeface="Arial"/>
                <a:ea typeface="Noto Sans CJK SC"/>
              </a:rPr>
              <a:t>K </a:t>
            </a:r>
            <a:r>
              <a:rPr lang="en-US" sz="2700" b="1" strike="noStrike" spc="-1" dirty="0" err="1">
                <a:solidFill>
                  <a:srgbClr val="000000"/>
                </a:solidFill>
                <a:latin typeface="Arial"/>
                <a:ea typeface="Noto Sans CJK SC"/>
              </a:rPr>
              <a:t>değerini</a:t>
            </a:r>
            <a:r>
              <a:rPr lang="en-US" sz="2700" b="1" strike="noStrike" spc="-1" dirty="0">
                <a:solidFill>
                  <a:srgbClr val="000000"/>
                </a:solidFill>
                <a:latin typeface="Arial"/>
                <a:ea typeface="Noto Sans CJK SC"/>
              </a:rPr>
              <a:t> 4 </a:t>
            </a:r>
            <a:r>
              <a:rPr lang="en-US" sz="2700" b="1" strike="noStrike" spc="-1" dirty="0" err="1">
                <a:solidFill>
                  <a:srgbClr val="000000"/>
                </a:solidFill>
                <a:latin typeface="Arial"/>
                <a:ea typeface="Noto Sans CJK SC"/>
              </a:rPr>
              <a:t>olarak</a:t>
            </a:r>
            <a:r>
              <a:rPr lang="en-US" sz="2700" b="1" strike="noStrike" spc="-1" dirty="0">
                <a:solidFill>
                  <a:srgbClr val="000000"/>
                </a:solidFill>
                <a:latin typeface="Arial"/>
                <a:ea typeface="Noto Sans CJK SC"/>
              </a:rPr>
              <a:t> </a:t>
            </a:r>
            <a:r>
              <a:rPr lang="en-US" sz="2700" b="1" strike="noStrike" spc="-1" dirty="0" err="1">
                <a:solidFill>
                  <a:srgbClr val="000000"/>
                </a:solidFill>
                <a:latin typeface="Arial"/>
                <a:ea typeface="Noto Sans CJK SC"/>
              </a:rPr>
              <a:t>değerlendirin</a:t>
            </a:r>
            <a:r>
              <a:rPr lang="en-US" sz="2700" b="1" strike="noStrike" spc="-1" dirty="0">
                <a:solidFill>
                  <a:srgbClr val="000000"/>
                </a:solidFill>
                <a:latin typeface="Arial"/>
                <a:ea typeface="Noto Sans CJK SC"/>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p:txBody>
      </p:sp>
      <p:pic>
        <p:nvPicPr>
          <p:cNvPr id="172" name="Resim 171"/>
          <p:cNvPicPr/>
          <p:nvPr/>
        </p:nvPicPr>
        <p:blipFill>
          <a:blip r:embed="rId2"/>
          <a:stretch/>
        </p:blipFill>
        <p:spPr>
          <a:xfrm>
            <a:off x="5451760" y="6146800"/>
            <a:ext cx="11955240" cy="5667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175" name="CustomShape 2"/>
          <p:cNvSpPr/>
          <p:nvPr/>
        </p:nvSpPr>
        <p:spPr>
          <a:xfrm>
            <a:off x="1502640" y="2298240"/>
            <a:ext cx="17627400" cy="3379320"/>
          </a:xfrm>
          <a:prstGeom prst="rect">
            <a:avLst/>
          </a:prstGeom>
          <a:noFill/>
          <a:ln>
            <a:noFill/>
          </a:ln>
        </p:spPr>
        <p:style>
          <a:lnRef idx="0">
            <a:scrgbClr r="0" g="0" b="0"/>
          </a:lnRef>
          <a:fillRef idx="0">
            <a:scrgbClr r="0" g="0" b="0"/>
          </a:fillRef>
          <a:effectRef idx="0">
            <a:scrgbClr r="0" g="0" b="0"/>
          </a:effectRef>
          <a:fontRef idx="minor"/>
        </p:style>
      </p:sp>
      <p:sp>
        <p:nvSpPr>
          <p:cNvPr id="176" name="CustomShape 3"/>
          <p:cNvSpPr/>
          <p:nvPr/>
        </p:nvSpPr>
        <p:spPr>
          <a:xfrm>
            <a:off x="548640" y="2286000"/>
            <a:ext cx="20206080" cy="16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0" strike="noStrike" spc="-1" dirty="0" err="1">
                <a:solidFill>
                  <a:srgbClr val="000000"/>
                </a:solidFill>
                <a:latin typeface="Arial"/>
                <a:ea typeface="DejaVu Sans"/>
              </a:rPr>
              <a:t>Tablomuzda</a:t>
            </a:r>
            <a:r>
              <a:rPr lang="tr-TR" sz="2700" spc="-1" dirty="0">
                <a:solidFill>
                  <a:srgbClr val="000000"/>
                </a:solidFill>
                <a:latin typeface="Arial"/>
                <a:ea typeface="DejaVu Sans"/>
              </a:rPr>
              <a:t>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değerlerin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uzaklıklarını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hesaplayalım</a:t>
            </a:r>
            <a:r>
              <a:rPr lang="en-US" sz="2700" b="0" strike="noStrike" spc="-1" dirty="0">
                <a:solidFill>
                  <a:srgbClr val="000000"/>
                </a:solidFill>
                <a:latin typeface="Arial"/>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p:txBody>
      </p:sp>
      <p:grpSp>
        <p:nvGrpSpPr>
          <p:cNvPr id="177" name="Group 4"/>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78" name="Formula 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79" name="Formula 6"/>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p:grpSp>
        <p:nvGrpSpPr>
          <p:cNvPr id="180" name="Group 7"/>
          <p:cNvGrpSpPr/>
          <p:nvPr/>
        </p:nvGrpSpPr>
        <p:grpSpPr>
          <a:xfrm>
            <a:off x="1005840" y="6492240"/>
            <a:ext cx="5730840" cy="4386960"/>
            <a:chOff x="1005840" y="6492240"/>
            <a:chExt cx="5730840" cy="4386960"/>
          </a:xfrm>
        </p:grpSpPr>
        <mc:AlternateContent xmlns:mc="http://schemas.openxmlformats.org/markup-compatibility/2006" xmlns:a14="http://schemas.microsoft.com/office/drawing/2010/main">
          <mc:Choice Requires="a14">
            <p:sp>
              <p:nvSpPr>
                <p:cNvPr id="181" name="Formula 8"/>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2" name="Formula 9"/>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3" name="Formula 10"/>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184" name="Formula 11"/>
              <p:cNvSpPr txBox="1"/>
              <p:nvPr/>
            </p:nvSpPr>
            <p:spPr>
              <a:xfrm>
                <a:off x="1111068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5" name="Formula 12"/>
              <p:cNvSpPr txBox="1"/>
              <p:nvPr/>
            </p:nvSpPr>
            <p:spPr>
              <a:xfrm>
                <a:off x="1109196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6" name="Formula 13"/>
              <p:cNvSpPr txBox="1"/>
              <p:nvPr/>
            </p:nvSpPr>
            <p:spPr>
              <a:xfrm>
                <a:off x="1120824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7" name="Formula 14"/>
              <p:cNvSpPr txBox="1"/>
              <p:nvPr/>
            </p:nvSpPr>
            <p:spPr>
              <a:xfrm>
                <a:off x="1107144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88" name="Formula 15"/>
              <p:cNvSpPr txBox="1"/>
              <p:nvPr/>
            </p:nvSpPr>
            <p:spPr>
              <a:xfrm>
                <a:off x="1105272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p:grpSp>
        <p:nvGrpSpPr>
          <p:cNvPr id="189" name="Group 16"/>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90" name="Formula 1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91" name="Formula 18"/>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192" name="Formula 19"/>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93" name="Formula 20"/>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94" name="Formula 21"/>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95" name="Formula 22"/>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196" name="Group 23"/>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97" name="Formula 24"/>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98" name="Formula 25"/>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199" name="Formula 26"/>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0" name="Formula 27"/>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1" name="Formula 28"/>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2" name="Formula 29"/>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03" name="Group 30"/>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04" name="Formula 31"/>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5" name="Formula 32"/>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206" name="Formula 33"/>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7" name="Formula 34"/>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8" name="Formula 35"/>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09" name="Formula 36"/>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10" name="Group 37"/>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11" name="Formula 38"/>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12" name="Formula 39"/>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213" name="Formula 40"/>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14" name="Formula 41"/>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15" name="Formula 42"/>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16" name="Formula 43"/>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17" name="Group 44"/>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18" name="Formula 4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19" name="Formula 46"/>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220" name="Formula 47"/>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1" name="Formula 48"/>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2" name="Formula 49"/>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3" name="Formula 50"/>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24" name="Group 51"/>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25" name="Formula 52"/>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6" name="Formula 53"/>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227" name="Formula 54"/>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8" name="Formula 55"/>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29" name="Formula 56"/>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30" name="Formula 5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31" name="Group 58"/>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32" name="Formula 59"/>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33" name="Formula 60"/>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4</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3" name="Formula 60"/>
                <p:cNvSpPr txBox="1">
                  <a:spLocks noRot="1" noChangeAspect="1" noMove="1" noResize="1" noEditPoints="1" noAdjustHandles="1" noChangeArrowheads="1" noChangeShapeType="1" noTextEdit="1"/>
                </p:cNvSpPr>
                <p:nvPr/>
              </p:nvSpPr>
              <p:spPr>
                <a:xfrm>
                  <a:off x="966600" y="2926080"/>
                  <a:ext cx="5320080" cy="738360"/>
                </a:xfrm>
                <a:prstGeom prst="rect">
                  <a:avLst/>
                </a:prstGeom>
                <a:blipFill>
                  <a:blip r:embed="rId2"/>
                  <a:stretch>
                    <a:fillRect/>
                  </a:stretch>
                </a:blipFill>
              </p:spPr>
              <p:txBody>
                <a:bodyPr/>
                <a:lstStyle/>
                <a:p>
                  <a:r>
                    <a:rPr lang="tr-TR">
                      <a:noFill/>
                    </a:rPr>
                    <a:t> </a:t>
                  </a:r>
                </a:p>
              </p:txBody>
            </p:sp>
          </mc:Fallback>
        </mc:AlternateContent>
      </p:grpSp>
      <mc:AlternateContent xmlns:mc="http://schemas.openxmlformats.org/markup-compatibility/2006" xmlns:a14="http://schemas.microsoft.com/office/drawing/2010/main">
        <mc:Choice Requires="a14">
          <p:sp>
            <p:nvSpPr>
              <p:cNvPr id="234" name="Formula 61"/>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10</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21</m:t>
                      </m:r>
                    </m:oMath>
                  </m:oMathPara>
                </a14:m>
                <a:endParaRPr dirty="0"/>
              </a:p>
            </p:txBody>
          </p:sp>
        </mc:Choice>
        <mc:Fallback xmlns="">
          <p:sp>
            <p:nvSpPr>
              <p:cNvPr id="234" name="Formula 61"/>
              <p:cNvSpPr txBox="1">
                <a:spLocks noRot="1" noChangeAspect="1" noMove="1" noResize="1" noEditPoints="1" noAdjustHandles="1" noChangeArrowheads="1" noChangeShapeType="1" noTextEdit="1"/>
              </p:cNvSpPr>
              <p:nvPr/>
            </p:nvSpPr>
            <p:spPr>
              <a:xfrm>
                <a:off x="1024560" y="8321040"/>
                <a:ext cx="5712120" cy="738360"/>
              </a:xfrm>
              <a:prstGeom prst="rect">
                <a:avLst/>
              </a:prstGeom>
              <a:blipFill>
                <a:blip r:embed="rId3"/>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5" name="Formula 62"/>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4</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5" name="Formula 62"/>
              <p:cNvSpPr txBox="1">
                <a:spLocks noRot="1" noChangeAspect="1" noMove="1" noResize="1" noEditPoints="1" noAdjustHandles="1" noChangeArrowheads="1" noChangeShapeType="1" noTextEdit="1"/>
              </p:cNvSpPr>
              <p:nvPr/>
            </p:nvSpPr>
            <p:spPr>
              <a:xfrm>
                <a:off x="1005840" y="6492240"/>
                <a:ext cx="5321880" cy="738360"/>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6" name="Formula 63"/>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8</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8</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6" name="Formula 63"/>
              <p:cNvSpPr txBox="1">
                <a:spLocks noRot="1" noChangeAspect="1" noMove="1" noResize="1" noEditPoints="1" noAdjustHandles="1" noChangeArrowheads="1" noChangeShapeType="1" noTextEdit="1"/>
              </p:cNvSpPr>
              <p:nvPr/>
            </p:nvSpPr>
            <p:spPr>
              <a:xfrm>
                <a:off x="1122120" y="10140840"/>
                <a:ext cx="5301000" cy="738360"/>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7" name="Formula 64"/>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38" name="Formula 6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p:nvGrpSpPr>
          <p:cNvPr id="239" name="Group 66"/>
          <p:cNvGrpSpPr/>
          <p:nvPr/>
        </p:nvGrpSpPr>
        <p:grpSpPr>
          <a:xfrm>
            <a:off x="985320" y="4754880"/>
            <a:ext cx="5307120" cy="738360"/>
            <a:chOff x="985320" y="4754880"/>
            <a:chExt cx="5307120" cy="738360"/>
          </a:xfrm>
        </p:grpSpPr>
        <mc:AlternateContent xmlns:mc="http://schemas.openxmlformats.org/markup-compatibility/2006" xmlns:a14="http://schemas.microsoft.com/office/drawing/2010/main">
          <mc:Choice Requires="a14">
            <p:sp>
              <p:nvSpPr>
                <p:cNvPr id="240" name="Formula 6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 xmlns:p14="http://schemas.microsoft.com/office/powerpoint/2010/main" xmlns:p15="http://schemas.microsoft.com/office/powerpoint/2012/main"/>
        </mc:AlternateContent>
      </p:grpSp>
      <mc:AlternateContent xmlns:mc="http://schemas.openxmlformats.org/markup-compatibility/2006" xmlns:a14="http://schemas.microsoft.com/office/drawing/2010/main">
        <mc:Choice Requires="a14">
          <p:sp>
            <p:nvSpPr>
              <p:cNvPr id="241" name="Formula 68"/>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6</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39</m:t>
                      </m:r>
                    </m:oMath>
                  </m:oMathPara>
                </a14:m>
                <a:endParaRPr dirty="0"/>
              </a:p>
            </p:txBody>
          </p:sp>
        </mc:Choice>
        <mc:Fallback xmlns="">
          <p:sp>
            <p:nvSpPr>
              <p:cNvPr id="241" name="Formula 68"/>
              <p:cNvSpPr txBox="1">
                <a:spLocks noRot="1" noChangeAspect="1" noMove="1" noResize="1" noEditPoints="1" noAdjustHandles="1" noChangeArrowheads="1" noChangeShapeType="1" noTextEdit="1"/>
              </p:cNvSpPr>
              <p:nvPr/>
            </p:nvSpPr>
            <p:spPr>
              <a:xfrm>
                <a:off x="985320" y="4754880"/>
                <a:ext cx="5307120" cy="738360"/>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42" name="Formula 6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3" name="Formula 7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4" name="Formula 7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5" name="Formula 7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6" name="Formula 7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7" name="Formula 74"/>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8" name="Formula 75"/>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49" name="Formula 76"/>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0" name="Formula 77"/>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1" name="Formula 78"/>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2" name="Formula 7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3" name="Formula 8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4" name="Formula 8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5" name="Formula 8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6" name="Formula 8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7" name="Formula 84"/>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8" name="Formula 85"/>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59" name="Formula 86"/>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60" name="Formula 87"/>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61" name="Formula 88"/>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262" name="Formula 8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11</m:t>
                          </m:r>
                          <m:r>
                            <a:rPr lang="ar-AE">
                              <a:latin typeface="Cambria Math" panose="02040503050406030204" pitchFamily="18" charset="0"/>
                            </a:rPr>
                            <m:t>,</m:t>
                          </m:r>
                          <m:r>
                            <a:rPr lang="ar-AE">
                              <a:latin typeface="Cambria Math" panose="02040503050406030204" pitchFamily="18" charset="0"/>
                            </a:rPr>
                            <m:t>7</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11</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24</m:t>
                      </m:r>
                    </m:oMath>
                  </m:oMathPara>
                </a14:m>
                <a:endParaRPr dirty="0"/>
              </a:p>
            </p:txBody>
          </p:sp>
        </mc:Choice>
        <mc:Fallback xmlns="">
          <p:sp>
            <p:nvSpPr>
              <p:cNvPr id="262" name="Formula 89"/>
              <p:cNvSpPr txBox="1">
                <a:spLocks noRot="1" noChangeAspect="1" noMove="1" noResize="1" noEditPoints="1" noAdjustHandles="1" noChangeArrowheads="1" noChangeShapeType="1" noTextEdit="1"/>
              </p:cNvSpPr>
              <p:nvPr/>
            </p:nvSpPr>
            <p:spPr>
              <a:xfrm>
                <a:off x="11111040" y="8321040"/>
                <a:ext cx="5705640" cy="738360"/>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3" name="Formula 9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7</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16</m:t>
                      </m:r>
                    </m:oMath>
                  </m:oMathPara>
                </a14:m>
                <a:endParaRPr dirty="0"/>
              </a:p>
            </p:txBody>
          </p:sp>
        </mc:Choice>
        <mc:Fallback xmlns="">
          <p:sp>
            <p:nvSpPr>
              <p:cNvPr id="263" name="Formula 90"/>
              <p:cNvSpPr txBox="1">
                <a:spLocks noRot="1" noChangeAspect="1" noMove="1" noResize="1" noEditPoints="1" noAdjustHandles="1" noChangeArrowheads="1" noChangeShapeType="1" noTextEdit="1"/>
              </p:cNvSpPr>
              <p:nvPr/>
            </p:nvSpPr>
            <p:spPr>
              <a:xfrm>
                <a:off x="11092320" y="6492240"/>
                <a:ext cx="5311440" cy="738360"/>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4" name="Formula 9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2</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83</m:t>
                      </m:r>
                    </m:oMath>
                  </m:oMathPara>
                </a14:m>
                <a:endParaRPr dirty="0"/>
              </a:p>
            </p:txBody>
          </p:sp>
        </mc:Choice>
        <mc:Fallback xmlns="">
          <p:sp>
            <p:nvSpPr>
              <p:cNvPr id="264" name="Formula 91"/>
              <p:cNvSpPr txBox="1">
                <a:spLocks noRot="1" noChangeAspect="1" noMove="1" noResize="1" noEditPoints="1" noAdjustHandles="1" noChangeArrowheads="1" noChangeShapeType="1" noTextEdit="1"/>
              </p:cNvSpPr>
              <p:nvPr/>
            </p:nvSpPr>
            <p:spPr>
              <a:xfrm>
                <a:off x="11208600" y="10140840"/>
                <a:ext cx="5671080" cy="738360"/>
              </a:xfrm>
              <a:prstGeom prst="rect">
                <a:avLst/>
              </a:prstGeom>
              <a:blipFill>
                <a:blip r:embed="rId9"/>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5" name="Formula 9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9</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1</m:t>
                      </m:r>
                    </m:oMath>
                  </m:oMathPara>
                </a14:m>
                <a:endParaRPr dirty="0"/>
              </a:p>
            </p:txBody>
          </p:sp>
        </mc:Choice>
        <mc:Fallback xmlns="">
          <p:sp>
            <p:nvSpPr>
              <p:cNvPr id="265" name="Formula 92"/>
              <p:cNvSpPr txBox="1">
                <a:spLocks noRot="1" noChangeAspect="1" noMove="1" noResize="1" noEditPoints="1" noAdjustHandles="1" noChangeArrowheads="1" noChangeShapeType="1" noTextEdit="1"/>
              </p:cNvSpPr>
              <p:nvPr/>
            </p:nvSpPr>
            <p:spPr>
              <a:xfrm>
                <a:off x="11071800" y="4754880"/>
                <a:ext cx="5100120" cy="738360"/>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6" name="Formula 9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3</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24</m:t>
                      </m:r>
                    </m:oMath>
                  </m:oMathPara>
                </a14:m>
                <a:endParaRPr dirty="0"/>
              </a:p>
            </p:txBody>
          </p:sp>
        </mc:Choice>
        <mc:Fallback xmlns="">
          <p:sp>
            <p:nvSpPr>
              <p:cNvPr id="266" name="Formula 93"/>
              <p:cNvSpPr txBox="1">
                <a:spLocks noRot="1" noChangeAspect="1" noMove="1" noResize="1" noEditPoints="1" noAdjustHandles="1" noChangeArrowheads="1" noChangeShapeType="1" noTextEdit="1"/>
              </p:cNvSpPr>
              <p:nvPr/>
            </p:nvSpPr>
            <p:spPr>
              <a:xfrm>
                <a:off x="11053080" y="2926080"/>
                <a:ext cx="5310000" cy="738360"/>
              </a:xfrm>
              <a:prstGeom prst="rect">
                <a:avLst/>
              </a:prstGeom>
              <a:blipFill>
                <a:blip r:embed="rId11"/>
                <a:stretch>
                  <a:fillRect/>
                </a:stretch>
              </a:blipFill>
            </p:spPr>
            <p:txBody>
              <a:bodyPr/>
              <a:lstStyle/>
              <a:p>
                <a:r>
                  <a:rPr lang="tr-TR">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268" name="CustomShape 2"/>
          <p:cNvSpPr/>
          <p:nvPr/>
        </p:nvSpPr>
        <p:spPr>
          <a:xfrm>
            <a:off x="1502640" y="2298240"/>
            <a:ext cx="17627400" cy="4110840"/>
          </a:xfrm>
          <a:prstGeom prst="rect">
            <a:avLst/>
          </a:prstGeom>
          <a:noFill/>
          <a:ln>
            <a:noFill/>
          </a:ln>
        </p:spPr>
        <p:style>
          <a:lnRef idx="0">
            <a:scrgbClr r="0" g="0" b="0"/>
          </a:lnRef>
          <a:fillRef idx="0">
            <a:scrgbClr r="0" g="0" b="0"/>
          </a:fillRef>
          <a:effectRef idx="0">
            <a:scrgbClr r="0" g="0" b="0"/>
          </a:effectRef>
          <a:fontRef idx="minor"/>
        </p:style>
      </p:sp>
      <p:pic>
        <p:nvPicPr>
          <p:cNvPr id="269" name="Resim 268"/>
          <p:cNvPicPr/>
          <p:nvPr/>
        </p:nvPicPr>
        <p:blipFill>
          <a:blip r:embed="rId2"/>
          <a:stretch/>
        </p:blipFill>
        <p:spPr>
          <a:xfrm>
            <a:off x="4114800" y="4663440"/>
            <a:ext cx="14445360" cy="6825600"/>
          </a:xfrm>
          <a:prstGeom prst="rect">
            <a:avLst/>
          </a:prstGeom>
          <a:ln>
            <a:noFill/>
          </a:ln>
        </p:spPr>
      </p:pic>
      <p:sp>
        <p:nvSpPr>
          <p:cNvPr id="270" name="CustomShape 3"/>
          <p:cNvSpPr/>
          <p:nvPr/>
        </p:nvSpPr>
        <p:spPr>
          <a:xfrm>
            <a:off x="3291840" y="2560320"/>
            <a:ext cx="15542640" cy="16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700" b="0" strike="noStrike" spc="-1" dirty="0" err="1">
                <a:solidFill>
                  <a:srgbClr val="000000"/>
                </a:solidFill>
                <a:latin typeface="Arial"/>
                <a:ea typeface="Noto Sans CJK SC"/>
              </a:rPr>
              <a:t>Uzaklık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değerlerini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hesapladıktan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sonra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aşağıda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yeni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a:t>
            </a:r>
            <a:r>
              <a:rPr lang="tr-TR"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oluşturduk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Aşağıdaki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tabloya</a:t>
            </a:r>
            <a:r>
              <a:rPr lang="tr-TR"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bakılarak</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noktasına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değerlerinin</a:t>
            </a:r>
            <a:r>
              <a:rPr lang="en-US" sz="2700" b="0" strike="noStrike" spc="-1" dirty="0">
                <a:solidFill>
                  <a:srgbClr val="000000"/>
                </a:solidFill>
                <a:latin typeface="Arial"/>
                <a:ea typeface="Noto Sans CJK SC"/>
              </a:rPr>
              <a:t> Y </a:t>
            </a:r>
            <a:r>
              <a:rPr lang="en-US" sz="2700" b="0" strike="noStrike" spc="-1" dirty="0" err="1">
                <a:solidFill>
                  <a:srgbClr val="000000"/>
                </a:solidFill>
                <a:latin typeface="Arial"/>
                <a:ea typeface="Noto Sans CJK SC"/>
              </a:rPr>
              <a:t>sınıfları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önüne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alınır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içinde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hangi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baskın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araştırılır</a:t>
            </a:r>
            <a:r>
              <a:rPr lang="en-US" sz="2700" b="0" strike="noStrike" spc="-1" dirty="0">
                <a:solidFill>
                  <a:srgbClr val="000000"/>
                </a:solidFill>
                <a:latin typeface="Arial"/>
                <a:ea typeface="Noto Sans CJK SC"/>
              </a:rPr>
              <a:t>. Bu </a:t>
            </a:r>
            <a:r>
              <a:rPr lang="en-US" sz="2700" b="0" strike="noStrike" spc="-1" dirty="0" err="1">
                <a:solidFill>
                  <a:srgbClr val="000000"/>
                </a:solidFill>
                <a:latin typeface="Arial"/>
                <a:ea typeface="Noto Sans CJK SC"/>
              </a:rPr>
              <a:t>dört</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içinde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tane</a:t>
            </a:r>
            <a:r>
              <a:rPr lang="en-US" sz="2700" b="0" strike="noStrike" spc="-1" dirty="0">
                <a:solidFill>
                  <a:srgbClr val="000000"/>
                </a:solidFill>
                <a:latin typeface="Arial"/>
                <a:ea typeface="Noto Sans CJK SC"/>
              </a:rPr>
              <a:t> İYİ </a:t>
            </a:r>
            <a:r>
              <a:rPr lang="en-US" sz="2700" b="0" strike="noStrike" spc="-1" dirty="0" err="1">
                <a:solidFill>
                  <a:srgbClr val="000000"/>
                </a:solidFill>
                <a:latin typeface="Arial"/>
                <a:ea typeface="Noto Sans CJK SC"/>
              </a:rPr>
              <a:t>üç</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tane</a:t>
            </a:r>
            <a:r>
              <a:rPr lang="en-US" sz="2700" b="0" strike="noStrike" spc="-1" dirty="0">
                <a:solidFill>
                  <a:srgbClr val="000000"/>
                </a:solidFill>
                <a:latin typeface="Arial"/>
                <a:ea typeface="Noto Sans CJK SC"/>
              </a:rPr>
              <a:t> KÖTÜ </a:t>
            </a:r>
            <a:r>
              <a:rPr lang="en-US" sz="2700" b="0" strike="noStrike" spc="-1" dirty="0" err="1">
                <a:solidFill>
                  <a:srgbClr val="000000"/>
                </a:solidFill>
                <a:latin typeface="Arial"/>
                <a:ea typeface="Noto Sans CJK SC"/>
              </a:rPr>
              <a:t>sınıfı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vardır</a:t>
            </a:r>
            <a:r>
              <a:rPr lang="en-US" sz="2700" b="1"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Kötü</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daha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baskın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noktasının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sınıfı</a:t>
            </a:r>
            <a:r>
              <a:rPr lang="en-US" sz="2700" b="0" strike="noStrike" spc="-1" dirty="0">
                <a:solidFill>
                  <a:srgbClr val="000000"/>
                </a:solidFill>
                <a:latin typeface="Arial"/>
                <a:ea typeface="Noto Sans CJK SC"/>
              </a:rPr>
              <a:t> </a:t>
            </a:r>
            <a:r>
              <a:rPr lang="en-US" sz="2700" b="1" strike="noStrike" spc="-1" dirty="0">
                <a:solidFill>
                  <a:srgbClr val="000000"/>
                </a:solidFill>
                <a:latin typeface="Arial"/>
                <a:ea typeface="Noto Sans CJK SC"/>
              </a:rPr>
              <a:t>KÖTÜ </a:t>
            </a:r>
            <a:r>
              <a:rPr lang="en-US" sz="2700" b="0" strike="noStrike" spc="-1" dirty="0" err="1">
                <a:solidFill>
                  <a:srgbClr val="000000"/>
                </a:solidFill>
                <a:latin typeface="Arial"/>
                <a:ea typeface="Noto Sans CJK SC"/>
              </a:rPr>
              <a:t>olarak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belirlenir</a:t>
            </a:r>
            <a:r>
              <a:rPr lang="en-US" sz="2700" b="0" strike="noStrike" spc="-1" dirty="0">
                <a:solidFill>
                  <a:srgbClr val="000000"/>
                </a:solidFill>
                <a:latin typeface="Arial"/>
                <a:ea typeface="Noto Sans CJK SC"/>
              </a:rPr>
              <a:t>.</a:t>
            </a:r>
            <a:endParaRPr lang="en-US" sz="2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273" name="CustomShape 2"/>
          <p:cNvSpPr/>
          <p:nvPr/>
        </p:nvSpPr>
        <p:spPr>
          <a:xfrm>
            <a:off x="1502640" y="2298240"/>
            <a:ext cx="17627400" cy="872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1" strike="noStrike" spc="-1" dirty="0" err="1">
                <a:solidFill>
                  <a:srgbClr val="000000"/>
                </a:solidFill>
                <a:latin typeface="Calibri"/>
                <a:ea typeface="DejaVu Sans"/>
              </a:rPr>
              <a:t>Ağırlıklı</a:t>
            </a:r>
            <a:r>
              <a:rPr lang="en-US" sz="2700" b="1"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Oylama</a:t>
            </a: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r>
              <a:rPr lang="en-US" sz="2700" b="0" strike="noStrike" spc="-1" dirty="0">
                <a:solidFill>
                  <a:srgbClr val="000000"/>
                </a:solidFill>
                <a:latin typeface="Calibri"/>
                <a:ea typeface="DejaVu Sans"/>
              </a:rPr>
              <a:t>K-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yakın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komşu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algoritmasında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yakın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komşuları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bulduğumuz</a:t>
            </a:r>
            <a:r>
              <a:rPr lang="en-US" sz="2700" b="0" strike="noStrike" spc="-1" dirty="0">
                <a:solidFill>
                  <a:srgbClr val="000000"/>
                </a:solidFill>
                <a:latin typeface="Calibri"/>
                <a:ea typeface="DejaVu Sans"/>
              </a:rPr>
              <a:t> zaman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fazla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tekrar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alıyorduk</a:t>
            </a:r>
            <a:r>
              <a:rPr lang="en-US" sz="2700" b="0" strike="noStrike" spc="-1" dirty="0">
                <a:solidFill>
                  <a:srgbClr val="000000"/>
                </a:solidFill>
                <a:latin typeface="Calibri"/>
                <a:ea typeface="DejaVu Sans"/>
              </a:rPr>
              <a:t> , </a:t>
            </a:r>
            <a:r>
              <a:rPr lang="en-US" sz="2700" b="0" strike="noStrike" spc="-1" dirty="0" err="1">
                <a:solidFill>
                  <a:srgbClr val="000000"/>
                </a:solidFill>
                <a:latin typeface="Calibri"/>
                <a:ea typeface="DejaVu Sans"/>
              </a:rPr>
              <a:t>Ancak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seçtiğimiz</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sadece</a:t>
            </a:r>
            <a:r>
              <a:rPr lang="en-US" sz="2700" b="0" strike="noStrike" spc="-1" dirty="0">
                <a:solidFill>
                  <a:srgbClr val="000000"/>
                </a:solidFill>
                <a:latin typeface="Calibri"/>
                <a:ea typeface="DejaVu Sans"/>
              </a:rPr>
              <a:t> k </a:t>
            </a:r>
            <a:r>
              <a:rPr lang="en-US" sz="2700" b="0" strike="noStrike" spc="-1" dirty="0" err="1">
                <a:solidFill>
                  <a:srgbClr val="000000"/>
                </a:solidFill>
                <a:latin typeface="Calibri"/>
                <a:ea typeface="DejaVu Sans"/>
              </a:rPr>
              <a:t>komşunun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göz</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önüne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alınması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nedeniyle</a:t>
            </a:r>
            <a:r>
              <a:rPr lang="en-US" sz="2700" b="0" strike="noStrike" spc="-1" dirty="0">
                <a:solidFill>
                  <a:srgbClr val="000000"/>
                </a:solidFill>
                <a:latin typeface="Calibri"/>
                <a:ea typeface="DejaVu Sans"/>
              </a:rPr>
              <a:t> her </a:t>
            </a:r>
            <a:r>
              <a:rPr lang="en-US" sz="2700" b="0" strike="noStrike" spc="-1" dirty="0" err="1">
                <a:solidFill>
                  <a:srgbClr val="000000"/>
                </a:solidFill>
                <a:latin typeface="Calibri"/>
                <a:ea typeface="DejaVu Sans"/>
              </a:rPr>
              <a:t>zman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uygun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olmayabilir</a:t>
            </a:r>
            <a:r>
              <a:rPr lang="en-US" sz="2700" b="0" strike="noStrike" spc="-1" dirty="0">
                <a:solidFill>
                  <a:srgbClr val="000000"/>
                </a:solidFill>
                <a:latin typeface="Calibri"/>
                <a:ea typeface="DejaVu Sans"/>
              </a:rPr>
              <a:t>. Bunun </a:t>
            </a:r>
            <a:r>
              <a:rPr lang="en-US" sz="2700" b="0" strike="noStrike" spc="-1" dirty="0" err="1">
                <a:solidFill>
                  <a:srgbClr val="000000"/>
                </a:solidFill>
                <a:latin typeface="Calibri"/>
                <a:ea typeface="DejaVu Sans"/>
              </a:rPr>
              <a:t>yerine</a:t>
            </a:r>
            <a:r>
              <a:rPr lang="en-US" sz="2700" b="0"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ağırlıklı</a:t>
            </a:r>
            <a:r>
              <a:rPr lang="en-US" sz="2700" b="1"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oylama</a:t>
            </a:r>
            <a:r>
              <a:rPr lang="en-US" sz="2700" b="1"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isimli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yöntem</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tercih</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edebiliriz</a:t>
            </a:r>
            <a:r>
              <a:rPr lang="en-US" sz="2700" b="0" strike="noStrike" spc="-1" dirty="0">
                <a:solidFill>
                  <a:srgbClr val="000000"/>
                </a:solidFill>
                <a:latin typeface="Calibri"/>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r>
              <a:rPr lang="en-US" sz="2700" b="0" strike="noStrike" spc="-1" dirty="0">
                <a:solidFill>
                  <a:srgbClr val="000000"/>
                </a:solidFill>
                <a:latin typeface="Calibri"/>
                <a:ea typeface="DejaVu Sans"/>
              </a:rPr>
              <a:t> 	   </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tr-TR" sz="2700" b="0" strike="noStrike" spc="-1" dirty="0">
                <a:solidFill>
                  <a:srgbClr val="000000"/>
                </a:solidFill>
                <a:latin typeface="Calibri"/>
                <a:ea typeface="DejaVu Sans"/>
              </a:rPr>
              <a:t>V</a:t>
            </a:r>
            <a:r>
              <a:rPr lang="en-US" sz="2700" b="0" strike="noStrike" spc="-1" dirty="0" err="1">
                <a:solidFill>
                  <a:srgbClr val="000000"/>
                </a:solidFill>
                <a:latin typeface="Calibri"/>
                <a:ea typeface="DejaVu Sans"/>
              </a:rPr>
              <a:t>erilen</a:t>
            </a:r>
            <a:r>
              <a:rPr lang="en-US" sz="2700" b="0" strike="noStrike" spc="-1" dirty="0">
                <a:solidFill>
                  <a:srgbClr val="000000"/>
                </a:solidFill>
                <a:latin typeface="Calibri"/>
                <a:ea typeface="DejaVu Sans"/>
              </a:rPr>
              <a:t> d(</a:t>
            </a:r>
            <a:r>
              <a:rPr lang="en-US" sz="2700" b="0" strike="noStrike" spc="-1" dirty="0" err="1">
                <a:solidFill>
                  <a:srgbClr val="000000"/>
                </a:solidFill>
                <a:latin typeface="Calibri"/>
                <a:ea typeface="DejaVu Sans"/>
              </a:rPr>
              <a:t>i,j</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ifadesi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ve</a:t>
            </a:r>
            <a:r>
              <a:rPr lang="en-US" sz="2700" b="0" strike="noStrike" spc="-1" dirty="0">
                <a:solidFill>
                  <a:srgbClr val="000000"/>
                </a:solidFill>
                <a:latin typeface="Calibri"/>
                <a:ea typeface="DejaVu Sans"/>
              </a:rPr>
              <a:t> j </a:t>
            </a:r>
            <a:r>
              <a:rPr lang="en-US" sz="2700" b="0" strike="noStrike" spc="-1" dirty="0" err="1">
                <a:solidFill>
                  <a:srgbClr val="000000"/>
                </a:solidFill>
                <a:latin typeface="Calibri"/>
                <a:ea typeface="DejaVu Sans"/>
              </a:rPr>
              <a:t>gözlemleri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arasındaki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Öklid</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uzaklığıdır</a:t>
            </a:r>
            <a:r>
              <a:rPr lang="en-US" sz="2700" b="0" strike="noStrike" spc="-1" dirty="0">
                <a:solidFill>
                  <a:srgbClr val="000000"/>
                </a:solidFill>
                <a:latin typeface="Calibri"/>
                <a:ea typeface="DejaVu Sans"/>
              </a:rPr>
              <a:t>. Her </a:t>
            </a:r>
            <a:r>
              <a:rPr lang="en-US" sz="2700" b="0" strike="noStrike" spc="-1" dirty="0" err="1">
                <a:solidFill>
                  <a:srgbClr val="000000"/>
                </a:solidFill>
                <a:latin typeface="Calibri"/>
                <a:ea typeface="DejaVu Sans"/>
              </a:rPr>
              <a:t>bir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için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uzaklıkların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toplamı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hesaplanarak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elde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büyük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değerine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sahip</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olan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yeni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gözlemin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ait</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olduğu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olarak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kabul</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0" strike="noStrike" spc="-1" dirty="0" err="1">
                <a:solidFill>
                  <a:srgbClr val="000000"/>
                </a:solidFill>
                <a:latin typeface="Calibri"/>
                <a:ea typeface="DejaVu Sans"/>
              </a:rPr>
              <a:t>Örneğimizdeki</a:t>
            </a:r>
            <a:r>
              <a:rPr lang="en-US" sz="2700" b="0" strike="noStrike" spc="-1" dirty="0">
                <a:solidFill>
                  <a:srgbClr val="000000"/>
                </a:solidFill>
                <a:latin typeface="Calibri"/>
                <a:ea typeface="DejaVu Sans"/>
              </a:rPr>
              <a:t> </a:t>
            </a:r>
            <a:r>
              <a:rPr lang="en-US" sz="2700" b="1" strike="noStrike" spc="-1" dirty="0">
                <a:solidFill>
                  <a:srgbClr val="000000"/>
                </a:solidFill>
                <a:latin typeface="Calibri"/>
                <a:ea typeface="DejaVu Sans"/>
              </a:rPr>
              <a:t>İYİ </a:t>
            </a:r>
            <a:r>
              <a:rPr lang="en-US" sz="2700" b="0" strike="noStrike" spc="-1" dirty="0" err="1">
                <a:solidFill>
                  <a:srgbClr val="000000"/>
                </a:solidFill>
                <a:latin typeface="Calibri"/>
                <a:ea typeface="DejaVu Sans"/>
              </a:rPr>
              <a:t>değerinin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oylaması</a:t>
            </a:r>
            <a:r>
              <a:rPr lang="en-US" sz="2700" b="0" strike="noStrike" spc="-1" dirty="0">
                <a:solidFill>
                  <a:srgbClr val="000000"/>
                </a:solidFill>
                <a:latin typeface="Calibri"/>
                <a:ea typeface="DejaVu Sans"/>
              </a:rPr>
              <a:t> : 2,24 </a:t>
            </a:r>
            <a:r>
              <a:rPr lang="en-US" sz="2700" b="0" strike="noStrike" spc="-1" dirty="0" err="1">
                <a:solidFill>
                  <a:srgbClr val="000000"/>
                </a:solidFill>
                <a:latin typeface="Calibri"/>
                <a:ea typeface="DejaVu Sans"/>
              </a:rPr>
              <a:t>dür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r>
              <a:rPr lang="en-US" sz="2700" b="1" strike="noStrike" spc="-1" dirty="0">
                <a:solidFill>
                  <a:srgbClr val="000000"/>
                </a:solidFill>
                <a:latin typeface="Calibri"/>
                <a:ea typeface="DejaVu Sans"/>
              </a:rPr>
              <a:t>KÖTÜ</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değerlerinin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toplamı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ise</a:t>
            </a:r>
            <a:r>
              <a:rPr lang="en-US" sz="2700" b="0" strike="noStrike" spc="-1" dirty="0">
                <a:solidFill>
                  <a:srgbClr val="000000"/>
                </a:solidFill>
                <a:latin typeface="Calibri"/>
                <a:ea typeface="DejaVu Sans"/>
              </a:rPr>
              <a:t> : 3.16 + 4.24 +  2.83 = 10.23 </a:t>
            </a:r>
            <a:r>
              <a:rPr lang="en-US" sz="2700" b="0" strike="noStrike" spc="-1" dirty="0" err="1">
                <a:solidFill>
                  <a:srgbClr val="000000"/>
                </a:solidFill>
                <a:latin typeface="Calibri"/>
                <a:ea typeface="DejaVu Sans"/>
              </a:rPr>
              <a:t>dür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0" strike="noStrike" spc="-1" dirty="0">
                <a:solidFill>
                  <a:srgbClr val="000000"/>
                </a:solidFill>
                <a:latin typeface="Calibri"/>
                <a:ea typeface="DejaVu Sans"/>
              </a:rPr>
              <a:t>KÖTÜ &gt; İYİ </a:t>
            </a:r>
            <a:r>
              <a:rPr lang="en-US" sz="2700" b="0" strike="noStrike" spc="-1" dirty="0" err="1">
                <a:solidFill>
                  <a:srgbClr val="000000"/>
                </a:solidFill>
                <a:latin typeface="Calibri"/>
                <a:ea typeface="DejaVu Sans"/>
              </a:rPr>
              <a:t>olduğu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için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yeni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gelen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veri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kötü</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sınıfna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dahil</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a:t>
            </a:r>
            <a:endParaRPr lang="en-US" sz="2700" b="0" strike="noStrike" spc="-1" dirty="0">
              <a:latin typeface="Arial"/>
            </a:endParaRPr>
          </a:p>
        </p:txBody>
      </p:sp>
      <p:pic>
        <p:nvPicPr>
          <p:cNvPr id="274" name="Resim 273"/>
          <p:cNvPicPr/>
          <p:nvPr/>
        </p:nvPicPr>
        <p:blipFill>
          <a:blip r:embed="rId2"/>
          <a:stretch/>
        </p:blipFill>
        <p:spPr>
          <a:xfrm>
            <a:off x="7736460" y="4735080"/>
            <a:ext cx="5573520" cy="2303640"/>
          </a:xfrm>
          <a:prstGeom prst="rect">
            <a:avLst/>
          </a:prstGeom>
          <a:ln>
            <a:noFill/>
          </a:ln>
        </p:spPr>
      </p:pic>
      <p:sp>
        <p:nvSpPr>
          <p:cNvPr id="275" name="CustomShape 3"/>
          <p:cNvSpPr/>
          <p:nvPr/>
        </p:nvSpPr>
        <p:spPr>
          <a:xfrm>
            <a:off x="8869680" y="6694560"/>
            <a:ext cx="5209920" cy="34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Ağırlıklı</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Oylama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Formulü</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12529</TotalTime>
  <Words>1663</Words>
  <Application>Microsoft Office PowerPoint</Application>
  <PresentationFormat>Özel</PresentationFormat>
  <Paragraphs>198</Paragraphs>
  <Slides>15</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Arial Black</vt:lpstr>
      <vt:lpstr>Arial Narrow</vt:lpstr>
      <vt:lpstr>Calibri</vt:lpstr>
      <vt:lpstr>Cambria Math</vt:lpstr>
      <vt:lpstr>Trebuchet MS</vt:lpstr>
      <vt:lpstr>Wingdings 3</vt:lpstr>
      <vt:lpstr>Yüzeyler</vt:lpstr>
      <vt:lpstr>VERİ MADENCİLİĞİ PROJE SUNUMU</vt:lpstr>
      <vt:lpstr>PowerPoint Sunusu</vt:lpstr>
      <vt:lpstr>PowerPoint Sunusu</vt:lpstr>
      <vt:lpstr>Anime Önerme Sisteminin Amacı</vt:lpstr>
      <vt:lpstr>PowerPoint Sunusu</vt:lpstr>
      <vt:lpstr>PowerPoint Sunusu</vt:lpstr>
      <vt:lpstr>PowerPoint Sunusu</vt:lpstr>
      <vt:lpstr>PowerPoint Sunusu</vt:lpstr>
      <vt:lpstr>PowerPoint Sunusu</vt:lpstr>
      <vt:lpstr>Anime Öneri Sistemi Nasıl Çalışır</vt:lpstr>
      <vt:lpstr>PowerPoint Sunusu</vt:lpstr>
      <vt:lpstr>PowerPoint Sunusu</vt:lpstr>
      <vt:lpstr>KNN Modeli</vt:lpstr>
      <vt:lpstr>PowerPoint Sunusu</vt:lpstr>
      <vt:lpstr>SAYIN ÖĞRETMENİM VE DEĞERLİ ARKADAŞLAR 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Windows Kullanıcısı</dc:creator>
  <dc:description/>
  <cp:lastModifiedBy>Furkan Doğan</cp:lastModifiedBy>
  <cp:revision>841</cp:revision>
  <dcterms:created xsi:type="dcterms:W3CDTF">2019-10-03T06:43:58Z</dcterms:created>
  <dcterms:modified xsi:type="dcterms:W3CDTF">2024-06-11T12:16:43Z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Özel</vt:lpwstr>
  </property>
  <property fmtid="{D5CDD505-2E9C-101B-9397-08002B2CF9AE}" pid="9" name="ScaleCrop">
    <vt:bool>false</vt:bool>
  </property>
  <property fmtid="{D5CDD505-2E9C-101B-9397-08002B2CF9AE}" pid="10" name="ShareDoc">
    <vt:bool>false</vt:bool>
  </property>
  <property fmtid="{D5CDD505-2E9C-101B-9397-08002B2CF9AE}" pid="11" name="Slides">
    <vt:i4>38</vt:i4>
  </property>
</Properties>
</file>