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2" name="Autoria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ções do f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Informações do fato</a:t>
            </a:r>
          </a:p>
        </p:txBody>
      </p:sp>
      <p:sp>
        <p:nvSpPr>
          <p:cNvPr id="10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de Corpo Um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uas águas-vivas sobre fu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Duas águas-vivas que se tocam sobre fundo azul e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Duas águas-vivas sobre fu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uas águas-vivas que se tocam sobre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as águas-vivas que se tocam sobre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ia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23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as águas-vivas sobre fu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as águas-vivas sobre fu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6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o Slid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7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0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8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://ibra.link/repo-hex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ibra.link/ddd-livro" TargetMode="External"/><Relationship Id="rId5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ibra.link/hex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ranav-kumar-jain-PR_0IPlMXgk-unsplash.jpg" descr="pranav-kumar-jain-PR_0IPlMXgk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812" r="0" b="781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52" name="@ibrahimcesar | TDC Connections | 23 de março, 2022"/>
          <p:cNvSpPr txBox="1"/>
          <p:nvPr>
            <p:ph type="body" idx="22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153" name="Arquitetura Hexagonal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chemeClr val="accent1">
                <a:hueOff val="381599"/>
                <a:lumOff val="-17182"/>
                <a:alpha val="50000"/>
              </a:schemeClr>
            </a:outerShdw>
          </a:effectLst>
        </p:spPr>
        <p:txBody>
          <a:bodyPr/>
          <a:lstStyle>
            <a:lvl1pPr>
              <a:defRPr b="1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Arquitetura Hexagonal</a:t>
            </a:r>
          </a:p>
        </p:txBody>
      </p:sp>
      <p:sp>
        <p:nvSpPr>
          <p:cNvPr id="154" name="para melhores microsserviços"/>
          <p:cNvSpPr txBox="1"/>
          <p:nvPr>
            <p:ph type="body" sz="quarter" idx="1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chemeClr val="accent1">
                <a:hueOff val="381599"/>
                <a:lumOff val="-17182"/>
                <a:alpha val="50000"/>
              </a:schemeClr>
            </a:outerShdw>
          </a:effectLst>
        </p:spPr>
        <p:txBody>
          <a:bodyPr/>
          <a:lstStyle>
            <a:lvl1pPr>
              <a:defRPr b="1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para melhores microsserviços</a:t>
            </a:r>
          </a:p>
        </p:txBody>
      </p:sp>
      <p:sp>
        <p:nvSpPr>
          <p:cNvPr id="155" name="Imagem: Pranav Kumar Jainon | Unsplash"/>
          <p:cNvSpPr txBox="1"/>
          <p:nvPr/>
        </p:nvSpPr>
        <p:spPr>
          <a:xfrm>
            <a:off x="18348493" y="13178231"/>
            <a:ext cx="5822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i="1">
                <a:solidFill>
                  <a:srgbClr val="FFFFFF"/>
                </a:solidFill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Pranav Kumar Jainon | Unsplash </a:t>
            </a:r>
          </a:p>
        </p:txBody>
      </p:sp>
      <p:pic>
        <p:nvPicPr>
          <p:cNvPr id="156" name="branding-tdc-uma-cor-fundo-escuro.png" descr="branding-tdc-uma-cor-fundo-escur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0713" y="9979404"/>
            <a:ext cx="5822575" cy="2581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tdc3.png" descr="tdc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27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421213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tdc4.png" descr="tdc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33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43317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tdc5.png" descr="td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39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405693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marcel-strauss-eHckTKxBGq8-unsplash.jpg" descr="marcel-strauss-eHckTKxBGq8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4444" t="0" r="14444" b="0"/>
          <a:stretch>
            <a:fillRect/>
          </a:stretch>
        </p:blipFill>
        <p:spPr>
          <a:xfrm>
            <a:off x="13197859" y="486"/>
            <a:ext cx="12191124" cy="13715014"/>
          </a:xfrm>
          <a:prstGeom prst="rect">
            <a:avLst/>
          </a:prstGeom>
        </p:spPr>
      </p:pic>
      <p:pic>
        <p:nvPicPr>
          <p:cNvPr id="242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ommunity Builder logo for dark background.png" descr="Community Builder logo for dark background.png"/>
          <p:cNvPicPr>
            <a:picLocks noChangeAspect="1"/>
          </p:cNvPicPr>
          <p:nvPr/>
        </p:nvPicPr>
        <p:blipFill>
          <a:blip r:embed="rId4">
            <a:extLst/>
          </a:blip>
          <a:srcRect l="78" t="0" r="78" b="0"/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@ibrahimcesar | TDC Connections | 23 de março, 2022"/>
          <p:cNvSpPr txBox="1"/>
          <p:nvPr/>
        </p:nvSpPr>
        <p:spPr>
          <a:xfrm>
            <a:off x="745226" y="12166600"/>
            <a:ext cx="10698307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0735">
              <a:defRPr sz="3395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45" name="Imagem: Marcel Strauß | Unsplash"/>
          <p:cNvSpPr txBox="1"/>
          <p:nvPr/>
        </p:nvSpPr>
        <p:spPr>
          <a:xfrm>
            <a:off x="18672488" y="13178231"/>
            <a:ext cx="54985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i="1">
                <a:solidFill>
                  <a:srgbClr val="FFFFFF"/>
                </a:solidFill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Marcel Strauß | Unsplash </a:t>
            </a:r>
          </a:p>
        </p:txBody>
      </p:sp>
      <p:sp>
        <p:nvSpPr>
          <p:cNvPr id="246" name="Número do Slide"/>
          <p:cNvSpPr txBox="1"/>
          <p:nvPr>
            <p:ph type="sldNum" sz="quarter" idx="4294967295"/>
          </p:nvPr>
        </p:nvSpPr>
        <p:spPr>
          <a:xfrm>
            <a:off x="12044121" y="13081000"/>
            <a:ext cx="29575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pic>
        <p:nvPicPr>
          <p:cNvPr id="247" name="carbon.png" descr="carb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139" y="3944560"/>
            <a:ext cx="12675962" cy="7100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clark-van-der-beken-R6pSdFliZy4-unsplash.jpg" descr="clark-van-der-beken-R6pSdFliZy4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040" t="0" r="29700" b="0"/>
          <a:stretch>
            <a:fillRect/>
          </a:stretch>
        </p:blipFill>
        <p:spPr>
          <a:xfrm>
            <a:off x="13197859" y="487"/>
            <a:ext cx="12191124" cy="13715013"/>
          </a:xfrm>
          <a:prstGeom prst="rect">
            <a:avLst/>
          </a:prstGeom>
        </p:spPr>
      </p:pic>
      <p:pic>
        <p:nvPicPr>
          <p:cNvPr id="250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Community Builder logo for dark background.png" descr="Community Builder logo for dark background.png"/>
          <p:cNvPicPr>
            <a:picLocks noChangeAspect="1"/>
          </p:cNvPicPr>
          <p:nvPr/>
        </p:nvPicPr>
        <p:blipFill>
          <a:blip r:embed="rId4">
            <a:extLst/>
          </a:blip>
          <a:srcRect l="78" t="0" r="78" b="0"/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@ibrahimcesar | TDC Connections | 23 de março, 2022"/>
          <p:cNvSpPr txBox="1"/>
          <p:nvPr/>
        </p:nvSpPr>
        <p:spPr>
          <a:xfrm>
            <a:off x="745226" y="12166600"/>
            <a:ext cx="10698307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0735">
              <a:defRPr sz="3395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53" name="Imagem: Clark Van Der Beken | Unsplash"/>
          <p:cNvSpPr txBox="1"/>
          <p:nvPr/>
        </p:nvSpPr>
        <p:spPr>
          <a:xfrm>
            <a:off x="18672488" y="13178231"/>
            <a:ext cx="54985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i="1">
                <a:solidFill>
                  <a:srgbClr val="FFFFFF"/>
                </a:solidFill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Clark Van Der Beken | Unsplash </a:t>
            </a:r>
          </a:p>
        </p:txBody>
      </p:sp>
      <p:sp>
        <p:nvSpPr>
          <p:cNvPr id="254" name="Número do Slide"/>
          <p:cNvSpPr txBox="1"/>
          <p:nvPr>
            <p:ph type="sldNum" sz="quarter" idx="4294967295"/>
          </p:nvPr>
        </p:nvSpPr>
        <p:spPr>
          <a:xfrm>
            <a:off x="12044121" y="13081000"/>
            <a:ext cx="29575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pic>
        <p:nvPicPr>
          <p:cNvPr id="255" name="carbon (1).png" descr="carbon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654" y="2355643"/>
            <a:ext cx="11177053" cy="9831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_honeybee.png" descr="_honeyb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0431" y="2085018"/>
            <a:ext cx="4643137" cy="464313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pic>
        <p:nvPicPr>
          <p:cNvPr id="259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randing-tdc.png" descr="branding-tdc.png"/>
          <p:cNvPicPr>
            <a:picLocks noChangeAspect="1"/>
          </p:cNvPicPr>
          <p:nvPr/>
        </p:nvPicPr>
        <p:blipFill>
          <a:blip r:embed="rId4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ibra.link/tdc/repo-hex"/>
          <p:cNvSpPr txBox="1"/>
          <p:nvPr/>
        </p:nvSpPr>
        <p:spPr>
          <a:xfrm>
            <a:off x="8339188" y="7034672"/>
            <a:ext cx="77056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lnSpc>
                <a:spcPct val="90000"/>
              </a:lnSpc>
              <a:defRPr spc="-186" sz="6200" u="sng">
                <a:solidFill>
                  <a:schemeClr val="accent1">
                    <a:lumOff val="13575"/>
                  </a:schemeClr>
                </a:solidFill>
                <a:latin typeface="Amazon Ember Medium"/>
                <a:ea typeface="Amazon Ember Medium"/>
                <a:cs typeface="Amazon Ember Medium"/>
                <a:sym typeface="Amazon Ember Medium"/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ibra.link/tdc/repo-hex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roup 469.png" descr="Group 46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123" r="0" b="3123"/>
          <a:stretch>
            <a:fillRect/>
          </a:stretch>
        </p:blipFill>
        <p:spPr>
          <a:xfrm>
            <a:off x="12192000" y="-25400"/>
            <a:ext cx="12192000" cy="13766800"/>
          </a:xfrm>
          <a:prstGeom prst="rect">
            <a:avLst/>
          </a:prstGeom>
        </p:spPr>
      </p:pic>
      <p:pic>
        <p:nvPicPr>
          <p:cNvPr id="159" name="profile-blue.png" descr="profile-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9563" y="867738"/>
            <a:ext cx="4312675" cy="394169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Ibrahim Cesar…"/>
          <p:cNvSpPr txBox="1"/>
          <p:nvPr/>
        </p:nvSpPr>
        <p:spPr>
          <a:xfrm>
            <a:off x="1932904" y="4992782"/>
            <a:ext cx="8325994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Ibrahim Cesar</a:t>
            </a:r>
          </a:p>
          <a:p>
            <a:pPr>
              <a:defRPr b="1" sz="4200">
                <a:solidFill>
                  <a:schemeClr val="accent1">
                    <a:lumOff val="13575"/>
                  </a:schemeClr>
                </a:solidFill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ibrahimcesar.cloud</a:t>
            </a:r>
          </a:p>
          <a:p>
            <a:pPr>
              <a:defRPr b="1" sz="4200">
                <a:latin typeface="Amazon Ember"/>
                <a:ea typeface="Amazon Ember"/>
                <a:cs typeface="Amazon Ember"/>
                <a:sym typeface="Amazon Ember"/>
              </a:defRPr>
            </a:pPr>
          </a:p>
          <a:p>
            <a:pPr>
              <a:defRPr i="1"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Solutions Architect @ Compass.uol</a:t>
            </a:r>
          </a:p>
          <a:p>
            <a:pPr>
              <a:defRPr i="1"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iStd Modern Application</a:t>
            </a:r>
          </a:p>
        </p:txBody>
      </p:sp>
      <p:sp>
        <p:nvSpPr>
          <p:cNvPr id="161" name="@ibrahimcesar"/>
          <p:cNvSpPr/>
          <p:nvPr/>
        </p:nvSpPr>
        <p:spPr>
          <a:xfrm>
            <a:off x="4139903" y="8452733"/>
            <a:ext cx="3911995" cy="838989"/>
          </a:xfrm>
          <a:prstGeom prst="roundRect">
            <a:avLst>
              <a:gd name="adj" fmla="val 4843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</a:t>
            </a:r>
          </a:p>
        </p:txBody>
      </p:sp>
      <p:pic>
        <p:nvPicPr>
          <p:cNvPr id="162" name="WellArch-Proficient.png" descr="WellArch-Profici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2757" y="9905942"/>
            <a:ext cx="2669660" cy="26696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chemeClr val="accent1">
                <a:hueOff val="381599"/>
                <a:lumOff val="-17182"/>
                <a:alpha val="50000"/>
              </a:schemeClr>
            </a:outerShdw>
          </a:effectLst>
        </p:spPr>
      </p:pic>
      <p:pic>
        <p:nvPicPr>
          <p:cNvPr id="163" name="AWS-SolArchitect-Associate-2020.png" descr="AWS-SolArchitect-Associate-20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2858" y="9905942"/>
            <a:ext cx="2669660" cy="26696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chemeClr val="accent1">
                <a:hueOff val="381599"/>
                <a:lumOff val="-17182"/>
                <a:alpha val="50000"/>
              </a:schemeClr>
            </a:outerShdw>
          </a:effectLst>
        </p:spPr>
      </p:pic>
      <p:pic>
        <p:nvPicPr>
          <p:cNvPr id="164" name="Community Builder badge 1600px.png" descr="Community Builder badge 1600p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5475" y="10017201"/>
            <a:ext cx="2447143" cy="24471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chemeClr val="accent1">
                <a:hueOff val="381599"/>
                <a:lumOff val="-17182"/>
                <a:alpha val="50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riscilla-flores-lF2MKLI7A1c-unsplash.jpg" descr="priscilla-flores-lF2MKLI7A1c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207" t="0" r="37533" b="0"/>
          <a:stretch>
            <a:fillRect/>
          </a:stretch>
        </p:blipFill>
        <p:spPr>
          <a:xfrm>
            <a:off x="13197859" y="487"/>
            <a:ext cx="12191124" cy="13715013"/>
          </a:xfrm>
          <a:prstGeom prst="rect">
            <a:avLst/>
          </a:prstGeom>
        </p:spPr>
      </p:pic>
      <p:pic>
        <p:nvPicPr>
          <p:cNvPr id="167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ommunity Builder logo for dark background.png" descr="Community Builder logo for dark background.png"/>
          <p:cNvPicPr>
            <a:picLocks noChangeAspect="1"/>
          </p:cNvPicPr>
          <p:nvPr/>
        </p:nvPicPr>
        <p:blipFill>
          <a:blip r:embed="rId4">
            <a:extLst/>
          </a:blip>
          <a:srcRect l="78" t="0" r="78" b="0"/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@ibrahimcesar | TDC Connections | 23 de março, 2022"/>
          <p:cNvSpPr txBox="1"/>
          <p:nvPr/>
        </p:nvSpPr>
        <p:spPr>
          <a:xfrm>
            <a:off x="745226" y="12166600"/>
            <a:ext cx="10698307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0735">
              <a:defRPr sz="3395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170" name="Imagem: Priscilla Flores| Unsplash"/>
          <p:cNvSpPr txBox="1"/>
          <p:nvPr/>
        </p:nvSpPr>
        <p:spPr>
          <a:xfrm>
            <a:off x="13364405" y="13130837"/>
            <a:ext cx="5498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Priscilla Flores| Unsplash </a:t>
            </a:r>
          </a:p>
        </p:txBody>
      </p:sp>
      <p:sp>
        <p:nvSpPr>
          <p:cNvPr id="171" name="Número do Slide"/>
          <p:cNvSpPr txBox="1"/>
          <p:nvPr>
            <p:ph type="sldNum" sz="quarter" idx="4294967295"/>
          </p:nvPr>
        </p:nvSpPr>
        <p:spPr>
          <a:xfrm>
            <a:off x="12044121" y="13081000"/>
            <a:ext cx="29575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72" name="Retângulo"/>
          <p:cNvSpPr/>
          <p:nvPr/>
        </p:nvSpPr>
        <p:spPr>
          <a:xfrm>
            <a:off x="1505213" y="3000656"/>
            <a:ext cx="10365879" cy="898852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73" name="“Tudo em arquitetura de software é um trade-off”…"/>
          <p:cNvSpPr txBox="1"/>
          <p:nvPr/>
        </p:nvSpPr>
        <p:spPr>
          <a:xfrm>
            <a:off x="1854713" y="3200413"/>
            <a:ext cx="9246197" cy="881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“Tudo em arquitetura de software é um trade-off”</a:t>
            </a:r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102" sz="3400"/>
              <a:t>Primeira lei da Arquitetura de Software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lvl="1" algn="l" defTabSz="2438400">
              <a:lnSpc>
                <a:spcPct val="90000"/>
              </a:lnSpc>
              <a:defRPr b="1" spc="-90" sz="3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“Se uma pessoa arquiteta acredita que descobriu algo que não possui um trade-off, o mais certo é que apenas não identificou o trade-off ainda”</a:t>
            </a:r>
            <a:endParaRPr spc="-102" sz="3400"/>
          </a:p>
          <a:p>
            <a:pPr lvl="1"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lvl="1"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90" sz="3000"/>
              <a:t>Corolário 1</a:t>
            </a:r>
            <a:endParaRPr spc="-90" sz="30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“Por quê é mais importante do que como”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102" sz="3400"/>
              <a:t>Segunda lei da Arquitetura de Software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algn="l" defTabSz="2438400">
              <a:lnSpc>
                <a:spcPct val="90000"/>
              </a:lnSpc>
              <a:defRPr i="1" spc="-96" sz="3200">
                <a:solidFill>
                  <a:srgbClr val="5E5E5E"/>
                </a:solidFill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Fonte: “Fundamentals of Software Architecture”, Mark Richards e Neal Ford</a:t>
            </a:r>
            <a:endParaRPr spc="-102" sz="3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riscilla-flores-lF2MKLI7A1c-unsplash.jpg" descr="priscilla-flores-lF2MKLI7A1c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207" t="0" r="37533" b="0"/>
          <a:stretch>
            <a:fillRect/>
          </a:stretch>
        </p:blipFill>
        <p:spPr>
          <a:xfrm>
            <a:off x="13197859" y="487"/>
            <a:ext cx="12191124" cy="13715013"/>
          </a:xfrm>
          <a:prstGeom prst="rect">
            <a:avLst/>
          </a:prstGeom>
        </p:spPr>
      </p:pic>
      <p:pic>
        <p:nvPicPr>
          <p:cNvPr id="176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Community Builder logo for dark background.png" descr="Community Builder logo for dark background.png"/>
          <p:cNvPicPr>
            <a:picLocks noChangeAspect="1"/>
          </p:cNvPicPr>
          <p:nvPr/>
        </p:nvPicPr>
        <p:blipFill>
          <a:blip r:embed="rId4">
            <a:extLst/>
          </a:blip>
          <a:srcRect l="78" t="0" r="78" b="0"/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@ibrahimcesar | TDC Connections | 23 de março, 2022"/>
          <p:cNvSpPr txBox="1"/>
          <p:nvPr/>
        </p:nvSpPr>
        <p:spPr>
          <a:xfrm>
            <a:off x="745226" y="12166600"/>
            <a:ext cx="10698307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0735">
              <a:defRPr sz="3395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179" name="Imagem: Priscilla Flores| Unsplash"/>
          <p:cNvSpPr txBox="1"/>
          <p:nvPr/>
        </p:nvSpPr>
        <p:spPr>
          <a:xfrm>
            <a:off x="13364405" y="13130837"/>
            <a:ext cx="5498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Priscilla Flores| Unsplash </a:t>
            </a:r>
          </a:p>
        </p:txBody>
      </p:sp>
      <p:sp>
        <p:nvSpPr>
          <p:cNvPr id="180" name="Número do Slide"/>
          <p:cNvSpPr txBox="1"/>
          <p:nvPr>
            <p:ph type="sldNum" sz="quarter" idx="4294967295"/>
          </p:nvPr>
        </p:nvSpPr>
        <p:spPr>
          <a:xfrm>
            <a:off x="12044121" y="13081000"/>
            <a:ext cx="29575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81" name="Retângulo"/>
          <p:cNvSpPr/>
          <p:nvPr/>
        </p:nvSpPr>
        <p:spPr>
          <a:xfrm>
            <a:off x="1505213" y="3000656"/>
            <a:ext cx="10365879" cy="898852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2" name="“Tudo em arquitetura de software é um trade-off”…"/>
          <p:cNvSpPr txBox="1"/>
          <p:nvPr/>
        </p:nvSpPr>
        <p:spPr>
          <a:xfrm>
            <a:off x="1854713" y="3200413"/>
            <a:ext cx="9246197" cy="881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“Tudo em arquitetura de software é um trade-off”</a:t>
            </a:r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102" sz="3400"/>
              <a:t>Primeira lei da Arquitetura de Software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lvl="1" algn="l" defTabSz="2438400">
              <a:lnSpc>
                <a:spcPct val="90000"/>
              </a:lnSpc>
              <a:defRPr b="1" spc="-90" sz="3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“Se uma pessoa arquiteta acredita que descobriu algo que não possui um trade-off, o mais certo é que apenas não identificou o trade-off ainda”</a:t>
            </a:r>
            <a:endParaRPr spc="-102" sz="3400"/>
          </a:p>
          <a:p>
            <a:pPr lvl="1"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lvl="1"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90" sz="3000"/>
              <a:t>Corolário 1</a:t>
            </a:r>
            <a:endParaRPr spc="-90" sz="30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algn="l" defTabSz="2438400">
              <a:lnSpc>
                <a:spcPct val="90000"/>
              </a:lnSpc>
              <a:defRPr b="1" spc="-119" sz="4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“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Por quê</a:t>
            </a:r>
            <a:r>
              <a:t> é mais importante do que como”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16" sz="3900"/>
              <a:t>—</a:t>
            </a:r>
            <a:r>
              <a:rPr spc="-146" sz="4900"/>
              <a:t> </a:t>
            </a:r>
            <a:r>
              <a:rPr spc="-102" sz="3400"/>
              <a:t>Segunda lei da Arquitetura de Software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algn="l" defTabSz="2438400">
              <a:lnSpc>
                <a:spcPct val="90000"/>
              </a:lnSpc>
              <a:defRPr i="1" spc="-96" sz="3200">
                <a:solidFill>
                  <a:srgbClr val="5E5E5E"/>
                </a:solidFill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Fonte: “Fundamentals of Software Architecture”, Mark Richards e Neal Ford</a:t>
            </a:r>
            <a:endParaRPr spc="-102" sz="3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donny-jiang-Uj_g1ZSzPoY-unsplash.jpg" descr="donny-jiang-Uj_g1ZSzPoY-unsplash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370" t="0" r="20370" b="0"/>
          <a:stretch>
            <a:fillRect/>
          </a:stretch>
        </p:blipFill>
        <p:spPr>
          <a:xfrm>
            <a:off x="13197859" y="486"/>
            <a:ext cx="12191124" cy="13715014"/>
          </a:xfrm>
          <a:prstGeom prst="rect">
            <a:avLst/>
          </a:prstGeom>
        </p:spPr>
      </p:pic>
      <p:pic>
        <p:nvPicPr>
          <p:cNvPr id="185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@ibrahimcesar | TDC Connections | 23 de março, 2022"/>
          <p:cNvSpPr txBox="1"/>
          <p:nvPr/>
        </p:nvSpPr>
        <p:spPr>
          <a:xfrm>
            <a:off x="745226" y="12166600"/>
            <a:ext cx="10698307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0735">
              <a:defRPr sz="3395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188" name="Imagem: Donny Jiang | Unsplash"/>
          <p:cNvSpPr txBox="1"/>
          <p:nvPr/>
        </p:nvSpPr>
        <p:spPr>
          <a:xfrm>
            <a:off x="18672488" y="13178231"/>
            <a:ext cx="54985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i="1">
                <a:latin typeface="Amazon Ember Light"/>
                <a:ea typeface="Amazon Ember Light"/>
                <a:cs typeface="Amazon Ember Light"/>
                <a:sym typeface="Amazon Ember Light"/>
              </a:defRPr>
            </a:lvl1pPr>
          </a:lstStyle>
          <a:p>
            <a:pPr/>
            <a:r>
              <a:t>Imagem: Donny Jiang | Unsplash </a:t>
            </a:r>
          </a:p>
        </p:txBody>
      </p:sp>
      <p:sp>
        <p:nvSpPr>
          <p:cNvPr id="189" name="Número do Slide"/>
          <p:cNvSpPr txBox="1"/>
          <p:nvPr>
            <p:ph type="sldNum" sz="quarter" idx="4294967295"/>
          </p:nvPr>
        </p:nvSpPr>
        <p:spPr>
          <a:xfrm>
            <a:off x="12044121" y="13081000"/>
            <a:ext cx="29575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90" name="Desacoplamento*…"/>
          <p:cNvSpPr txBox="1"/>
          <p:nvPr/>
        </p:nvSpPr>
        <p:spPr>
          <a:xfrm>
            <a:off x="1854713" y="3200413"/>
            <a:ext cx="9246197" cy="775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Desacoplamento*</a:t>
            </a:r>
            <a:endParaRPr spc="-102" sz="3400"/>
          </a:p>
          <a:p>
            <a:pPr algn="r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lvl="1" algn="l" defTabSz="2438400">
              <a:lnSpc>
                <a:spcPct val="90000"/>
              </a:lnSpc>
              <a:defRPr b="1" spc="-90" sz="3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rPr spc="-102" sz="3400"/>
              <a:t>*Desacoplamento total é impossível</a:t>
            </a:r>
            <a:endParaRPr spc="-102" sz="3400"/>
          </a:p>
          <a:p>
            <a:pPr lvl="1" algn="l" defTabSz="2438400">
              <a:lnSpc>
                <a:spcPct val="90000"/>
              </a:lnSpc>
              <a:defRPr b="1" spc="-90" sz="3000">
                <a:latin typeface="Amazon Ember"/>
                <a:ea typeface="Amazon Ember"/>
                <a:cs typeface="Amazon Ember"/>
                <a:sym typeface="Amazon Ember"/>
              </a:defRPr>
            </a:pPr>
            <a:endParaRPr spc="-102" sz="3400"/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Evolução</a:t>
            </a: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Aplicações agnósticas</a:t>
            </a: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Alternativa ao Backend For Frontend (BFF)</a:t>
            </a: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</a:p>
          <a:p>
            <a:pPr algn="l" defTabSz="2438400">
              <a:lnSpc>
                <a:spcPct val="90000"/>
              </a:lnSpc>
              <a:defRPr i="1" spc="-150" sz="50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Mais fácil de ser testada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DDD</a:t>
            </a:r>
          </a:p>
        </p:txBody>
      </p:sp>
      <p:sp>
        <p:nvSpPr>
          <p:cNvPr id="193" name="Domain Driven Desig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Domain Driven Design</a:t>
            </a:r>
          </a:p>
        </p:txBody>
      </p:sp>
      <p:pic>
        <p:nvPicPr>
          <p:cNvPr id="194" name="branding-tdc.png" descr="branding-tdc.png"/>
          <p:cNvPicPr>
            <a:picLocks noChangeAspect="1"/>
          </p:cNvPicPr>
          <p:nvPr/>
        </p:nvPicPr>
        <p:blipFill>
          <a:blip r:embed="rId2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197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295759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ibra.link/ddd-livro — Eric Evans, 2003"/>
          <p:cNvSpPr txBox="1"/>
          <p:nvPr/>
        </p:nvSpPr>
        <p:spPr>
          <a:xfrm>
            <a:off x="1267516" y="10910889"/>
            <a:ext cx="1951450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400">
              <a:lnSpc>
                <a:spcPct val="90000"/>
              </a:lnSpc>
              <a:defRPr spc="-186" sz="6200">
                <a:solidFill>
                  <a:schemeClr val="accent1">
                    <a:lumOff val="13575"/>
                  </a:schemeClr>
                </a:solidFill>
                <a:latin typeface="Amazon Ember Medium"/>
                <a:ea typeface="Amazon Ember Medium"/>
                <a:cs typeface="Amazon Ember Medium"/>
                <a:sym typeface="Amazon Ember Medium"/>
              </a:defRPr>
            </a:pPr>
            <a:r>
              <a:rPr u="sng">
                <a:hlinkClick r:id="rId4" invalidUrl="" action="" tgtFrame="" tooltip="" history="1" highlightClick="0" endSnd="0"/>
              </a:rPr>
              <a:t>ibra.link/ddd-livro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 spc="-126" sz="4200">
                <a:solidFill>
                  <a:srgbClr val="000000"/>
                </a:solidFill>
                <a:latin typeface="Amazon Ember"/>
                <a:ea typeface="Amazon Ember"/>
                <a:cs typeface="Amazon Ember"/>
                <a:sym typeface="Amazon Ember"/>
              </a:rPr>
              <a:t>— Eric Evans, 2003</a:t>
            </a:r>
          </a:p>
        </p:txBody>
      </p:sp>
      <p:pic>
        <p:nvPicPr>
          <p:cNvPr id="199" name="51HGF9mg6iL._SX323_BO1,204,203,200_.jpg" descr="51HGF9mg6iL._SX323_BO1,204,203,200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41750" y="3698413"/>
            <a:ext cx="4127501" cy="633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- Domínio…"/>
          <p:cNvSpPr txBox="1"/>
          <p:nvPr/>
        </p:nvSpPr>
        <p:spPr>
          <a:xfrm>
            <a:off x="11509206" y="3958763"/>
            <a:ext cx="6298563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- Domínio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Modelo do domínio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Entidades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Objetos de valor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Eventos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Sub-domínios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Repositórios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Serviços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Event Storm Modeling</a:t>
            </a:r>
          </a:p>
          <a:p>
            <a:pPr marL="279400" indent="-279400" algn="l">
              <a:buClr>
                <a:srgbClr val="000000"/>
              </a:buClr>
              <a:buSzPct val="100000"/>
              <a:buChar char="-"/>
              <a:defRPr sz="4200">
                <a:latin typeface="Amazon Ember"/>
                <a:ea typeface="Amazon Ember"/>
                <a:cs typeface="Amazon Ember"/>
                <a:sym typeface="Amazon Ember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Hexagonal-architecture-basic-1.gif" descr="Hexagonal-architecture-basic-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4075" y="3382828"/>
            <a:ext cx="11640513" cy="77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Arquitetura Hexag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Arquitetura Hexagonal</a:t>
            </a:r>
          </a:p>
        </p:txBody>
      </p:sp>
      <p:sp>
        <p:nvSpPr>
          <p:cNvPr id="204" name="Portas e Adaptado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Portas e Adaptadores</a:t>
            </a:r>
          </a:p>
        </p:txBody>
      </p:sp>
      <p:pic>
        <p:nvPicPr>
          <p:cNvPr id="205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08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295759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ibra.link/hex — Dr. Alistair Cockburn, 2005"/>
          <p:cNvSpPr txBox="1"/>
          <p:nvPr/>
        </p:nvSpPr>
        <p:spPr>
          <a:xfrm>
            <a:off x="1267516" y="10910889"/>
            <a:ext cx="1951450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400">
              <a:lnSpc>
                <a:spcPct val="90000"/>
              </a:lnSpc>
              <a:defRPr spc="-186" sz="6200">
                <a:solidFill>
                  <a:schemeClr val="accent1">
                    <a:lumOff val="13575"/>
                  </a:schemeClr>
                </a:solidFill>
                <a:latin typeface="Amazon Ember Medium"/>
                <a:ea typeface="Amazon Ember Medium"/>
                <a:cs typeface="Amazon Ember Medium"/>
                <a:sym typeface="Amazon Ember Medium"/>
              </a:defRPr>
            </a:pPr>
            <a:r>
              <a:rPr u="sng">
                <a:hlinkClick r:id="rId5" invalidUrl="" action="" tgtFrame="" tooltip="" history="1" highlightClick="0" endSnd="0"/>
              </a:rPr>
              <a:t>ibra.link/hex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 spc="-126" sz="4200">
                <a:solidFill>
                  <a:srgbClr val="000000"/>
                </a:solidFill>
                <a:latin typeface="Amazon Ember"/>
                <a:ea typeface="Amazon Ember"/>
                <a:cs typeface="Amazon Ember"/>
                <a:sym typeface="Amazon Ember"/>
              </a:rPr>
              <a:t>— Dr. Alistair Cockburn, 2005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tdc1.png" descr="td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15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295759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tcd2.png" descr="tcd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branding-tdc.png" descr="branding-tdc.png"/>
          <p:cNvPicPr>
            <a:picLocks noChangeAspect="1"/>
          </p:cNvPicPr>
          <p:nvPr/>
        </p:nvPicPr>
        <p:blipFill>
          <a:blip r:embed="rId3">
            <a:extLst/>
          </a:blip>
          <a:srcRect l="0" t="0" r="1176" b="6603"/>
          <a:stretch>
            <a:fillRect/>
          </a:stretch>
        </p:blipFill>
        <p:spPr>
          <a:xfrm>
            <a:off x="514856" y="141818"/>
            <a:ext cx="6398731" cy="268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ommunity Builder logo for light background.png" descr="Community Builder logo for light backgrou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26286" y="696246"/>
            <a:ext cx="40132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@ibrahimcesar | TDC Connections | 23 de março, 2022"/>
          <p:cNvSpPr txBox="1"/>
          <p:nvPr/>
        </p:nvSpPr>
        <p:spPr>
          <a:xfrm>
            <a:off x="1270000" y="12166600"/>
            <a:ext cx="21844000" cy="69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@ibrahimcesar | TDC Connections | 23 de março, 2022</a:t>
            </a:r>
          </a:p>
        </p:txBody>
      </p:sp>
      <p:sp>
        <p:nvSpPr>
          <p:cNvPr id="221" name="Número do Slide"/>
          <p:cNvSpPr txBox="1"/>
          <p:nvPr>
            <p:ph type="sldNum" sz="quarter" idx="4294967295"/>
          </p:nvPr>
        </p:nvSpPr>
        <p:spPr>
          <a:xfrm>
            <a:off x="12044121" y="13116306"/>
            <a:ext cx="295759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latin typeface="Amazon Ember Display"/>
                <a:ea typeface="Amazon Ember Display"/>
                <a:cs typeface="Amazon Ember Display"/>
                <a:sym typeface="Amazon Ember Displ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