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İbrahim Demirci" initials="İD" lastIdx="1" clrIdx="0">
    <p:extLst>
      <p:ext uri="{19B8F6BF-5375-455C-9EA6-DF929625EA0E}">
        <p15:presenceInfo xmlns:p15="http://schemas.microsoft.com/office/powerpoint/2012/main" userId="İbrahim Demir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162D94-7A4E-4A33-98F1-8FBB44DF5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765A272-1773-41BD-BD72-17FE34BDE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5601FF-329D-4FC8-A779-75113B95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7F88-45CD-4A20-BB43-E03C6A13555E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B033E8-4C27-48CD-B87A-57FB3169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566103-40F8-4F45-AEBF-4C257DDA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AA15-3332-46EC-8C12-9ABFF5CA6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773445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5E8CAB-FCC9-4B91-8702-63465E51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5716A3-ACF7-4427-BE08-841B19866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4920CB-E450-41D5-9185-E5A5EC9A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7F88-45CD-4A20-BB43-E03C6A13555E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5B2BE8-614C-46BD-870D-348155D4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4F6018-ACF1-48E7-8551-48A0B8B9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AA15-3332-46EC-8C12-9ABFF5CA6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698464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4569C43-3755-4335-B0BF-903462B79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1285045-23FF-4836-BC1E-8CDAC29F8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D9F793-2D36-465F-AE93-6C220E40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7F88-45CD-4A20-BB43-E03C6A13555E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93C36F-C318-4904-9561-721CD9CE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0EA29C-F676-43C4-A22C-64E69F80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AA15-3332-46EC-8C12-9ABFF5CA6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2648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46545C-C89A-4731-8C75-ABD271F1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338E89-8A75-490F-9CCF-87054737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6476A2-D5AD-43D9-B859-9BEC9687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7F88-45CD-4A20-BB43-E03C6A13555E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04054F-4B43-4F3B-BB8E-1B913FBF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BDED50-D429-48BF-9AF5-829985B2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AA15-3332-46EC-8C12-9ABFF5CA6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550608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41350C-9DD5-401F-B758-FD94C228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B4AB97-9CC5-4F2E-8542-7DC7E1EDD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B8F486-6F38-4468-A4DA-4C8B41A0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7F88-45CD-4A20-BB43-E03C6A13555E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2A895F-F0D3-4049-9266-FBD97B4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CD11B7-64C4-4F2F-90F1-DADEB6F9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AA15-3332-46EC-8C12-9ABFF5CA6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504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EA4D0F-0F32-4C9F-97D8-C7B7DDBD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2EBC90-A150-4729-AA01-20442065B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59241BA-66BD-49B8-BF61-48FD27E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C545FAE-2EBF-4DF9-B155-BF0B1532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7F88-45CD-4A20-BB43-E03C6A13555E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AE7F522-3EB4-4774-B2B0-40726F7B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6A03830-258D-4E23-8D7B-C552E82A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AA15-3332-46EC-8C12-9ABFF5CA6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53986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E5E067-B1A1-47F9-AEAD-2B7A4351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32B76AB-7D00-4811-9214-A3E5D334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C3EA15-4C95-46F8-BD2A-15A1594DC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E720327-7BDF-46EB-B100-B075D9234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87D9EA2-71DF-4E7A-B0E1-981EB4E7E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B18470F-AA12-4755-8001-4117F4C9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7F88-45CD-4A20-BB43-E03C6A13555E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11FCF06-C254-49C0-B740-891CF71D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8B57997-427C-44BC-AB7C-D1F9A580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AA15-3332-46EC-8C12-9ABFF5CA6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39837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86361B-86AC-45FD-8EA1-553314B9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4BE3A91-B94F-4BCE-A3C6-3C08770F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7F88-45CD-4A20-BB43-E03C6A13555E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9CD688B-9B6F-48D0-97F3-32688634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884FA90-8942-4A18-A79B-CE4FCB36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AA15-3332-46EC-8C12-9ABFF5CA6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93601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C7981D8-5823-429B-8B29-984E554A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7F88-45CD-4A20-BB43-E03C6A13555E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2B6D60A-6E30-49BE-852A-81F80385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7B1A707-E8E7-4E06-8EC1-4B017BA6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AA15-3332-46EC-8C12-9ABFF5CA6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885785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467A4D-F4FC-4759-AE3D-F5A4D09E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C22BB3-9DB6-4D1D-A1DA-676D8828E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F6FE1B6-468A-47AF-84AB-D46CF513D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54C3355-3A12-48B5-BE94-38AFE223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7F88-45CD-4A20-BB43-E03C6A13555E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92BFA5-71D7-4EB6-A4C5-0B7B2538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012BDD6-7E75-4BC2-AA8B-A53CD4B3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AA15-3332-46EC-8C12-9ABFF5CA6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905472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FCCB9A-B165-4974-9E35-FE6A53AE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1B631AB-330F-4B4B-A387-FC9983C1B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0782243-D66D-475D-A054-F06E614B1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0C3AA01-BEC7-4786-AD4D-F3CB756E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7F88-45CD-4A20-BB43-E03C6A13555E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AC9CB7-32ED-4DE8-926E-B158F106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F5680A1-D21E-40AE-9B1B-F2C2ADE7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AA15-3332-46EC-8C12-9ABFF5CA6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47634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8DF5930-4389-48B1-BD43-30791C92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C5433F5-6B43-43CB-9066-231EB0C3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57C35C-87B2-41B7-A8D6-5B77574B7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7F88-45CD-4A20-BB43-E03C6A13555E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B77756-61C1-4BB6-95EE-2F69B8B77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E98051-4EE3-4532-ABD0-DB73DA4F1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6AA15-3332-46EC-8C12-9ABFF5CA6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88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045CCC-86FD-473B-A43C-72FDBB1C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002A7C6-77E2-4290-A8C7-213A72A9C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tr-TR"/>
          </a:p>
        </p:txBody>
      </p:sp>
      <p:pic>
        <p:nvPicPr>
          <p:cNvPr id="1026" name="Picture 2" descr="work desk ile ilgili görsel sonucu">
            <a:extLst>
              <a:ext uri="{FF2B5EF4-FFF2-40B4-BE49-F238E27FC236}">
                <a16:creationId xmlns:a16="http://schemas.microsoft.com/office/drawing/2014/main" id="{B9705CE4-27AE-4B25-A744-42BF6643D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887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245F1CE-C15D-4B30-A433-E0E8AC4C8404}"/>
              </a:ext>
            </a:extLst>
          </p:cNvPr>
          <p:cNvSpPr/>
          <p:nvPr/>
        </p:nvSpPr>
        <p:spPr>
          <a:xfrm>
            <a:off x="728980" y="3509963"/>
            <a:ext cx="2166620" cy="2114391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F3ECEF-A235-4453-B907-280E3B3BFAF3}"/>
              </a:ext>
            </a:extLst>
          </p:cNvPr>
          <p:cNvSpPr/>
          <p:nvPr/>
        </p:nvSpPr>
        <p:spPr>
          <a:xfrm>
            <a:off x="3099435" y="1246186"/>
            <a:ext cx="2487930" cy="2489200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>
              <a:solidFill>
                <a:schemeClr val="accent2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980702E-B48D-4523-B653-BCAA62457BB6}"/>
              </a:ext>
            </a:extLst>
          </p:cNvPr>
          <p:cNvSpPr/>
          <p:nvPr/>
        </p:nvSpPr>
        <p:spPr>
          <a:xfrm>
            <a:off x="5492750" y="3022443"/>
            <a:ext cx="3025140" cy="2946082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A61751-B597-4F85-B4F0-BA5A895B20E2}"/>
              </a:ext>
            </a:extLst>
          </p:cNvPr>
          <p:cNvSpPr/>
          <p:nvPr/>
        </p:nvSpPr>
        <p:spPr>
          <a:xfrm>
            <a:off x="8331200" y="406399"/>
            <a:ext cx="3374390" cy="3373121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A786C3A5-59D6-49A8-8CCA-1C71F8349CFB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78306" y="3228340"/>
            <a:ext cx="764334" cy="5912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96B63ABD-8590-42C0-AD5A-DD7658512981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5223016" y="3370851"/>
            <a:ext cx="512939" cy="36453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>
            <a:extLst>
              <a:ext uri="{FF2B5EF4-FFF2-40B4-BE49-F238E27FC236}">
                <a16:creationId xmlns:a16="http://schemas.microsoft.com/office/drawing/2014/main" id="{E13D1860-DFCD-4F07-B747-0B4AF0684D8E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8074869" y="3022443"/>
            <a:ext cx="541653" cy="4314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Ampul">
            <a:extLst>
              <a:ext uri="{FF2B5EF4-FFF2-40B4-BE49-F238E27FC236}">
                <a16:creationId xmlns:a16="http://schemas.microsoft.com/office/drawing/2014/main" id="{97E21210-1463-440C-AE64-47970435E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518" y="3735386"/>
            <a:ext cx="1663543" cy="1663543"/>
          </a:xfrm>
          <a:prstGeom prst="rect">
            <a:avLst/>
          </a:prstGeom>
        </p:spPr>
      </p:pic>
      <p:pic>
        <p:nvPicPr>
          <p:cNvPr id="17" name="Grafik 16" descr="Dişliler">
            <a:extLst>
              <a:ext uri="{FF2B5EF4-FFF2-40B4-BE49-F238E27FC236}">
                <a16:creationId xmlns:a16="http://schemas.microsoft.com/office/drawing/2014/main" id="{A54C9178-45A5-4B73-84D5-C87DA39FB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3833" y="1447507"/>
            <a:ext cx="1980327" cy="1980327"/>
          </a:xfrm>
          <a:prstGeom prst="rect">
            <a:avLst/>
          </a:prstGeom>
        </p:spPr>
      </p:pic>
      <p:pic>
        <p:nvPicPr>
          <p:cNvPr id="19" name="Grafik 18" descr="Göz">
            <a:extLst>
              <a:ext uri="{FF2B5EF4-FFF2-40B4-BE49-F238E27FC236}">
                <a16:creationId xmlns:a16="http://schemas.microsoft.com/office/drawing/2014/main" id="{8AB9651A-D7A6-4496-835C-20E871E245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7953" y="3484326"/>
            <a:ext cx="2022316" cy="2022316"/>
          </a:xfrm>
          <a:prstGeom prst="rect">
            <a:avLst/>
          </a:prstGeom>
        </p:spPr>
      </p:pic>
      <p:sp>
        <p:nvSpPr>
          <p:cNvPr id="22" name="Metin kutusu 21">
            <a:extLst>
              <a:ext uri="{FF2B5EF4-FFF2-40B4-BE49-F238E27FC236}">
                <a16:creationId xmlns:a16="http://schemas.microsoft.com/office/drawing/2014/main" id="{642AC986-F586-4AC2-94E1-444C0A8BE587}"/>
              </a:ext>
            </a:extLst>
          </p:cNvPr>
          <p:cNvSpPr txBox="1"/>
          <p:nvPr/>
        </p:nvSpPr>
        <p:spPr>
          <a:xfrm>
            <a:off x="1085968" y="5780901"/>
            <a:ext cx="18838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spc="300" dirty="0">
                <a:solidFill>
                  <a:schemeClr val="bg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NEDİR ?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DB284BC3-986E-47CA-8FA3-241F8A11061C}"/>
              </a:ext>
            </a:extLst>
          </p:cNvPr>
          <p:cNvSpPr txBox="1"/>
          <p:nvPr/>
        </p:nvSpPr>
        <p:spPr>
          <a:xfrm>
            <a:off x="3479763" y="3936707"/>
            <a:ext cx="17171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spc="300" dirty="0">
                <a:solidFill>
                  <a:schemeClr val="bg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İŞLEYİŞ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78FBCD8A-BF48-47FC-9861-AA279D566114}"/>
              </a:ext>
            </a:extLst>
          </p:cNvPr>
          <p:cNvSpPr txBox="1"/>
          <p:nvPr/>
        </p:nvSpPr>
        <p:spPr>
          <a:xfrm>
            <a:off x="6157374" y="6166447"/>
            <a:ext cx="16225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spc="300" dirty="0">
                <a:solidFill>
                  <a:schemeClr val="bg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İÇERİK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9DFF2F6F-D5C2-46E6-8D72-19C6D1AEFE9F}"/>
              </a:ext>
            </a:extLst>
          </p:cNvPr>
          <p:cNvSpPr txBox="1"/>
          <p:nvPr/>
        </p:nvSpPr>
        <p:spPr>
          <a:xfrm>
            <a:off x="9324689" y="3977084"/>
            <a:ext cx="15953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spc="300" dirty="0">
                <a:solidFill>
                  <a:schemeClr val="bg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ERİŞİM</a:t>
            </a:r>
          </a:p>
        </p:txBody>
      </p:sp>
      <p:pic>
        <p:nvPicPr>
          <p:cNvPr id="27" name="Grafik 26" descr="Tekerlekli Sandalye Girişi">
            <a:extLst>
              <a:ext uri="{FF2B5EF4-FFF2-40B4-BE49-F238E27FC236}">
                <a16:creationId xmlns:a16="http://schemas.microsoft.com/office/drawing/2014/main" id="{A9A6006E-20B3-4D88-9C31-106A62CA4D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74126" y="873521"/>
            <a:ext cx="2387599" cy="23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9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101AA6-7EA7-42F8-BC0F-FA1347F2C34A}"/>
              </a:ext>
            </a:extLst>
          </p:cNvPr>
          <p:cNvSpPr txBox="1"/>
          <p:nvPr/>
        </p:nvSpPr>
        <p:spPr>
          <a:xfrm>
            <a:off x="8153400" y="818457"/>
            <a:ext cx="3322317" cy="297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4400" b="1" u="sng" spc="-150" dirty="0">
                <a:latin typeface="+mj-lt"/>
                <a:ea typeface="+mj-ea"/>
                <a:cs typeface="+mj-cs"/>
              </a:rPr>
              <a:t>MODLAR</a:t>
            </a:r>
            <a:endParaRPr lang="en-US" sz="4400" b="1" u="sng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0A84C7B3-12AE-4A6A-8FB2-0F9FB8141285}"/>
              </a:ext>
            </a:extLst>
          </p:cNvPr>
          <p:cNvSpPr txBox="1"/>
          <p:nvPr/>
        </p:nvSpPr>
        <p:spPr>
          <a:xfrm>
            <a:off x="1035435" y="1958221"/>
            <a:ext cx="6046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Mode : HEALTY</a:t>
            </a:r>
          </a:p>
          <a:p>
            <a:pPr lvl="0"/>
            <a:r>
              <a:rPr lang="tr-TR" sz="2000" dirty="0"/>
              <a:t>    Bu modumuzda ise programımız ekran karşısındaki bireyin gözlerini uzun süre kırpmadığında ekrana  kısa süreliğine bir uyarı mesajı verir.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102DF6C-E13C-4669-AFB5-EB6AE6A7D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56" y="3690220"/>
            <a:ext cx="2343905" cy="234976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B75AE29D-2B3F-483C-9B81-25BC996D9260}"/>
              </a:ext>
            </a:extLst>
          </p:cNvPr>
          <p:cNvCxnSpPr>
            <a:stCxn id="5" idx="3"/>
          </p:cNvCxnSpPr>
          <p:nvPr/>
        </p:nvCxnSpPr>
        <p:spPr>
          <a:xfrm flipV="1">
            <a:off x="3541161" y="4865102"/>
            <a:ext cx="1294999" cy="1"/>
          </a:xfrm>
          <a:prstGeom prst="line">
            <a:avLst/>
          </a:prstGeom>
          <a:ln w="603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32D5D138-9131-4D7C-937B-CB79A03A62EC}"/>
              </a:ext>
            </a:extLst>
          </p:cNvPr>
          <p:cNvSpPr txBox="1"/>
          <p:nvPr/>
        </p:nvSpPr>
        <p:spPr>
          <a:xfrm>
            <a:off x="5052386" y="4680436"/>
            <a:ext cx="255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AÇILAN UYARI PENCERESİ</a:t>
            </a:r>
          </a:p>
        </p:txBody>
      </p:sp>
    </p:spTree>
    <p:extLst>
      <p:ext uri="{BB962C8B-B14F-4D97-AF65-F5344CB8AC3E}">
        <p14:creationId xmlns:p14="http://schemas.microsoft.com/office/powerpoint/2010/main" val="3694285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101AA6-7EA7-42F8-BC0F-FA1347F2C34A}"/>
              </a:ext>
            </a:extLst>
          </p:cNvPr>
          <p:cNvSpPr txBox="1"/>
          <p:nvPr/>
        </p:nvSpPr>
        <p:spPr>
          <a:xfrm>
            <a:off x="8153400" y="818457"/>
            <a:ext cx="3322317" cy="297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4400" b="1" u="sng" spc="-150" dirty="0">
                <a:latin typeface="+mj-lt"/>
                <a:ea typeface="+mj-ea"/>
                <a:cs typeface="+mj-cs"/>
              </a:rPr>
              <a:t>MODLAR</a:t>
            </a:r>
            <a:endParaRPr lang="en-US" sz="4400" b="1" u="sng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0A84C7B3-12AE-4A6A-8FB2-0F9FB8141285}"/>
              </a:ext>
            </a:extLst>
          </p:cNvPr>
          <p:cNvSpPr txBox="1"/>
          <p:nvPr/>
        </p:nvSpPr>
        <p:spPr>
          <a:xfrm>
            <a:off x="1035435" y="2521059"/>
            <a:ext cx="6046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Mode : 	YOUTUBE VIDEO CONTROLLER</a:t>
            </a:r>
          </a:p>
          <a:p>
            <a:pPr lvl="0"/>
            <a:r>
              <a:rPr lang="tr-TR" sz="2000" dirty="0"/>
              <a:t>    Bu </a:t>
            </a:r>
            <a:r>
              <a:rPr lang="tr-TR" dirty="0"/>
              <a:t>modumuzda  YouTube’da  video izlerken videoyu ileri veya geri sarmamızı sağlıyor. Mod seçiliyken başlata bastığımızda varsayılan tarayıcınızdan YouTube açılıyor. Videoya girip sağ gözünüzü kırparsanız video ileri, sol gözünüzü kırparsanız geri sarılmakta.</a:t>
            </a:r>
          </a:p>
        </p:txBody>
      </p:sp>
    </p:spTree>
    <p:extLst>
      <p:ext uri="{BB962C8B-B14F-4D97-AF65-F5344CB8AC3E}">
        <p14:creationId xmlns:p14="http://schemas.microsoft.com/office/powerpoint/2010/main" val="2820728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101AA6-7EA7-42F8-BC0F-FA1347F2C34A}"/>
              </a:ext>
            </a:extLst>
          </p:cNvPr>
          <p:cNvSpPr txBox="1"/>
          <p:nvPr/>
        </p:nvSpPr>
        <p:spPr>
          <a:xfrm>
            <a:off x="8153400" y="818457"/>
            <a:ext cx="3322317" cy="297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4400" b="1" u="sng" spc="-150" dirty="0">
                <a:latin typeface="+mj-lt"/>
                <a:ea typeface="+mj-ea"/>
                <a:cs typeface="+mj-cs"/>
              </a:rPr>
              <a:t>MODLAR</a:t>
            </a:r>
            <a:endParaRPr lang="en-US" sz="4400" b="1" u="sng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0A84C7B3-12AE-4A6A-8FB2-0F9FB8141285}"/>
              </a:ext>
            </a:extLst>
          </p:cNvPr>
          <p:cNvSpPr txBox="1"/>
          <p:nvPr/>
        </p:nvSpPr>
        <p:spPr>
          <a:xfrm>
            <a:off x="1035435" y="2020470"/>
            <a:ext cx="6046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Set Mode:</a:t>
            </a:r>
          </a:p>
          <a:p>
            <a:r>
              <a:rPr lang="tr-TR" sz="2000" dirty="0"/>
              <a:t>    </a:t>
            </a:r>
            <a:r>
              <a:rPr lang="tr-TR" dirty="0"/>
              <a:t>Bu modu kullanabilmek için ilk olarak set mode seçeneğini işaretliyoruz. Sonrasında sol ve sağ göz için hangi tuşa basacağını açılan menüden seçiyoruz. Programı başlattığınız anda bilgisayarınız bu komutları yerine getirir.</a:t>
            </a:r>
          </a:p>
          <a:p>
            <a:pPr lvl="0"/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298B2FB-F2EC-4F97-A8C5-6F5A4231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36" y="4204861"/>
            <a:ext cx="3457575" cy="1409700"/>
          </a:xfrm>
          <a:prstGeom prst="rect">
            <a:avLst/>
          </a:prstGeom>
        </p:spPr>
      </p:pic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09B753A7-D395-4681-B24B-2E7562A8C5E2}"/>
              </a:ext>
            </a:extLst>
          </p:cNvPr>
          <p:cNvCxnSpPr>
            <a:cxnSpLocks/>
          </p:cNvCxnSpPr>
          <p:nvPr/>
        </p:nvCxnSpPr>
        <p:spPr>
          <a:xfrm flipV="1">
            <a:off x="4626611" y="4909711"/>
            <a:ext cx="848125" cy="2"/>
          </a:xfrm>
          <a:prstGeom prst="line">
            <a:avLst/>
          </a:prstGeom>
          <a:ln w="603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kdörtgen 5">
            <a:extLst>
              <a:ext uri="{FF2B5EF4-FFF2-40B4-BE49-F238E27FC236}">
                <a16:creationId xmlns:a16="http://schemas.microsoft.com/office/drawing/2014/main" id="{74684324-09F3-4135-B308-D2C1FF9B7DC0}"/>
              </a:ext>
            </a:extLst>
          </p:cNvPr>
          <p:cNvSpPr/>
          <p:nvPr/>
        </p:nvSpPr>
        <p:spPr>
          <a:xfrm>
            <a:off x="5499393" y="4725045"/>
            <a:ext cx="18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ÖRNEK BİR SEÇİM</a:t>
            </a:r>
          </a:p>
        </p:txBody>
      </p:sp>
    </p:spTree>
    <p:extLst>
      <p:ext uri="{BB962C8B-B14F-4D97-AF65-F5344CB8AC3E}">
        <p14:creationId xmlns:p14="http://schemas.microsoft.com/office/powerpoint/2010/main" val="3312286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D45FE41-B5CA-482A-9A8C-9F5952682FB4}"/>
              </a:ext>
            </a:extLst>
          </p:cNvPr>
          <p:cNvSpPr/>
          <p:nvPr/>
        </p:nvSpPr>
        <p:spPr>
          <a:xfrm>
            <a:off x="341094" y="961727"/>
            <a:ext cx="5245100" cy="5360194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9A4B2EB-AFE7-42C9-9ECD-2DD6916EF047}"/>
              </a:ext>
            </a:extLst>
          </p:cNvPr>
          <p:cNvSpPr txBox="1"/>
          <p:nvPr/>
        </p:nvSpPr>
        <p:spPr>
          <a:xfrm>
            <a:off x="1394171" y="1873210"/>
            <a:ext cx="3320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spc="300" dirty="0">
                <a:solidFill>
                  <a:schemeClr val="bg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ERİŞİM</a:t>
            </a:r>
          </a:p>
        </p:txBody>
      </p:sp>
      <p:pic>
        <p:nvPicPr>
          <p:cNvPr id="8" name="Grafik 7" descr="Tekerlekli Sandalye Girişi">
            <a:extLst>
              <a:ext uri="{FF2B5EF4-FFF2-40B4-BE49-F238E27FC236}">
                <a16:creationId xmlns:a16="http://schemas.microsoft.com/office/drawing/2014/main" id="{1199F446-EB50-4E08-85A3-DA8C604CE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6620" y="2773441"/>
            <a:ext cx="2854047" cy="2854047"/>
          </a:xfrm>
          <a:prstGeom prst="rect">
            <a:avLst/>
          </a:prstGeom>
        </p:spPr>
      </p:pic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3FB66F07-D626-49B2-A926-604C89DCD6A7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5586194" y="3429000"/>
            <a:ext cx="845086" cy="212824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88CEF97-5E1D-470A-B917-F411B8FAB5E0}"/>
              </a:ext>
            </a:extLst>
          </p:cNvPr>
          <p:cNvSpPr txBox="1"/>
          <p:nvPr/>
        </p:nvSpPr>
        <p:spPr>
          <a:xfrm>
            <a:off x="6605808" y="2690336"/>
            <a:ext cx="5458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BİLGİSAYARIN ELLER YARDIMIYLA KULLANILDIĞI GERÇEĞİNE DAYANARAK PROJENİN ELLERİNİ DOĞUŞTAN KULLANAMAYAN VEYA SONRADAN KAZA SONUCU KAYBETMİŞ İNSANLAR İÇİN DE KULLANIMI KOLAYLAŞTIRABİLECEĞİ DÜŞÜNÜLEBİLİR.</a:t>
            </a:r>
          </a:p>
        </p:txBody>
      </p:sp>
    </p:spTree>
    <p:extLst>
      <p:ext uri="{BB962C8B-B14F-4D97-AF65-F5344CB8AC3E}">
        <p14:creationId xmlns:p14="http://schemas.microsoft.com/office/powerpoint/2010/main" val="31078859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EBA97D32-8085-42CB-9131-99589263701A}"/>
              </a:ext>
            </a:extLst>
          </p:cNvPr>
          <p:cNvSpPr/>
          <p:nvPr/>
        </p:nvSpPr>
        <p:spPr>
          <a:xfrm>
            <a:off x="2242879" y="2915574"/>
            <a:ext cx="8195000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4400" b="1" spc="-150" dirty="0">
                <a:solidFill>
                  <a:schemeClr val="bg1"/>
                </a:solidFill>
              </a:rPr>
              <a:t>BİZİ DİNLEDİĞİNİZ İÇİN TEŞEKKÜRLER</a:t>
            </a:r>
            <a:endParaRPr 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0E6F93E-A270-49AF-ABD2-30C366866011}"/>
              </a:ext>
            </a:extLst>
          </p:cNvPr>
          <p:cNvSpPr txBox="1"/>
          <p:nvPr/>
        </p:nvSpPr>
        <p:spPr>
          <a:xfrm>
            <a:off x="8816652" y="6488668"/>
            <a:ext cx="337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İBRAHİM DEMİRCİ – MURAT ACAR</a:t>
            </a:r>
          </a:p>
        </p:txBody>
      </p:sp>
    </p:spTree>
    <p:extLst>
      <p:ext uri="{BB962C8B-B14F-4D97-AF65-F5344CB8AC3E}">
        <p14:creationId xmlns:p14="http://schemas.microsoft.com/office/powerpoint/2010/main" val="6612567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2EA792E-852B-4537-B3AB-A100CD6575F2}"/>
              </a:ext>
            </a:extLst>
          </p:cNvPr>
          <p:cNvSpPr/>
          <p:nvPr/>
        </p:nvSpPr>
        <p:spPr>
          <a:xfrm>
            <a:off x="365760" y="901303"/>
            <a:ext cx="5245100" cy="5360194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</p:txBody>
      </p:sp>
      <p:pic>
        <p:nvPicPr>
          <p:cNvPr id="9" name="Grafik 8" descr="Ampul">
            <a:extLst>
              <a:ext uri="{FF2B5EF4-FFF2-40B4-BE49-F238E27FC236}">
                <a16:creationId xmlns:a16="http://schemas.microsoft.com/office/drawing/2014/main" id="{32D8BC3C-A4C9-4043-AF79-ABCED067E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565" y="2427208"/>
            <a:ext cx="3529489" cy="3529489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1B8D6A5D-D517-4EB0-9F22-15A166717861}"/>
              </a:ext>
            </a:extLst>
          </p:cNvPr>
          <p:cNvSpPr txBox="1"/>
          <p:nvPr/>
        </p:nvSpPr>
        <p:spPr>
          <a:xfrm>
            <a:off x="1383229" y="1487368"/>
            <a:ext cx="3320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spc="300" dirty="0">
                <a:solidFill>
                  <a:schemeClr val="bg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NEDİR?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F8A6AE6-4384-46C7-AFBB-66F24E9E4B34}"/>
              </a:ext>
            </a:extLst>
          </p:cNvPr>
          <p:cNvSpPr txBox="1"/>
          <p:nvPr/>
        </p:nvSpPr>
        <p:spPr>
          <a:xfrm>
            <a:off x="6581142" y="2046823"/>
            <a:ext cx="4848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BİR KAMERA YARDIMI İLE GERÇEK ZAMANLI </a:t>
            </a:r>
          </a:p>
          <a:p>
            <a:r>
              <a:rPr lang="tr-TR" dirty="0">
                <a:solidFill>
                  <a:schemeClr val="bg1"/>
                </a:solidFill>
              </a:rPr>
              <a:t>OLARAK BİLGİSAYAR KARŞISINDAKİ KULLANICININ </a:t>
            </a:r>
          </a:p>
          <a:p>
            <a:r>
              <a:rPr lang="tr-TR" dirty="0">
                <a:solidFill>
                  <a:schemeClr val="bg1"/>
                </a:solidFill>
              </a:rPr>
              <a:t>GÖRÜNTÜSÜNÜ ALMAK .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4D1DE74C-FBD4-4E93-9F18-521FA31DD525}"/>
              </a:ext>
            </a:extLst>
          </p:cNvPr>
          <p:cNvSpPr txBox="1"/>
          <p:nvPr/>
        </p:nvSpPr>
        <p:spPr>
          <a:xfrm>
            <a:off x="6468665" y="4732278"/>
            <a:ext cx="5488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ALINAN GÖRÜNTÜYÜ İŞLEYEREK GÖZ KIRPMA</a:t>
            </a:r>
          </a:p>
          <a:p>
            <a:r>
              <a:rPr lang="tr-TR" dirty="0">
                <a:solidFill>
                  <a:schemeClr val="bg1"/>
                </a:solidFill>
              </a:rPr>
              <a:t>HAREKETLERİNE GÖRE BİLGİSAYARDA İŞLEM YAPTIRMAK.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DC167CA4-EF6C-436C-A2D4-360B5BF43651}"/>
              </a:ext>
            </a:extLst>
          </p:cNvPr>
          <p:cNvCxnSpPr>
            <a:cxnSpLocks/>
          </p:cNvCxnSpPr>
          <p:nvPr/>
        </p:nvCxnSpPr>
        <p:spPr>
          <a:xfrm flipV="1">
            <a:off x="5442863" y="2427208"/>
            <a:ext cx="1025802" cy="336312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E043E323-6B09-42DE-B420-11061AEA8EBE}"/>
              </a:ext>
            </a:extLst>
          </p:cNvPr>
          <p:cNvCxnSpPr>
            <a:cxnSpLocks/>
          </p:cNvCxnSpPr>
          <p:nvPr/>
        </p:nvCxnSpPr>
        <p:spPr>
          <a:xfrm>
            <a:off x="5331102" y="4732279"/>
            <a:ext cx="1018898" cy="276601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558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3AD6B6D-CDB2-48E0-8059-097745ACAB6D}"/>
              </a:ext>
            </a:extLst>
          </p:cNvPr>
          <p:cNvSpPr/>
          <p:nvPr/>
        </p:nvSpPr>
        <p:spPr>
          <a:xfrm>
            <a:off x="6468665" y="1105832"/>
            <a:ext cx="2451816" cy="2403912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sz="1600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CA04D-2836-4B68-9B7D-BA23B73B2EFC}"/>
              </a:ext>
            </a:extLst>
          </p:cNvPr>
          <p:cNvSpPr/>
          <p:nvPr/>
        </p:nvSpPr>
        <p:spPr>
          <a:xfrm>
            <a:off x="6350000" y="4406264"/>
            <a:ext cx="2143760" cy="2045335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>
              <a:solidFill>
                <a:schemeClr val="accent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AE7519-9EB8-4F98-AAA0-84E4902A3F73}"/>
              </a:ext>
            </a:extLst>
          </p:cNvPr>
          <p:cNvSpPr/>
          <p:nvPr/>
        </p:nvSpPr>
        <p:spPr>
          <a:xfrm>
            <a:off x="365760" y="901303"/>
            <a:ext cx="5245100" cy="536019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48FFB57-B18A-4927-9ECA-F5A1DBC5CBD0}"/>
              </a:ext>
            </a:extLst>
          </p:cNvPr>
          <p:cNvSpPr txBox="1"/>
          <p:nvPr/>
        </p:nvSpPr>
        <p:spPr>
          <a:xfrm>
            <a:off x="1383229" y="1487368"/>
            <a:ext cx="3320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spc="300" dirty="0">
                <a:solidFill>
                  <a:schemeClr val="bg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İŞLEYİŞ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0DD45FC4-9E8C-41C0-A809-AA0E598B6477}"/>
              </a:ext>
            </a:extLst>
          </p:cNvPr>
          <p:cNvCxnSpPr>
            <a:cxnSpLocks/>
          </p:cNvCxnSpPr>
          <p:nvPr/>
        </p:nvCxnSpPr>
        <p:spPr>
          <a:xfrm flipV="1">
            <a:off x="5442863" y="2427208"/>
            <a:ext cx="1025802" cy="336312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6D68DBB8-A5F3-47D9-8459-1F34C9110A23}"/>
              </a:ext>
            </a:extLst>
          </p:cNvPr>
          <p:cNvCxnSpPr>
            <a:cxnSpLocks/>
          </p:cNvCxnSpPr>
          <p:nvPr/>
        </p:nvCxnSpPr>
        <p:spPr>
          <a:xfrm>
            <a:off x="5331102" y="4732279"/>
            <a:ext cx="1018898" cy="276601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 descr="Dişliler">
            <a:extLst>
              <a:ext uri="{FF2B5EF4-FFF2-40B4-BE49-F238E27FC236}">
                <a16:creationId xmlns:a16="http://schemas.microsoft.com/office/drawing/2014/main" id="{716442CB-0AFD-4ABE-957C-AD4FC316B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896" y="2307788"/>
            <a:ext cx="3223022" cy="3300531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C5140DF7-6BC3-4A61-A274-86C4D44E3899}"/>
              </a:ext>
            </a:extLst>
          </p:cNvPr>
          <p:cNvSpPr txBox="1"/>
          <p:nvPr/>
        </p:nvSpPr>
        <p:spPr>
          <a:xfrm>
            <a:off x="6628329" y="2107733"/>
            <a:ext cx="216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chemeClr val="bg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KÜTÜPHANE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47C6738-C065-4B95-B0F9-6D497D010472}"/>
              </a:ext>
            </a:extLst>
          </p:cNvPr>
          <p:cNvSpPr txBox="1"/>
          <p:nvPr/>
        </p:nvSpPr>
        <p:spPr>
          <a:xfrm>
            <a:off x="6489164" y="5008880"/>
            <a:ext cx="186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chemeClr val="bg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 NASIL   ÇALIŞIYOR ?</a:t>
            </a:r>
          </a:p>
        </p:txBody>
      </p:sp>
    </p:spTree>
    <p:extLst>
      <p:ext uri="{BB962C8B-B14F-4D97-AF65-F5344CB8AC3E}">
        <p14:creationId xmlns:p14="http://schemas.microsoft.com/office/powerpoint/2010/main" val="8208347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3B4272B-4F44-411F-98A4-FDCBCD151C06}"/>
              </a:ext>
            </a:extLst>
          </p:cNvPr>
          <p:cNvSpPr txBox="1"/>
          <p:nvPr/>
        </p:nvSpPr>
        <p:spPr>
          <a:xfrm>
            <a:off x="1717343" y="1498363"/>
            <a:ext cx="4050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b="1" u="sng" spc="-150" dirty="0">
                <a:solidFill>
                  <a:schemeClr val="bg1"/>
                </a:solidFill>
                <a:cs typeface="Calibri" panose="020F0502020204030204" pitchFamily="34" charset="0"/>
              </a:rPr>
              <a:t>KÜTÜPHANE</a:t>
            </a:r>
            <a:endParaRPr lang="tr-TR" sz="6000" b="1" u="sng" spc="-150" dirty="0">
              <a:cs typeface="Calibri" panose="020F050202020403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E39C0EA-8B98-4609-AB1D-32645933386C}"/>
              </a:ext>
            </a:extLst>
          </p:cNvPr>
          <p:cNvSpPr txBox="1"/>
          <p:nvPr/>
        </p:nvSpPr>
        <p:spPr>
          <a:xfrm>
            <a:off x="1831165" y="2528692"/>
            <a:ext cx="37281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chemeClr val="bg1"/>
                </a:solidFill>
              </a:rPr>
              <a:t>OpenCv</a:t>
            </a:r>
          </a:p>
          <a:p>
            <a:pPr algn="ctr"/>
            <a:r>
              <a:rPr lang="tr-TR" sz="3200" dirty="0">
                <a:solidFill>
                  <a:schemeClr val="bg1"/>
                </a:solidFill>
              </a:rPr>
              <a:t>PyAutoGUI</a:t>
            </a:r>
          </a:p>
          <a:p>
            <a:pPr algn="ctr"/>
            <a:r>
              <a:rPr lang="tr-TR" sz="3200" dirty="0">
                <a:solidFill>
                  <a:schemeClr val="bg1"/>
                </a:solidFill>
              </a:rPr>
              <a:t>Imutils</a:t>
            </a:r>
          </a:p>
          <a:p>
            <a:pPr algn="ctr"/>
            <a:r>
              <a:rPr lang="tr-TR" sz="3200" dirty="0">
                <a:solidFill>
                  <a:schemeClr val="bg1"/>
                </a:solidFill>
              </a:rPr>
              <a:t> webbrowser</a:t>
            </a:r>
          </a:p>
          <a:p>
            <a:pPr algn="ctr"/>
            <a:r>
              <a:rPr lang="tr-TR" sz="3200" dirty="0">
                <a:solidFill>
                  <a:schemeClr val="bg1"/>
                </a:solidFill>
              </a:rPr>
              <a:t>scipy</a:t>
            </a:r>
          </a:p>
          <a:p>
            <a:pPr algn="r"/>
            <a:endParaRPr lang="tr-TR" sz="3200" dirty="0">
              <a:solidFill>
                <a:schemeClr val="bg1"/>
              </a:solidFill>
            </a:endParaRPr>
          </a:p>
        </p:txBody>
      </p:sp>
      <p:pic>
        <p:nvPicPr>
          <p:cNvPr id="2054" name="Picture 6" descr="macbook png image ile ilgili görsel sonucu">
            <a:extLst>
              <a:ext uri="{FF2B5EF4-FFF2-40B4-BE49-F238E27FC236}">
                <a16:creationId xmlns:a16="http://schemas.microsoft.com/office/drawing/2014/main" id="{89B942C9-DECF-4A08-A75D-D118776EF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53" y="1345400"/>
            <a:ext cx="6632647" cy="405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EF52E3C-CE7F-4D1B-B689-DCF44472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39" y="1892449"/>
            <a:ext cx="4624101" cy="28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51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287237C-ED6B-4F68-997C-0D92DAD4B736}"/>
              </a:ext>
            </a:extLst>
          </p:cNvPr>
          <p:cNvSpPr txBox="1"/>
          <p:nvPr/>
        </p:nvSpPr>
        <p:spPr>
          <a:xfrm>
            <a:off x="1542531" y="1484917"/>
            <a:ext cx="5727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b="1" u="sng" spc="-150" dirty="0">
                <a:solidFill>
                  <a:schemeClr val="bg1"/>
                </a:solidFill>
                <a:cs typeface="Calibri" panose="020F0502020204030204" pitchFamily="34" charset="0"/>
              </a:rPr>
              <a:t>NASIL ÇALIŞIYOR ?</a:t>
            </a:r>
            <a:endParaRPr lang="tr-TR" sz="6000" b="1" u="sng" spc="-150" dirty="0">
              <a:cs typeface="Calibri" panose="020F050202020403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3B4BDB6-7626-4974-9781-3BAABD45DB20}"/>
              </a:ext>
            </a:extLst>
          </p:cNvPr>
          <p:cNvSpPr txBox="1"/>
          <p:nvPr/>
        </p:nvSpPr>
        <p:spPr>
          <a:xfrm>
            <a:off x="1697022" y="2946400"/>
            <a:ext cx="4877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GÖZ ÇEVRESİNDE ALINAN BELİRLİ NOKTALARIN UZAKLIĞINDAN HAREKETLE ORAN ELDE EDİLİYOR VE BU ORAN BİR EŞİK DEĞERİNİN ALTINDA OLDUĞUNDA GÖZÜN KIRPILDIĞI TESPİT EDİLİYOR.</a:t>
            </a:r>
          </a:p>
        </p:txBody>
      </p:sp>
      <p:pic>
        <p:nvPicPr>
          <p:cNvPr id="8" name="Grafik 7" descr="Göz">
            <a:extLst>
              <a:ext uri="{FF2B5EF4-FFF2-40B4-BE49-F238E27FC236}">
                <a16:creationId xmlns:a16="http://schemas.microsoft.com/office/drawing/2014/main" id="{5E6A82E7-4AF9-450C-8685-F0F95C21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0" y="1874284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82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820C38F-665C-4464-902E-B5A57BE1C4C5}"/>
              </a:ext>
            </a:extLst>
          </p:cNvPr>
          <p:cNvSpPr/>
          <p:nvPr/>
        </p:nvSpPr>
        <p:spPr>
          <a:xfrm>
            <a:off x="6468665" y="1105832"/>
            <a:ext cx="2451816" cy="2403912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sz="16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F13803-6E25-470F-A135-B8E8AACBBA4D}"/>
              </a:ext>
            </a:extLst>
          </p:cNvPr>
          <p:cNvSpPr/>
          <p:nvPr/>
        </p:nvSpPr>
        <p:spPr>
          <a:xfrm>
            <a:off x="341094" y="961727"/>
            <a:ext cx="5245100" cy="536019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9B9DDA8-26E4-4242-8FAB-ABFB9650A54E}"/>
              </a:ext>
            </a:extLst>
          </p:cNvPr>
          <p:cNvSpPr txBox="1"/>
          <p:nvPr/>
        </p:nvSpPr>
        <p:spPr>
          <a:xfrm>
            <a:off x="1394171" y="1873210"/>
            <a:ext cx="3320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spc="300" dirty="0">
                <a:solidFill>
                  <a:schemeClr val="bg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İÇERİK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C15C1F5E-A41D-47E2-9A21-1B4C73A119F4}"/>
              </a:ext>
            </a:extLst>
          </p:cNvPr>
          <p:cNvCxnSpPr>
            <a:cxnSpLocks/>
          </p:cNvCxnSpPr>
          <p:nvPr/>
        </p:nvCxnSpPr>
        <p:spPr>
          <a:xfrm flipV="1">
            <a:off x="5442863" y="2427208"/>
            <a:ext cx="1025802" cy="336312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 descr="Göz">
            <a:extLst>
              <a:ext uri="{FF2B5EF4-FFF2-40B4-BE49-F238E27FC236}">
                <a16:creationId xmlns:a16="http://schemas.microsoft.com/office/drawing/2014/main" id="{1EE1EC64-53AF-4B4E-B709-361F3F36D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6733" y="2427208"/>
            <a:ext cx="3135370" cy="313537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B1D26429-AC25-473E-A024-7A34A0EAF574}"/>
              </a:ext>
            </a:extLst>
          </p:cNvPr>
          <p:cNvSpPr txBox="1"/>
          <p:nvPr/>
        </p:nvSpPr>
        <p:spPr>
          <a:xfrm>
            <a:off x="6628329" y="2107733"/>
            <a:ext cx="216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chemeClr val="bg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ARAYÜZ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E02327-1ADD-4857-9A3C-BD6B5FF1CC08}"/>
              </a:ext>
            </a:extLst>
          </p:cNvPr>
          <p:cNvSpPr/>
          <p:nvPr/>
        </p:nvSpPr>
        <p:spPr>
          <a:xfrm>
            <a:off x="6349999" y="4229001"/>
            <a:ext cx="2158623" cy="2208432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sz="1600" b="1" dirty="0">
              <a:solidFill>
                <a:schemeClr val="bg1"/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C63009C6-8A10-4EF8-9A53-FA93685482BD}"/>
              </a:ext>
            </a:extLst>
          </p:cNvPr>
          <p:cNvSpPr txBox="1"/>
          <p:nvPr/>
        </p:nvSpPr>
        <p:spPr>
          <a:xfrm>
            <a:off x="6468665" y="5131988"/>
            <a:ext cx="186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chemeClr val="bg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MODLAR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35B5A0F-94C3-4252-8C93-2AF3AF452BD0}"/>
              </a:ext>
            </a:extLst>
          </p:cNvPr>
          <p:cNvCxnSpPr>
            <a:cxnSpLocks/>
          </p:cNvCxnSpPr>
          <p:nvPr/>
        </p:nvCxnSpPr>
        <p:spPr>
          <a:xfrm>
            <a:off x="5331102" y="4732279"/>
            <a:ext cx="1018898" cy="276601"/>
          </a:xfrm>
          <a:prstGeom prst="line">
            <a:avLst/>
          </a:prstGeom>
          <a:ln w="762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790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101AA6-7EA7-42F8-BC0F-FA1347F2C34A}"/>
              </a:ext>
            </a:extLst>
          </p:cNvPr>
          <p:cNvSpPr txBox="1"/>
          <p:nvPr/>
        </p:nvSpPr>
        <p:spPr>
          <a:xfrm>
            <a:off x="8153400" y="818457"/>
            <a:ext cx="3322317" cy="297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ARAYÜZ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0D5A831-7199-4890-B77A-7EC5FDB6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160117"/>
            <a:ext cx="6436548" cy="45377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07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101AA6-7EA7-42F8-BC0F-FA1347F2C34A}"/>
              </a:ext>
            </a:extLst>
          </p:cNvPr>
          <p:cNvSpPr txBox="1"/>
          <p:nvPr/>
        </p:nvSpPr>
        <p:spPr>
          <a:xfrm>
            <a:off x="8153400" y="818457"/>
            <a:ext cx="3322317" cy="297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4400" b="1" u="sng" spc="-150" dirty="0">
                <a:latin typeface="+mj-lt"/>
                <a:ea typeface="+mj-ea"/>
                <a:cs typeface="+mj-cs"/>
              </a:rPr>
              <a:t>MODLAR</a:t>
            </a:r>
            <a:endParaRPr lang="en-US" sz="4400" b="1" u="sng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0A84C7B3-12AE-4A6A-8FB2-0F9FB8141285}"/>
              </a:ext>
            </a:extLst>
          </p:cNvPr>
          <p:cNvSpPr txBox="1"/>
          <p:nvPr/>
        </p:nvSpPr>
        <p:spPr>
          <a:xfrm>
            <a:off x="1035435" y="2628781"/>
            <a:ext cx="6046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Mode : READING</a:t>
            </a:r>
          </a:p>
          <a:p>
            <a:pPr lvl="0"/>
            <a:r>
              <a:rPr lang="tr-TR" sz="2000" dirty="0"/>
              <a:t>    Bu modda sağ ve sol yön tuşları ile kullanabildiğimiz pdf gibi dökümanları okurken sayfayı çevirme işlemini göz kırparak yapmamıza olanak sağlıyor.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0629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101AA6-7EA7-42F8-BC0F-FA1347F2C34A}"/>
              </a:ext>
            </a:extLst>
          </p:cNvPr>
          <p:cNvSpPr txBox="1"/>
          <p:nvPr/>
        </p:nvSpPr>
        <p:spPr>
          <a:xfrm>
            <a:off x="8153400" y="818457"/>
            <a:ext cx="3322317" cy="297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4400" b="1" u="sng" spc="-150" dirty="0">
                <a:latin typeface="+mj-lt"/>
                <a:ea typeface="+mj-ea"/>
                <a:cs typeface="+mj-cs"/>
              </a:rPr>
              <a:t>MODLAR</a:t>
            </a:r>
            <a:endParaRPr lang="en-US" sz="4400" b="1" u="sng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0A84C7B3-12AE-4A6A-8FB2-0F9FB8141285}"/>
              </a:ext>
            </a:extLst>
          </p:cNvPr>
          <p:cNvSpPr txBox="1"/>
          <p:nvPr/>
        </p:nvSpPr>
        <p:spPr>
          <a:xfrm>
            <a:off x="1035435" y="1988701"/>
            <a:ext cx="60468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Mode : DINO GAME</a:t>
            </a:r>
          </a:p>
          <a:p>
            <a:pPr lvl="0"/>
            <a:r>
              <a:rPr lang="tr-TR" sz="2000" dirty="0"/>
              <a:t>    Bu modda iki  gözümüzü aynı anda kırptığımızda dinazorumuz zıplayacaktır. Mod seçiliyken başlata bastığınızda varsayılan tarayıcınızdan oyun açılır ve oynamaya başlarsınız.</a:t>
            </a:r>
          </a:p>
          <a:p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02E68E6-D208-4351-B53A-CEDCFE72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51" y="3976820"/>
            <a:ext cx="5167301" cy="14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Office Teması">
  <a:themeElements>
    <a:clrScheme name="Mav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272</Words>
  <Application>Microsoft Office PowerPoint</Application>
  <PresentationFormat>Geniş ekran</PresentationFormat>
  <Paragraphs>46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Raavi</vt:lpstr>
      <vt:lpstr>Tw Cen MT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İbrahim Demirci</dc:creator>
  <cp:lastModifiedBy>İbrahim Demirci</cp:lastModifiedBy>
  <cp:revision>5</cp:revision>
  <dcterms:created xsi:type="dcterms:W3CDTF">2019-12-20T21:03:04Z</dcterms:created>
  <dcterms:modified xsi:type="dcterms:W3CDTF">2019-12-20T21:31:21Z</dcterms:modified>
</cp:coreProperties>
</file>