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82" r:id="rId6"/>
    <p:sldId id="283" r:id="rId7"/>
    <p:sldId id="289" r:id="rId8"/>
    <p:sldId id="293" r:id="rId9"/>
    <p:sldId id="291" r:id="rId10"/>
    <p:sldId id="292" r:id="rId11"/>
    <p:sldId id="281" r:id="rId12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F70D63-977F-40A6-921F-C5A89CD58979}" type="datetime1">
              <a:rPr lang="tr-TR" smtClean="0"/>
              <a:t>30.06.2020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9A3C6-A9C1-4BCB-8642-132A4E090EAC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05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118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663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734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03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68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F0E7446-61F7-46C4-9FC6-C993E34E4E1A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E81DED-2877-427C-B7B8-C54728009C58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6CE3F-529B-4D9E-A5AB-5D3A4D1BF1F6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C4D54-BFC4-4FE3-9B56-DC31520187FB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C79F3-AFC7-407B-B3E5-DB5F5577DB95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F2EF9C-D225-48CE-8F4A-A1C4713FB936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7E829-C480-4588-BA2A-916136DFBC6E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BB11E-3A22-4EF8-B948-0A407A464926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BC5CF-AB3C-45DE-B1BD-8500849D441B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666B6A-B79B-4FD7-AE6C-19F65C94D6C3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DB213-1700-4BD2-8F3F-47F6EAF138B3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B9E5FC-03B7-4F5D-B5B2-C811B7D75B50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31A36-3D9E-44E2-9AC4-B1FEBABA1859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2FF9AB-06E5-467C-9835-A1E7DD57F412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46EFE-95BA-4369-A1F1-8F3B357E953C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254D7-EB15-45AF-85D6-673AAC78439F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E71C52-6D65-4B42-8353-B86A20CFBE09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8877CCB-565B-4C34-8597-07F02968AED7}" type="datetime1">
              <a:rPr lang="tr-TR" noProof="0" smtClean="0"/>
              <a:t>30.06.2020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Dikdörtgen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tr-TR" sz="7200" b="1" dirty="0" err="1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</a:t>
            </a:r>
            <a:r>
              <a:rPr lang="tr-TR" sz="72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7200" b="1" dirty="0" err="1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</a:t>
            </a:r>
            <a:r>
              <a:rPr lang="tr-TR" sz="72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7200" b="1" dirty="0" err="1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detector</a:t>
            </a:r>
            <a:r>
              <a:rPr lang="tr-TR" sz="72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cxnSp>
        <p:nvCxnSpPr>
          <p:cNvPr id="91" name="Düz Bağlayıcı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tr-TR" dirty="0">
                <a:solidFill>
                  <a:schemeClr val="bg1"/>
                </a:solidFill>
              </a:rPr>
              <a:t>İbrahim demirci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889" y="685800"/>
            <a:ext cx="6282266" cy="1456267"/>
          </a:xfrm>
        </p:spPr>
        <p:txBody>
          <a:bodyPr rtlCol="0">
            <a:normAutofit/>
          </a:bodyPr>
          <a:lstStyle/>
          <a:p>
            <a:pPr algn="ctr"/>
            <a:r>
              <a:rPr lang="tr-TR" sz="54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 içeriği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4E80D1E-BF5A-4828-9507-C7AC3D8EBB1A}"/>
              </a:ext>
            </a:extLst>
          </p:cNvPr>
          <p:cNvCxnSpPr>
            <a:cxnSpLocks/>
          </p:cNvCxnSpPr>
          <p:nvPr/>
        </p:nvCxnSpPr>
        <p:spPr>
          <a:xfrm>
            <a:off x="966835" y="1802920"/>
            <a:ext cx="10016789" cy="0"/>
          </a:xfrm>
          <a:prstGeom prst="line">
            <a:avLst/>
          </a:prstGeom>
          <a:ln w="2857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İçerik Yer Tutucusu 15">
            <a:extLst>
              <a:ext uri="{FF2B5EF4-FFF2-40B4-BE49-F238E27FC236}">
                <a16:creationId xmlns:a16="http://schemas.microsoft.com/office/drawing/2014/main" id="{8FF2E0A9-8F7F-4036-9C16-1C2341CC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35" y="2177418"/>
            <a:ext cx="5663241" cy="3649133"/>
          </a:xfrm>
        </p:spPr>
        <p:txBody>
          <a:bodyPr/>
          <a:lstStyle/>
          <a:p>
            <a:pPr fontAlgn="base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tr-TR" sz="2000" dirty="0">
                <a:solidFill>
                  <a:schemeClr val="tx2">
                    <a:lumMod val="25000"/>
                  </a:schemeClr>
                </a:solidFill>
              </a:rPr>
              <a:t>Uçak nesnesine sahip 1000 adet resimden oluşan bir veri setinin Google </a:t>
            </a:r>
            <a:r>
              <a:rPr lang="tr-TR" sz="2000" dirty="0" err="1">
                <a:solidFill>
                  <a:schemeClr val="tx2">
                    <a:lumMod val="25000"/>
                  </a:schemeClr>
                </a:solidFill>
              </a:rPr>
              <a:t>Colab</a:t>
            </a:r>
            <a:r>
              <a:rPr lang="tr-TR" sz="2000" dirty="0">
                <a:solidFill>
                  <a:schemeClr val="tx2">
                    <a:lumMod val="25000"/>
                  </a:schemeClr>
                </a:solidFill>
              </a:rPr>
              <a:t> üzerinde YoloV3 ile eğitilmesi ve eğitilen ağırlık dosyasının </a:t>
            </a:r>
            <a:r>
              <a:rPr lang="tr-TR" sz="2000" dirty="0" err="1">
                <a:solidFill>
                  <a:schemeClr val="tx2">
                    <a:lumMod val="25000"/>
                  </a:schemeClr>
                </a:solidFill>
              </a:rPr>
              <a:t>Python</a:t>
            </a:r>
            <a:r>
              <a:rPr lang="tr-TR" sz="2000" dirty="0">
                <a:solidFill>
                  <a:schemeClr val="tx2">
                    <a:lumMod val="25000"/>
                  </a:schemeClr>
                </a:solidFill>
              </a:rPr>
              <a:t> OpenCV de kullanılarak video ya da görsellerde bulunan Uçak nesnelerinin tespiti.</a:t>
            </a:r>
            <a:br>
              <a:rPr lang="tr-TR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Picture 2" descr="Information Processing Theory: Definition and Examples">
            <a:extLst>
              <a:ext uri="{FF2B5EF4-FFF2-40B4-BE49-F238E27FC236}">
                <a16:creationId xmlns:a16="http://schemas.microsoft.com/office/drawing/2014/main" id="{9E3807EB-0BA3-408A-9D66-F62603EAC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9" y="2715363"/>
            <a:ext cx="3894971" cy="2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008" y="685800"/>
            <a:ext cx="8870623" cy="1456267"/>
          </a:xfrm>
        </p:spPr>
        <p:txBody>
          <a:bodyPr rtlCol="0">
            <a:normAutofit/>
          </a:bodyPr>
          <a:lstStyle/>
          <a:p>
            <a:pPr algn="ctr"/>
            <a:r>
              <a:rPr lang="tr-TR" sz="54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Kullanılan Teknolojiler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4E80D1E-BF5A-4828-9507-C7AC3D8EBB1A}"/>
              </a:ext>
            </a:extLst>
          </p:cNvPr>
          <p:cNvCxnSpPr>
            <a:cxnSpLocks/>
          </p:cNvCxnSpPr>
          <p:nvPr/>
        </p:nvCxnSpPr>
        <p:spPr>
          <a:xfrm>
            <a:off x="966835" y="1802920"/>
            <a:ext cx="10016789" cy="0"/>
          </a:xfrm>
          <a:prstGeom prst="line">
            <a:avLst/>
          </a:prstGeom>
          <a:ln w="2857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İçerik Yer Tutucusu 15">
            <a:extLst>
              <a:ext uri="{FF2B5EF4-FFF2-40B4-BE49-F238E27FC236}">
                <a16:creationId xmlns:a16="http://schemas.microsoft.com/office/drawing/2014/main" id="{8FF2E0A9-8F7F-4036-9C16-1C2341CC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97823" cy="364913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YOLOv3</a:t>
            </a: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Google </a:t>
            </a:r>
            <a:r>
              <a:rPr lang="tr-TR" b="1" dirty="0" err="1">
                <a:solidFill>
                  <a:schemeClr val="tx2">
                    <a:lumMod val="25000"/>
                  </a:schemeClr>
                </a:solidFill>
              </a:rPr>
              <a:t>Colab</a:t>
            </a: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 err="1">
                <a:solidFill>
                  <a:schemeClr val="tx2">
                    <a:lumMod val="25000"/>
                  </a:schemeClr>
                </a:solidFill>
              </a:rPr>
              <a:t>Python</a:t>
            </a: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OIDv4_ToolKit </a:t>
            </a: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OpenCV (4.2.0.34)</a:t>
            </a:r>
          </a:p>
          <a:p>
            <a:pPr fontAlgn="base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tr-T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python opencv yüz tanıma haarcascade yöntemi - “UUninvited” Gamers ...">
            <a:extLst>
              <a:ext uri="{FF2B5EF4-FFF2-40B4-BE49-F238E27FC236}">
                <a16:creationId xmlns:a16="http://schemas.microsoft.com/office/drawing/2014/main" id="{04A18747-5378-4217-873D-EA1A155A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82" y="2520999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oogle Colab? – mc.ai">
            <a:extLst>
              <a:ext uri="{FF2B5EF4-FFF2-40B4-BE49-F238E27FC236}">
                <a16:creationId xmlns:a16="http://schemas.microsoft.com/office/drawing/2014/main" id="{41AADF9E-FF42-43E3-B6BF-A9B2EEF5A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2" y="4336520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OLO: Real-Time Object Detection">
            <a:extLst>
              <a:ext uri="{FF2B5EF4-FFF2-40B4-BE49-F238E27FC236}">
                <a16:creationId xmlns:a16="http://schemas.microsoft.com/office/drawing/2014/main" id="{33FFE1B8-02F5-45DF-A70E-F6886CB3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89" y="2543726"/>
            <a:ext cx="2737621" cy="14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0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>
            <a:extLst>
              <a:ext uri="{FF2B5EF4-FFF2-40B4-BE49-F238E27FC236}">
                <a16:creationId xmlns:a16="http://schemas.microsoft.com/office/drawing/2014/main" id="{8FF2E0A9-8F7F-4036-9C16-1C2341CC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01" y="846307"/>
            <a:ext cx="10447255" cy="5330016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rgbClr val="0070C0"/>
                </a:solidFill>
              </a:rPr>
              <a:t>YOLOv3 :</a:t>
            </a: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 Eğitimde kullanılan derin öğrenme algoritması.</a:t>
            </a: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rgbClr val="0070C0"/>
                </a:solidFill>
              </a:rPr>
              <a:t>Google </a:t>
            </a:r>
            <a:r>
              <a:rPr lang="tr-TR" b="1" dirty="0" err="1">
                <a:solidFill>
                  <a:srgbClr val="0070C0"/>
                </a:solidFill>
              </a:rPr>
              <a:t>Colab</a:t>
            </a:r>
            <a:r>
              <a:rPr lang="tr-TR" b="1" dirty="0">
                <a:solidFill>
                  <a:srgbClr val="0070C0"/>
                </a:solidFill>
              </a:rPr>
              <a:t> : </a:t>
            </a: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Veri setini eğitmek için kullanılan Google’ın sağladığı ücretsiz güçlü CUDA yapısına sahip ekran kartı bulunduran sanal makina. </a:t>
            </a: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Sanal makinanın özellikleri:</a:t>
            </a:r>
          </a:p>
          <a:p>
            <a:pPr>
              <a:buClr>
                <a:schemeClr val="tx2">
                  <a:lumMod val="25000"/>
                </a:schemeClr>
              </a:buClr>
            </a:pP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endParaRPr lang="tr-TR" b="1" dirty="0">
              <a:solidFill>
                <a:schemeClr val="tx2">
                  <a:lumMod val="25000"/>
                </a:schemeClr>
              </a:solidFill>
            </a:endParaRP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rgbClr val="0070C0"/>
                </a:solidFill>
              </a:rPr>
              <a:t>OIDv4_ToolKit :</a:t>
            </a: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 Veri setini indirmek için kullanılan araç kiti.</a:t>
            </a:r>
          </a:p>
          <a:p>
            <a:pPr>
              <a:buClr>
                <a:schemeClr val="tx2">
                  <a:lumMod val="25000"/>
                </a:schemeClr>
              </a:buClr>
            </a:pPr>
            <a:r>
              <a:rPr lang="tr-TR" b="1" dirty="0">
                <a:solidFill>
                  <a:srgbClr val="0070C0"/>
                </a:solidFill>
              </a:rPr>
              <a:t>OpenCV (4.2.0.34) : </a:t>
            </a: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Nesne tespiti için kullanılan </a:t>
            </a:r>
            <a:r>
              <a:rPr lang="tr-TR" b="1" dirty="0" err="1">
                <a:solidFill>
                  <a:schemeClr val="tx2">
                    <a:lumMod val="25000"/>
                  </a:schemeClr>
                </a:solidFill>
              </a:rPr>
              <a:t>python</a:t>
            </a:r>
            <a:r>
              <a:rPr lang="tr-TR" b="1" dirty="0">
                <a:solidFill>
                  <a:schemeClr val="tx2">
                    <a:lumMod val="25000"/>
                  </a:schemeClr>
                </a:solidFill>
              </a:rPr>
              <a:t> kütüphanesi.</a:t>
            </a:r>
          </a:p>
          <a:p>
            <a:pPr fontAlgn="base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tr-T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0F1E72F-81FD-4FBC-ACE9-2F1A08B35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81"/>
          <a:stretch/>
        </p:blipFill>
        <p:spPr>
          <a:xfrm>
            <a:off x="2348212" y="2396427"/>
            <a:ext cx="6700431" cy="2229776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09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008" y="685800"/>
            <a:ext cx="8870623" cy="1456267"/>
          </a:xfrm>
        </p:spPr>
        <p:txBody>
          <a:bodyPr rtlCol="0">
            <a:normAutofit fontScale="90000"/>
          </a:bodyPr>
          <a:lstStyle/>
          <a:p>
            <a:pPr algn="ctr"/>
            <a:r>
              <a:rPr lang="tr-TR" sz="54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Gerçekleştirilen Adımlar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4E80D1E-BF5A-4828-9507-C7AC3D8EBB1A}"/>
              </a:ext>
            </a:extLst>
          </p:cNvPr>
          <p:cNvCxnSpPr>
            <a:cxnSpLocks/>
          </p:cNvCxnSpPr>
          <p:nvPr/>
        </p:nvCxnSpPr>
        <p:spPr>
          <a:xfrm>
            <a:off x="966835" y="1802920"/>
            <a:ext cx="10016789" cy="0"/>
          </a:xfrm>
          <a:prstGeom prst="line">
            <a:avLst/>
          </a:prstGeom>
          <a:ln w="2857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İçerik Yer Tutucusu 15">
            <a:extLst>
              <a:ext uri="{FF2B5EF4-FFF2-40B4-BE49-F238E27FC236}">
                <a16:creationId xmlns:a16="http://schemas.microsoft.com/office/drawing/2014/main" id="{8FF2E0A9-8F7F-4036-9C16-1C2341CC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97823" cy="3649133"/>
          </a:xfrm>
        </p:spPr>
        <p:txBody>
          <a:bodyPr>
            <a:normAutofit/>
          </a:bodyPr>
          <a:lstStyle/>
          <a:p>
            <a:pPr marL="457200" indent="-457200" fontAlgn="base">
              <a:buClr>
                <a:schemeClr val="tx2">
                  <a:lumMod val="25000"/>
                </a:schemeClr>
              </a:buClr>
              <a:buFont typeface="+mj-lt"/>
              <a:buAutoNum type="arabicPeriod"/>
            </a:pP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1000 adet farklı farklı uçak görseli içeren veri seti indirilmesi.</a:t>
            </a:r>
          </a:p>
          <a:p>
            <a:pPr marL="457200" indent="-457200" fontAlgn="base">
              <a:buClr>
                <a:schemeClr val="tx2">
                  <a:lumMod val="25000"/>
                </a:schemeClr>
              </a:buClr>
              <a:buFont typeface="+mj-lt"/>
              <a:buAutoNum type="arabicPeriod"/>
            </a:pP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Bu resimlerin içerdikleri uçak konumlarına göre etiketlenmesi.</a:t>
            </a:r>
          </a:p>
          <a:p>
            <a:pPr marL="457200" indent="-457200" fontAlgn="base">
              <a:buClr>
                <a:schemeClr val="tx2">
                  <a:lumMod val="25000"/>
                </a:schemeClr>
              </a:buClr>
              <a:buFont typeface="+mj-lt"/>
              <a:buAutoNum type="arabicPeriod"/>
            </a:pP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YOLOv3 ile eğitileceği için </a:t>
            </a:r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darknet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klasöründe gerekli ayarlamaların yapılması.</a:t>
            </a:r>
          </a:p>
          <a:p>
            <a:pPr marL="457200" indent="-457200" fontAlgn="base">
              <a:buClr>
                <a:schemeClr val="tx2">
                  <a:lumMod val="25000"/>
                </a:schemeClr>
              </a:buClr>
              <a:buFont typeface="+mj-lt"/>
              <a:buAutoNum type="arabicPeriod"/>
            </a:pP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Ayarlanmaların yapıldığı </a:t>
            </a:r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darknet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klasörünün Google’ </a:t>
            </a:r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ın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sunduğu ücretsiz GPU sağlayan Google </a:t>
            </a:r>
            <a:r>
              <a:rPr lang="tr-TR" dirty="0" err="1">
                <a:solidFill>
                  <a:schemeClr val="tx2">
                    <a:lumMod val="25000"/>
                  </a:schemeClr>
                </a:solidFill>
              </a:rPr>
              <a:t>Colab</a:t>
            </a: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 aracılığıyla eğitilmesi.</a:t>
            </a:r>
          </a:p>
          <a:p>
            <a:pPr marL="457200" indent="-457200" fontAlgn="base">
              <a:buClr>
                <a:schemeClr val="tx2">
                  <a:lumMod val="25000"/>
                </a:schemeClr>
              </a:buClr>
              <a:buFont typeface="+mj-lt"/>
              <a:buAutoNum type="arabicPeriod"/>
            </a:pPr>
            <a:r>
              <a:rPr lang="tr-TR" dirty="0">
                <a:solidFill>
                  <a:schemeClr val="tx2">
                    <a:lumMod val="25000"/>
                  </a:schemeClr>
                </a:solidFill>
              </a:rPr>
              <a:t>Eğitim sonucunda elde edilen ağırlığa göre video ya da görselden nesne tespitinin yapılması.</a:t>
            </a:r>
          </a:p>
        </p:txBody>
      </p:sp>
    </p:spTree>
    <p:extLst>
      <p:ext uri="{BB962C8B-B14F-4D97-AF65-F5344CB8AC3E}">
        <p14:creationId xmlns:p14="http://schemas.microsoft.com/office/powerpoint/2010/main" val="89801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00" y="338666"/>
            <a:ext cx="8870623" cy="1456267"/>
          </a:xfrm>
        </p:spPr>
        <p:txBody>
          <a:bodyPr rtlCol="0">
            <a:normAutofit fontScale="90000"/>
          </a:bodyPr>
          <a:lstStyle/>
          <a:p>
            <a:pPr algn="ctr"/>
            <a:r>
              <a:rPr lang="tr-TR" sz="54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 içerisinden görüntüler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4E80D1E-BF5A-4828-9507-C7AC3D8EBB1A}"/>
              </a:ext>
            </a:extLst>
          </p:cNvPr>
          <p:cNvCxnSpPr>
            <a:cxnSpLocks/>
          </p:cNvCxnSpPr>
          <p:nvPr/>
        </p:nvCxnSpPr>
        <p:spPr>
          <a:xfrm>
            <a:off x="966835" y="1802920"/>
            <a:ext cx="10016789" cy="0"/>
          </a:xfrm>
          <a:prstGeom prst="line">
            <a:avLst/>
          </a:prstGeom>
          <a:ln w="2857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8A895D2-8EBC-4F39-B2B8-5CB08ACA43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40" y="3063710"/>
            <a:ext cx="3785100" cy="221844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643BDFC-840D-44F6-B730-8D5D734514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75229" y="3063709"/>
            <a:ext cx="5400460" cy="2218442"/>
          </a:xfrm>
          <a:prstGeom prst="rect">
            <a:avLst/>
          </a:prstGeom>
        </p:spPr>
      </p:pic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CC7038DB-DA82-4E89-AAAE-39841AD430D7}"/>
              </a:ext>
            </a:extLst>
          </p:cNvPr>
          <p:cNvCxnSpPr/>
          <p:nvPr/>
        </p:nvCxnSpPr>
        <p:spPr>
          <a:xfrm>
            <a:off x="4958499" y="4172930"/>
            <a:ext cx="7164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00" y="338666"/>
            <a:ext cx="8870623" cy="1456267"/>
          </a:xfrm>
        </p:spPr>
        <p:txBody>
          <a:bodyPr rtlCol="0">
            <a:normAutofit fontScale="90000"/>
          </a:bodyPr>
          <a:lstStyle/>
          <a:p>
            <a:pPr algn="ctr"/>
            <a:r>
              <a:rPr lang="tr-TR" sz="5400" b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 içerisinden görüntüler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4E80D1E-BF5A-4828-9507-C7AC3D8EBB1A}"/>
              </a:ext>
            </a:extLst>
          </p:cNvPr>
          <p:cNvCxnSpPr>
            <a:cxnSpLocks/>
          </p:cNvCxnSpPr>
          <p:nvPr/>
        </p:nvCxnSpPr>
        <p:spPr>
          <a:xfrm>
            <a:off x="966835" y="1802920"/>
            <a:ext cx="10016789" cy="0"/>
          </a:xfrm>
          <a:prstGeom prst="line">
            <a:avLst/>
          </a:prstGeom>
          <a:ln w="28575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CC7038DB-DA82-4E89-AAAE-39841AD430D7}"/>
              </a:ext>
            </a:extLst>
          </p:cNvPr>
          <p:cNvCxnSpPr/>
          <p:nvPr/>
        </p:nvCxnSpPr>
        <p:spPr>
          <a:xfrm>
            <a:off x="5617010" y="4207491"/>
            <a:ext cx="7164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4D6E33B0-7671-416F-84C0-88E05EF17B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35" y="2866614"/>
            <a:ext cx="4113229" cy="265033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E0B24BA-4344-429B-857C-60E71133CC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76" y="2872896"/>
            <a:ext cx="4113229" cy="24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8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E0AEBC-6E19-482D-9EB9-CFC69347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tr-TR" sz="8800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40020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292_TF89606788.potx" id="{61E12E26-9E33-464D-99E4-BC80EF42BF7A}" vid="{BDC73E06-B252-4E17-9905-29C662D0C6F1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tf89606788</Template>
  <TotalTime>0</TotalTime>
  <Words>186</Words>
  <Application>Microsoft Office PowerPoint</Application>
  <PresentationFormat>Geniş ekran</PresentationFormat>
  <Paragraphs>38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Gökyüzü</vt:lpstr>
      <vt:lpstr>Custom object detector </vt:lpstr>
      <vt:lpstr>Proje içeriği</vt:lpstr>
      <vt:lpstr>Kullanılan Teknolojiler</vt:lpstr>
      <vt:lpstr>PowerPoint Sunusu</vt:lpstr>
      <vt:lpstr>Gerçekleştirilen Adımlar</vt:lpstr>
      <vt:lpstr>Proje içerisinden görüntüler</vt:lpstr>
      <vt:lpstr>Proje içerisinden görüntüler</vt:lpstr>
      <vt:lpstr>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2020-04-20T21:32:28Z</dcterms:created>
  <dcterms:modified xsi:type="dcterms:W3CDTF">2020-06-30T15:23:11Z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