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3" r:id="rId18"/>
    <p:sldId id="272" r:id="rId19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melih altınok" initials="ma" lastIdx="1" clrIdx="0">
    <p:extLst>
      <p:ext uri="{19B8F6BF-5375-455C-9EA6-DF929625EA0E}">
        <p15:presenceInfo xmlns:p15="http://schemas.microsoft.com/office/powerpoint/2012/main" userId="3026e38463de539c" providerId="Windows Live"/>
      </p:ext>
    </p:extLst>
  </p:cmAuthor>
  <p:cmAuthor id="2" name="Microsoft hesabı" initials="Mh" lastIdx="1" clrIdx="1">
    <p:extLst>
      <p:ext uri="{19B8F6BF-5375-455C-9EA6-DF929625EA0E}">
        <p15:presenceInfo xmlns:p15="http://schemas.microsoft.com/office/powerpoint/2012/main" userId="62a928515e952c5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66"/>
    <a:srgbClr val="008000"/>
    <a:srgbClr val="AA00D4"/>
    <a:srgbClr val="0000FF"/>
    <a:srgbClr val="442178"/>
    <a:srgbClr val="ABC837"/>
    <a:srgbClr val="37C871"/>
    <a:srgbClr val="D45500"/>
    <a:srgbClr val="87DE87"/>
    <a:srgbClr val="DEAA8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Orta Stil 2 - Vurgu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0" d="100"/>
          <a:sy n="70" d="100"/>
        </p:scale>
        <p:origin x="7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commentAuthors" Target="commentAuthor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2" dt="2020-12-20T12:36:08.340" idx="1">
    <p:pos x="7680" y="0"/>
    <p:text/>
    <p:extLst>
      <p:ext uri="{C676402C-5697-4E1C-873F-D02D1690AC5C}">
        <p15:threadingInfo xmlns:p15="http://schemas.microsoft.com/office/powerpoint/2012/main" timeZoneBias="-18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Üst Bilgi Yer Tutucusu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Veri Yer Tutucusu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7E6C87E-18D8-42E5-BDB8-8D9468E31CD4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4" name="Slayt Resmi Yer Tutucusu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 Yer Tutucusu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6" name="Alt Bilgi Yer Tutucusu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ayt Numarası Yer Tutucus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CC4575-16BF-47BE-9B67-5C5928816F31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00022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ayt Resmi Yer Tutucusu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 Yer Tutucusu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4" name="Slayt Numarası Yer Tutucusu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8CC4575-16BF-47BE-9B67-5C5928816F31}" type="slidenum">
              <a:rPr lang="tr-TR" smtClean="0"/>
              <a:t>18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616647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Başlık Slaydı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C81F6F0-37CF-4D6F-9F69-16A2B4069B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2C1A4BEE-35F0-4A1B-9D0D-F7348AC76D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tr-TR"/>
              <a:t>Asıl alt başlık stilini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C2EB7B5-FE66-42D0-B4D2-3A459F50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954AB5D1-9A60-4157-84C1-6FE5F9E08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27354A5-FFA8-481E-A322-8C5F8B2FF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29968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Başlık ve Dikey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5CE2C856-A4C6-4EF5-A3A8-F247718A9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674F89E9-41C1-412E-B781-00D28B5CB8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5F3CA514-61A8-490E-95BE-73E9C65A5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500C0963-5648-4ACD-826F-C7C8E1EC7B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DE43CE4-04DF-46CD-8723-3747367F8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04766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Dikey Başlık ve Meti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key Başlık 1">
            <a:extLst>
              <a:ext uri="{FF2B5EF4-FFF2-40B4-BE49-F238E27FC236}">
                <a16:creationId xmlns:a16="http://schemas.microsoft.com/office/drawing/2014/main" xmlns="" id="{2EF80A40-9FB4-428A-854E-B9ACF70F8F3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Dikey Metin Yer Tutucusu 2">
            <a:extLst>
              <a:ext uri="{FF2B5EF4-FFF2-40B4-BE49-F238E27FC236}">
                <a16:creationId xmlns:a16="http://schemas.microsoft.com/office/drawing/2014/main" xmlns="" id="{7392E7E1-5C40-4EB0-BA9D-3820BB1B9C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9CD66F1D-F91B-407E-AC60-503E8519E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83A6E8AA-F8F5-4040-8CEE-A9D7270A2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7847A52F-3CB3-4303-965E-039137815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31234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aşlık ve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D1B9119-129B-445D-AA97-AD0CD44FD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1C40FC8-A54C-46C1-9639-670100E4F6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13EFF570-7C43-43D0-9270-E87933F9E5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7906E09A-6FE7-4C96-A64F-B460790C7F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8E6F2ED-9AFD-4D63-834C-2D0E698253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1822757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Bölüm Üst Bilgis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E3D52B53-6610-440E-8F01-007A8AB6E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FD30C746-83BA-4647-80BF-2F5DC1AA2A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DF333F1-CE91-425F-B053-FEFE7B3FB4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479BDA96-EBA6-49F4-9588-47304291F1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5139E9EB-0728-4F43-8F4E-F1607DE143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239132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İki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CCA73ED-0C8C-4D05-A31C-E29FE44F64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92E5E1E5-908A-4E54-9EC1-194C43E84F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4BC08F96-03E6-438B-B81C-BD6BBDA0E10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78F745BD-2D31-4D04-8109-2719DE909D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DFC95D3C-59B0-4B9B-8F06-D49223ED1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7DBD871D-7601-4DE9-A736-AC8D5174B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9242611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Karşılaştırm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EA89038-61AA-4D70-BCA1-BC37A9DAD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06552170-8412-4D66-9A44-6FBCF84DD9A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4" name="İçerik Yer Tutucusu 3">
            <a:extLst>
              <a:ext uri="{FF2B5EF4-FFF2-40B4-BE49-F238E27FC236}">
                <a16:creationId xmlns:a16="http://schemas.microsoft.com/office/drawing/2014/main" xmlns="" id="{C9980232-B951-436E-9DDE-6E6EC07627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5" name="Metin Yer Tutucusu 4">
            <a:extLst>
              <a:ext uri="{FF2B5EF4-FFF2-40B4-BE49-F238E27FC236}">
                <a16:creationId xmlns:a16="http://schemas.microsoft.com/office/drawing/2014/main" xmlns="" id="{26B009E3-BF63-46CD-9690-2FB2F2726D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6" name="İçerik Yer Tutucusu 5">
            <a:extLst>
              <a:ext uri="{FF2B5EF4-FFF2-40B4-BE49-F238E27FC236}">
                <a16:creationId xmlns:a16="http://schemas.microsoft.com/office/drawing/2014/main" xmlns="" id="{3BCD42CD-6100-4668-B269-806A3E18EA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7" name="Veri Yer Tutucusu 6">
            <a:extLst>
              <a:ext uri="{FF2B5EF4-FFF2-40B4-BE49-F238E27FC236}">
                <a16:creationId xmlns:a16="http://schemas.microsoft.com/office/drawing/2014/main" xmlns="" id="{88A56C81-30A8-4FFE-B4EA-D8A3E2B0A9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8" name="Alt Bilgi Yer Tutucusu 7">
            <a:extLst>
              <a:ext uri="{FF2B5EF4-FFF2-40B4-BE49-F238E27FC236}">
                <a16:creationId xmlns:a16="http://schemas.microsoft.com/office/drawing/2014/main" xmlns="" id="{E927D73F-EE56-4A2E-BEE6-3326268F0E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ayt Numarası Yer Tutucusu 8">
            <a:extLst>
              <a:ext uri="{FF2B5EF4-FFF2-40B4-BE49-F238E27FC236}">
                <a16:creationId xmlns:a16="http://schemas.microsoft.com/office/drawing/2014/main" xmlns="" id="{0F35E3F7-BC43-4339-9303-ED2B6B510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8320731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Yalnızca Başlı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42BE392C-CE0C-4BD7-9CBB-650EC564F6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Veri Yer Tutucusu 2">
            <a:extLst>
              <a:ext uri="{FF2B5EF4-FFF2-40B4-BE49-F238E27FC236}">
                <a16:creationId xmlns:a16="http://schemas.microsoft.com/office/drawing/2014/main" xmlns="" id="{E3F3AFD4-726B-42D6-AD8F-7C2F722788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4" name="Alt Bilgi Yer Tutucusu 3">
            <a:extLst>
              <a:ext uri="{FF2B5EF4-FFF2-40B4-BE49-F238E27FC236}">
                <a16:creationId xmlns:a16="http://schemas.microsoft.com/office/drawing/2014/main" xmlns="" id="{0C6FC8D4-7086-413C-9647-B6886C9E40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ayt Numarası Yer Tutucusu 4">
            <a:extLst>
              <a:ext uri="{FF2B5EF4-FFF2-40B4-BE49-F238E27FC236}">
                <a16:creationId xmlns:a16="http://schemas.microsoft.com/office/drawing/2014/main" xmlns="" id="{7FD76590-168F-4251-A22C-97E91662E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11149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oş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i Yer Tutucusu 1">
            <a:extLst>
              <a:ext uri="{FF2B5EF4-FFF2-40B4-BE49-F238E27FC236}">
                <a16:creationId xmlns:a16="http://schemas.microsoft.com/office/drawing/2014/main" xmlns="" id="{89186118-FE42-4E48-A300-926121BF61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3" name="Alt Bilgi Yer Tutucusu 2">
            <a:extLst>
              <a:ext uri="{FF2B5EF4-FFF2-40B4-BE49-F238E27FC236}">
                <a16:creationId xmlns:a16="http://schemas.microsoft.com/office/drawing/2014/main" xmlns="" id="{F04C676C-815D-440B-BDEB-F28D5CE41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4" name="Slayt Numarası Yer Tutucusu 3">
            <a:extLst>
              <a:ext uri="{FF2B5EF4-FFF2-40B4-BE49-F238E27FC236}">
                <a16:creationId xmlns:a16="http://schemas.microsoft.com/office/drawing/2014/main" xmlns="" id="{EE40022F-7512-445B-BE48-9E65FBBF94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136457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Başlıklı İçeri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0E14F6F5-9B01-42D6-954C-7F87932666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A541811E-B7EB-49AC-A390-7DE9FD4FA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9796D9E8-B1CE-4DAA-A275-B2D2C79505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D5F6F723-0677-41E4-BB8F-8C41F5503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6961B921-D512-4AB4-9E1E-A697265CE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2B2F7A4C-8D09-4E4B-A53D-F9481CFECB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9813602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aşlıklı Resi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35A24B60-1E17-436A-9B33-E4E5F21B37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Resim Yer Tutucusu 2">
            <a:extLst>
              <a:ext uri="{FF2B5EF4-FFF2-40B4-BE49-F238E27FC236}">
                <a16:creationId xmlns:a16="http://schemas.microsoft.com/office/drawing/2014/main" xmlns="" id="{3C5E10EF-0F9C-4C05-B8A6-4DF911C2FB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tr-TR"/>
          </a:p>
        </p:txBody>
      </p:sp>
      <p:sp>
        <p:nvSpPr>
          <p:cNvPr id="4" name="Metin Yer Tutucusu 3">
            <a:extLst>
              <a:ext uri="{FF2B5EF4-FFF2-40B4-BE49-F238E27FC236}">
                <a16:creationId xmlns:a16="http://schemas.microsoft.com/office/drawing/2014/main" xmlns="" id="{651B7780-C041-4238-A158-5BF6650B3B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tr-TR"/>
              <a:t>Asıl metin stillerini düzenlemek için tıklayın</a:t>
            </a:r>
          </a:p>
        </p:txBody>
      </p:sp>
      <p:sp>
        <p:nvSpPr>
          <p:cNvPr id="5" name="Veri Yer Tutucusu 4">
            <a:extLst>
              <a:ext uri="{FF2B5EF4-FFF2-40B4-BE49-F238E27FC236}">
                <a16:creationId xmlns:a16="http://schemas.microsoft.com/office/drawing/2014/main" xmlns="" id="{C62143A6-ABA6-423C-8511-1B53AFF483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6" name="Alt Bilgi Yer Tutucusu 5">
            <a:extLst>
              <a:ext uri="{FF2B5EF4-FFF2-40B4-BE49-F238E27FC236}">
                <a16:creationId xmlns:a16="http://schemas.microsoft.com/office/drawing/2014/main" xmlns="" id="{8D406FE5-FF7B-4CE0-9BC6-76E3FD8FB2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ayt Numarası Yer Tutucusu 6">
            <a:extLst>
              <a:ext uri="{FF2B5EF4-FFF2-40B4-BE49-F238E27FC236}">
                <a16:creationId xmlns:a16="http://schemas.microsoft.com/office/drawing/2014/main" xmlns="" id="{E8B3CE41-AB87-413A-B320-758C3E06A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04760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Yer Tutucusu 1">
            <a:extLst>
              <a:ext uri="{FF2B5EF4-FFF2-40B4-BE49-F238E27FC236}">
                <a16:creationId xmlns:a16="http://schemas.microsoft.com/office/drawing/2014/main" xmlns="" id="{836D1F5A-A1BB-4EBD-A5F6-C3FE78CA77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tr-TR"/>
              <a:t>Asıl başlık stilini düzenlemek için tıklayın</a:t>
            </a:r>
          </a:p>
        </p:txBody>
      </p:sp>
      <p:sp>
        <p:nvSpPr>
          <p:cNvPr id="3" name="Metin Yer Tutucusu 2">
            <a:extLst>
              <a:ext uri="{FF2B5EF4-FFF2-40B4-BE49-F238E27FC236}">
                <a16:creationId xmlns:a16="http://schemas.microsoft.com/office/drawing/2014/main" xmlns="" id="{B3DA58CA-4F2F-4D1E-BBC7-4568069B11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tr-TR"/>
              <a:t>Asıl metin stillerini düzenlemek için tıklayın</a:t>
            </a:r>
          </a:p>
          <a:p>
            <a:pPr lvl="1"/>
            <a:r>
              <a:rPr lang="tr-TR"/>
              <a:t>İkinci düzey</a:t>
            </a:r>
          </a:p>
          <a:p>
            <a:pPr lvl="2"/>
            <a:r>
              <a:rPr lang="tr-TR"/>
              <a:t>Üçüncü düzey</a:t>
            </a:r>
          </a:p>
          <a:p>
            <a:pPr lvl="3"/>
            <a:r>
              <a:rPr lang="tr-TR"/>
              <a:t>Dördüncü düzey</a:t>
            </a:r>
          </a:p>
          <a:p>
            <a:pPr lvl="4"/>
            <a:r>
              <a:rPr lang="tr-TR"/>
              <a:t>Beşinci düzey</a:t>
            </a:r>
          </a:p>
        </p:txBody>
      </p:sp>
      <p:sp>
        <p:nvSpPr>
          <p:cNvPr id="4" name="Veri Yer Tutucusu 3">
            <a:extLst>
              <a:ext uri="{FF2B5EF4-FFF2-40B4-BE49-F238E27FC236}">
                <a16:creationId xmlns:a16="http://schemas.microsoft.com/office/drawing/2014/main" xmlns="" id="{B8FF65C6-4DB4-4122-82C5-EF6B39C16CD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326D47-F61F-4D74-967E-4CF03D130C53}" type="datetimeFigureOut">
              <a:rPr lang="tr-TR" smtClean="0"/>
              <a:t>20.12.2020</a:t>
            </a:fld>
            <a:endParaRPr lang="tr-TR"/>
          </a:p>
        </p:txBody>
      </p:sp>
      <p:sp>
        <p:nvSpPr>
          <p:cNvPr id="5" name="Alt Bilgi Yer Tutucusu 4">
            <a:extLst>
              <a:ext uri="{FF2B5EF4-FFF2-40B4-BE49-F238E27FC236}">
                <a16:creationId xmlns:a16="http://schemas.microsoft.com/office/drawing/2014/main" xmlns="" id="{298DBBC2-E573-4E57-8940-1212A60A44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tr-TR"/>
          </a:p>
        </p:txBody>
      </p:sp>
      <p:sp>
        <p:nvSpPr>
          <p:cNvPr id="6" name="Slayt Numarası Yer Tutucusu 5">
            <a:extLst>
              <a:ext uri="{FF2B5EF4-FFF2-40B4-BE49-F238E27FC236}">
                <a16:creationId xmlns:a16="http://schemas.microsoft.com/office/drawing/2014/main" xmlns="" id="{C8C65B1D-6D95-4FF4-AB81-0E03C4421E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9FC5F7-6AB9-4975-9178-C43E81F78897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370463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tr-T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sv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sv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comments" Target="../comments/commen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D8952036-17B8-433C-91F0-A73E85C8E7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55711"/>
            <a:ext cx="9144000" cy="2387600"/>
          </a:xfrm>
        </p:spPr>
        <p:txBody>
          <a:bodyPr/>
          <a:lstStyle/>
          <a:p>
            <a:r>
              <a:rPr lang="tr-TR" dirty="0">
                <a:latin typeface="Algerian" panose="04020705040A02060702" pitchFamily="82" charset="0"/>
              </a:rPr>
              <a:t>insan Bilgisayar </a:t>
            </a:r>
            <a:r>
              <a:rPr lang="tr-TR" dirty="0" err="1">
                <a:latin typeface="Algerian" panose="04020705040A02060702" pitchFamily="82" charset="0"/>
              </a:rPr>
              <a:t>Etkilesimi</a:t>
            </a:r>
            <a:endParaRPr lang="tr-TR" dirty="0">
              <a:latin typeface="Algerian" panose="04020705040A02060702" pitchFamily="82" charset="0"/>
            </a:endParaRPr>
          </a:p>
        </p:txBody>
      </p:sp>
      <p:sp>
        <p:nvSpPr>
          <p:cNvPr id="3" name="Alt Başlık 2">
            <a:extLst>
              <a:ext uri="{FF2B5EF4-FFF2-40B4-BE49-F238E27FC236}">
                <a16:creationId xmlns:a16="http://schemas.microsoft.com/office/drawing/2014/main" xmlns="" id="{82694976-37F5-4431-8FE2-450EC22C51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85565" y="3562289"/>
            <a:ext cx="11620870" cy="1511423"/>
          </a:xfrm>
        </p:spPr>
        <p:txBody>
          <a:bodyPr>
            <a:normAutofit/>
          </a:bodyPr>
          <a:lstStyle/>
          <a:p>
            <a:r>
              <a:rPr lang="tr-TR" sz="4000" dirty="0"/>
              <a:t>Amazon Web Site Kullanılabilirliği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D35F04F8-C974-4630-9089-E57A25A62B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0608" y="4226781"/>
            <a:ext cx="3970784" cy="1483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354330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xmlns="" id="{2257923C-ACEF-454E-87A1-95500B38E4E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31041607"/>
              </p:ext>
            </p:extLst>
          </p:nvPr>
        </p:nvGraphicFramePr>
        <p:xfrm>
          <a:off x="7487920" y="1071594"/>
          <a:ext cx="4334985" cy="5276492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01084">
                  <a:extLst>
                    <a:ext uri="{9D8B030D-6E8A-4147-A177-3AD203B41FA5}">
                      <a16:colId xmlns:a16="http://schemas.microsoft.com/office/drawing/2014/main" xmlns="" val="2858968279"/>
                    </a:ext>
                  </a:extLst>
                </a:gridCol>
                <a:gridCol w="742315">
                  <a:extLst>
                    <a:ext uri="{9D8B030D-6E8A-4147-A177-3AD203B41FA5}">
                      <a16:colId xmlns:a16="http://schemas.microsoft.com/office/drawing/2014/main" xmlns="" val="3662302103"/>
                    </a:ext>
                  </a:extLst>
                </a:gridCol>
                <a:gridCol w="1081664">
                  <a:extLst>
                    <a:ext uri="{9D8B030D-6E8A-4147-A177-3AD203B41FA5}">
                      <a16:colId xmlns:a16="http://schemas.microsoft.com/office/drawing/2014/main" xmlns="" val="4083259236"/>
                    </a:ext>
                  </a:extLst>
                </a:gridCol>
                <a:gridCol w="1009922">
                  <a:extLst>
                    <a:ext uri="{9D8B030D-6E8A-4147-A177-3AD203B41FA5}">
                      <a16:colId xmlns:a16="http://schemas.microsoft.com/office/drawing/2014/main" xmlns="" val="1375202655"/>
                    </a:ext>
                  </a:extLst>
                </a:gridCol>
              </a:tblGrid>
              <a:tr h="396785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37675375"/>
                  </a:ext>
                </a:extLst>
              </a:tr>
              <a:tr h="438267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 Can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20,15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57100489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12,96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68935565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Yiğit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15,49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39389743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Ayşe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18,05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00827763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Murathan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28,8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05555574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Zeynep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11,42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88960916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30,25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48870418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31,6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83511920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Mustafa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26,61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36467851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Şehriban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45555355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12,87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40114714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7,09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13327810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1 dakika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26541349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9888698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6,58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89323347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8,75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93936853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yunus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5,27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14725497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6,36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49652376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28,65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43599214"/>
                  </a:ext>
                </a:extLst>
              </a:tr>
              <a:tr h="2337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19,45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06473923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862718E-3094-4CFF-AF57-8396C5A337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05281" y="345440"/>
            <a:ext cx="4622799" cy="4365159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4A9C57D2-1D7E-4352-B10C-D5789156A159}"/>
              </a:ext>
            </a:extLst>
          </p:cNvPr>
          <p:cNvSpPr/>
          <p:nvPr/>
        </p:nvSpPr>
        <p:spPr>
          <a:xfrm>
            <a:off x="1076961" y="4826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C871"/>
                </a:solidFill>
              </a:rPr>
              <a:t>11</a:t>
            </a:r>
            <a:r>
              <a:rPr lang="tr-TR" dirty="0"/>
              <a:t> si </a:t>
            </a:r>
            <a:r>
              <a:rPr lang="tr-TR" dirty="0">
                <a:solidFill>
                  <a:srgbClr val="37C871"/>
                </a:solidFill>
              </a:rPr>
              <a:t>(0-15)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66"/>
                </a:solidFill>
              </a:rPr>
              <a:t>7</a:t>
            </a:r>
            <a:r>
              <a:rPr lang="tr-TR" dirty="0"/>
              <a:t> kişi ise </a:t>
            </a:r>
            <a:r>
              <a:rPr lang="tr-TR" dirty="0">
                <a:solidFill>
                  <a:srgbClr val="FF0066"/>
                </a:solidFill>
              </a:rPr>
              <a:t>(15-30) </a:t>
            </a:r>
            <a:r>
              <a:rPr lang="tr-TR" dirty="0"/>
              <a:t>saniye arasında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ABC837"/>
                </a:solidFill>
              </a:rPr>
              <a:t>1</a:t>
            </a:r>
            <a:r>
              <a:rPr lang="tr-TR" dirty="0"/>
              <a:t> kişi ise </a:t>
            </a:r>
            <a:r>
              <a:rPr lang="tr-TR" dirty="0">
                <a:solidFill>
                  <a:srgbClr val="ABC837"/>
                </a:solidFill>
              </a:rPr>
              <a:t>(30-45)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8000"/>
                </a:solidFill>
              </a:rPr>
              <a:t>1</a:t>
            </a:r>
            <a:r>
              <a:rPr lang="tr-TR" dirty="0"/>
              <a:t> kişi ise </a:t>
            </a:r>
            <a:r>
              <a:rPr lang="tr-TR" dirty="0">
                <a:solidFill>
                  <a:srgbClr val="008000"/>
                </a:solidFill>
              </a:rPr>
              <a:t>(45-60) </a:t>
            </a:r>
            <a:r>
              <a:rPr lang="tr-TR" dirty="0"/>
              <a:t>saniye arasında</a:t>
            </a:r>
          </a:p>
          <a:p>
            <a:r>
              <a:rPr lang="tr-TR" dirty="0"/>
              <a:t>yapmıştır.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712A4D38-F696-4336-B441-1DE82C1F2170}"/>
              </a:ext>
            </a:extLst>
          </p:cNvPr>
          <p:cNvSpPr/>
          <p:nvPr/>
        </p:nvSpPr>
        <p:spPr>
          <a:xfrm>
            <a:off x="3579087" y="-431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SÜRE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48642D97-F1C4-44DF-AB40-0B59B872FBB9}"/>
              </a:ext>
            </a:extLst>
          </p:cNvPr>
          <p:cNvSpPr/>
          <p:nvPr/>
        </p:nvSpPr>
        <p:spPr>
          <a:xfrm>
            <a:off x="7743007" y="509920"/>
            <a:ext cx="39681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tr-TR" sz="2000" b="1" dirty="0">
                <a:solidFill>
                  <a:srgbClr val="FF0000"/>
                </a:solidFill>
              </a:rPr>
              <a:t>Bilgisayar ve ofis kategorisini açınız.</a:t>
            </a:r>
            <a:endParaRPr lang="tr-TR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29FECB2C-173A-44CD-805A-CE5F80E1823A}"/>
              </a:ext>
            </a:extLst>
          </p:cNvPr>
          <p:cNvSpPr/>
          <p:nvPr/>
        </p:nvSpPr>
        <p:spPr>
          <a:xfrm>
            <a:off x="7355362" y="348356"/>
            <a:ext cx="998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7030A0"/>
                </a:solidFill>
              </a:rPr>
              <a:t>5</a:t>
            </a:r>
            <a:r>
              <a:rPr lang="tr-TR" sz="2000" dirty="0">
                <a:solidFill>
                  <a:srgbClr val="7030A0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120410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xmlns="" id="{B9C96130-BC67-42DC-B5D0-55B095C011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5434988"/>
              </p:ext>
            </p:extLst>
          </p:nvPr>
        </p:nvGraphicFramePr>
        <p:xfrm>
          <a:off x="7270750" y="1137920"/>
          <a:ext cx="4484370" cy="54302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51330">
                  <a:extLst>
                    <a:ext uri="{9D8B030D-6E8A-4147-A177-3AD203B41FA5}">
                      <a16:colId xmlns:a16="http://schemas.microsoft.com/office/drawing/2014/main" xmlns="" val="3779479067"/>
                    </a:ext>
                  </a:extLst>
                </a:gridCol>
                <a:gridCol w="605911">
                  <a:extLst>
                    <a:ext uri="{9D8B030D-6E8A-4147-A177-3AD203B41FA5}">
                      <a16:colId xmlns:a16="http://schemas.microsoft.com/office/drawing/2014/main" xmlns="" val="2920649470"/>
                    </a:ext>
                  </a:extLst>
                </a:gridCol>
                <a:gridCol w="1100046">
                  <a:extLst>
                    <a:ext uri="{9D8B030D-6E8A-4147-A177-3AD203B41FA5}">
                      <a16:colId xmlns:a16="http://schemas.microsoft.com/office/drawing/2014/main" xmlns="" val="3173068327"/>
                    </a:ext>
                  </a:extLst>
                </a:gridCol>
                <a:gridCol w="1027083">
                  <a:extLst>
                    <a:ext uri="{9D8B030D-6E8A-4147-A177-3AD203B41FA5}">
                      <a16:colId xmlns:a16="http://schemas.microsoft.com/office/drawing/2014/main" xmlns="" val="2274888725"/>
                    </a:ext>
                  </a:extLst>
                </a:gridCol>
              </a:tblGrid>
              <a:tr h="338136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6464790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 Can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30,02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07216402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5,61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97343845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Yiğit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14,6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64930771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Ayşe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27,04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30978747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Murathan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17,68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65877383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Zeynep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57,05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0633812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29,6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47547141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23,25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42134185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Mustafa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43,63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0880461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Şehriban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6,85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02880119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7,86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97532583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28,8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1763235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4,44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02588115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14,56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05775410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9,56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18280223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15,72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17965368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yunus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13,21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13020556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18,65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50390414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21,32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80911737"/>
                  </a:ext>
                </a:extLst>
              </a:tr>
              <a:tr h="24598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7,49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76758456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CF7D5641-1C83-4C98-90DE-284C051E22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697670" y="480470"/>
            <a:ext cx="4629622" cy="4371601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89AD9BA4-06FF-4132-B14C-3D4C548CFB38}"/>
              </a:ext>
            </a:extLst>
          </p:cNvPr>
          <p:cNvSpPr/>
          <p:nvPr/>
        </p:nvSpPr>
        <p:spPr>
          <a:xfrm>
            <a:off x="3674888" y="111138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SÜRE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2F03880B-0B2B-429B-A287-4B65C861D4D4}"/>
              </a:ext>
            </a:extLst>
          </p:cNvPr>
          <p:cNvSpPr/>
          <p:nvPr/>
        </p:nvSpPr>
        <p:spPr>
          <a:xfrm>
            <a:off x="964481" y="482667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DEAA87"/>
                </a:solidFill>
              </a:rPr>
              <a:t>10</a:t>
            </a:r>
            <a:r>
              <a:rPr lang="tr-TR" dirty="0"/>
              <a:t> si </a:t>
            </a:r>
            <a:r>
              <a:rPr lang="tr-TR" dirty="0">
                <a:solidFill>
                  <a:srgbClr val="DEAA87"/>
                </a:solidFill>
              </a:rPr>
              <a:t>(0-15)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66"/>
                </a:solidFill>
              </a:rPr>
              <a:t>8 </a:t>
            </a:r>
            <a:r>
              <a:rPr lang="tr-TR" dirty="0"/>
              <a:t>kişi ise </a:t>
            </a:r>
            <a:r>
              <a:rPr lang="tr-TR" dirty="0">
                <a:solidFill>
                  <a:srgbClr val="FF0066"/>
                </a:solidFill>
              </a:rPr>
              <a:t>(15-30) </a:t>
            </a:r>
            <a:r>
              <a:rPr lang="tr-TR" dirty="0"/>
              <a:t>saniye arasında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87DE87"/>
                </a:solidFill>
              </a:rPr>
              <a:t>1</a:t>
            </a:r>
            <a:r>
              <a:rPr lang="tr-TR" dirty="0"/>
              <a:t> kişi ise </a:t>
            </a:r>
            <a:r>
              <a:rPr lang="tr-TR" dirty="0">
                <a:solidFill>
                  <a:srgbClr val="87DE87"/>
                </a:solidFill>
              </a:rPr>
              <a:t>(30-45)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D45500"/>
                </a:solidFill>
              </a:rPr>
              <a:t>1</a:t>
            </a:r>
            <a:r>
              <a:rPr lang="tr-TR" dirty="0"/>
              <a:t> kişi ise </a:t>
            </a:r>
            <a:r>
              <a:rPr lang="tr-TR" dirty="0">
                <a:solidFill>
                  <a:srgbClr val="D45500"/>
                </a:solidFill>
              </a:rPr>
              <a:t>(45-60) </a:t>
            </a:r>
            <a:r>
              <a:rPr lang="tr-TR" dirty="0"/>
              <a:t>saniye arasında</a:t>
            </a:r>
          </a:p>
          <a:p>
            <a:r>
              <a:rPr lang="tr-TR" dirty="0"/>
              <a:t>yapmıştır.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E158C787-AE03-48FA-AB27-5AC7BC9B1CD8}"/>
              </a:ext>
            </a:extLst>
          </p:cNvPr>
          <p:cNvSpPr/>
          <p:nvPr/>
        </p:nvSpPr>
        <p:spPr>
          <a:xfrm>
            <a:off x="7680767" y="603580"/>
            <a:ext cx="366433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tr-TR" sz="2000" b="1" dirty="0">
                <a:solidFill>
                  <a:srgbClr val="FF0000"/>
                </a:solidFill>
              </a:rPr>
              <a:t>Arşivlenmiş siparişleri gösteriniz.</a:t>
            </a:r>
            <a:endParaRPr lang="tr-TR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62C0EB2A-EE1B-4288-8D7C-EE6A90D7C2B4}"/>
              </a:ext>
            </a:extLst>
          </p:cNvPr>
          <p:cNvSpPr/>
          <p:nvPr/>
        </p:nvSpPr>
        <p:spPr>
          <a:xfrm>
            <a:off x="7198039" y="480470"/>
            <a:ext cx="675184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3600" dirty="0">
                <a:solidFill>
                  <a:srgbClr val="7030A0"/>
                </a:solidFill>
              </a:rPr>
              <a:t>6.</a:t>
            </a:r>
          </a:p>
        </p:txBody>
      </p:sp>
    </p:spTree>
    <p:extLst>
      <p:ext uri="{BB962C8B-B14F-4D97-AF65-F5344CB8AC3E}">
        <p14:creationId xmlns:p14="http://schemas.microsoft.com/office/powerpoint/2010/main" val="17483233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xmlns="" id="{EF585298-B141-4D41-A189-AA81A33556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1706" y="554563"/>
            <a:ext cx="4658934" cy="4399280"/>
          </a:xfrm>
          <a:prstGeom prst="rect">
            <a:avLst/>
          </a:prstGeom>
        </p:spPr>
      </p:pic>
      <p:sp>
        <p:nvSpPr>
          <p:cNvPr id="5" name="Dikdörtgen 4">
            <a:extLst>
              <a:ext uri="{FF2B5EF4-FFF2-40B4-BE49-F238E27FC236}">
                <a16:creationId xmlns:a16="http://schemas.microsoft.com/office/drawing/2014/main" xmlns="" id="{29AC371F-8B5A-4A64-BB34-0949389E181C}"/>
              </a:ext>
            </a:extLst>
          </p:cNvPr>
          <p:cNvSpPr/>
          <p:nvPr/>
        </p:nvSpPr>
        <p:spPr>
          <a:xfrm>
            <a:off x="3723580" y="185231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SÜRE</a:t>
            </a:r>
          </a:p>
        </p:txBody>
      </p:sp>
      <p:graphicFrame>
        <p:nvGraphicFramePr>
          <p:cNvPr id="6" name="Tablo 5">
            <a:extLst>
              <a:ext uri="{FF2B5EF4-FFF2-40B4-BE49-F238E27FC236}">
                <a16:creationId xmlns:a16="http://schemas.microsoft.com/office/drawing/2014/main" xmlns="" id="{DFD339A6-5CDB-4C3C-AABE-1099BE2FA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18296012"/>
              </p:ext>
            </p:extLst>
          </p:nvPr>
        </p:nvGraphicFramePr>
        <p:xfrm>
          <a:off x="7172960" y="1158240"/>
          <a:ext cx="4382770" cy="52496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007">
                  <a:extLst>
                    <a:ext uri="{9D8B030D-6E8A-4147-A177-3AD203B41FA5}">
                      <a16:colId xmlns:a16="http://schemas.microsoft.com/office/drawing/2014/main" xmlns="" val="3755782246"/>
                    </a:ext>
                  </a:extLst>
                </a:gridCol>
                <a:gridCol w="811827">
                  <a:extLst>
                    <a:ext uri="{9D8B030D-6E8A-4147-A177-3AD203B41FA5}">
                      <a16:colId xmlns:a16="http://schemas.microsoft.com/office/drawing/2014/main" xmlns="" val="1355961366"/>
                    </a:ext>
                  </a:extLst>
                </a:gridCol>
                <a:gridCol w="1075123">
                  <a:extLst>
                    <a:ext uri="{9D8B030D-6E8A-4147-A177-3AD203B41FA5}">
                      <a16:colId xmlns:a16="http://schemas.microsoft.com/office/drawing/2014/main" xmlns="" val="1740207143"/>
                    </a:ext>
                  </a:extLst>
                </a:gridCol>
                <a:gridCol w="1003813">
                  <a:extLst>
                    <a:ext uri="{9D8B030D-6E8A-4147-A177-3AD203B41FA5}">
                      <a16:colId xmlns:a16="http://schemas.microsoft.com/office/drawing/2014/main" xmlns="" val="3206373311"/>
                    </a:ext>
                  </a:extLst>
                </a:gridCol>
              </a:tblGrid>
              <a:tr h="370120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33732098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 Can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3,76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21338917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7,04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60843716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Yiğit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19,68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24461413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Ayşe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8,76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51226325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Murathan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6,67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67924428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Zeynep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45,42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8823047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39,61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3923620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33,28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43209389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Mustafa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57,76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74425766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Şehriban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9,26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4028903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7,96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06503675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15,43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42449356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13,05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61173126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16,79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83509768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12,32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4168670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71796930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yunus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9,32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33967058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20,65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73307910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15,32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43819931"/>
                  </a:ext>
                </a:extLst>
              </a:tr>
              <a:tr h="243974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6,54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27559669"/>
                  </a:ext>
                </a:extLst>
              </a:tr>
            </a:tbl>
          </a:graphicData>
        </a:graphic>
      </p:graphicFrame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B3616836-4536-4849-A50B-5CE38014D94F}"/>
              </a:ext>
            </a:extLst>
          </p:cNvPr>
          <p:cNvSpPr/>
          <p:nvPr/>
        </p:nvSpPr>
        <p:spPr>
          <a:xfrm>
            <a:off x="852925" y="4885174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C8AB37"/>
                </a:solidFill>
              </a:rPr>
              <a:t>13</a:t>
            </a:r>
            <a:r>
              <a:rPr lang="tr-TR" dirty="0"/>
              <a:t> si </a:t>
            </a:r>
            <a:r>
              <a:rPr lang="tr-TR" dirty="0">
                <a:solidFill>
                  <a:srgbClr val="C8AB37"/>
                </a:solidFill>
              </a:rPr>
              <a:t>(0-15)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8A916F"/>
                </a:solidFill>
              </a:rPr>
              <a:t>3 </a:t>
            </a:r>
            <a:r>
              <a:rPr lang="tr-TR" dirty="0"/>
              <a:t>kişi ise </a:t>
            </a:r>
            <a:r>
              <a:rPr lang="tr-TR" dirty="0">
                <a:solidFill>
                  <a:srgbClr val="8A916F"/>
                </a:solidFill>
              </a:rPr>
              <a:t>(15-30) </a:t>
            </a:r>
            <a:r>
              <a:rPr lang="tr-TR" dirty="0"/>
              <a:t>saniye arasında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B280B"/>
                </a:solidFill>
              </a:rPr>
              <a:t>3 </a:t>
            </a:r>
            <a:r>
              <a:rPr lang="tr-TR" dirty="0"/>
              <a:t>kişi ise </a:t>
            </a:r>
            <a:r>
              <a:rPr lang="tr-TR" dirty="0">
                <a:solidFill>
                  <a:srgbClr val="0B280B"/>
                </a:solidFill>
              </a:rPr>
              <a:t>(30-45)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C837"/>
                </a:solidFill>
              </a:rPr>
              <a:t>1 </a:t>
            </a:r>
            <a:r>
              <a:rPr lang="tr-TR" dirty="0"/>
              <a:t>kişi ise </a:t>
            </a:r>
            <a:r>
              <a:rPr lang="tr-TR" dirty="0">
                <a:solidFill>
                  <a:srgbClr val="37C837"/>
                </a:solidFill>
              </a:rPr>
              <a:t>(45-60) </a:t>
            </a:r>
            <a:r>
              <a:rPr lang="tr-TR" dirty="0"/>
              <a:t>saniye arasında</a:t>
            </a:r>
          </a:p>
          <a:p>
            <a:r>
              <a:rPr lang="tr-TR" dirty="0"/>
              <a:t>yapmıştır.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9DAEBB26-84C9-4C03-A8EC-A1712F2EF5B5}"/>
              </a:ext>
            </a:extLst>
          </p:cNvPr>
          <p:cNvSpPr/>
          <p:nvPr/>
        </p:nvSpPr>
        <p:spPr>
          <a:xfrm>
            <a:off x="7578939" y="554563"/>
            <a:ext cx="26628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tr-TR" sz="2800" b="1" dirty="0">
                <a:solidFill>
                  <a:srgbClr val="FF0000"/>
                </a:solidFill>
              </a:rPr>
              <a:t>Şifre değiştiriniz.</a:t>
            </a:r>
            <a:endParaRPr lang="tr-TR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Metin kutusu 10">
            <a:extLst>
              <a:ext uri="{FF2B5EF4-FFF2-40B4-BE49-F238E27FC236}">
                <a16:creationId xmlns:a16="http://schemas.microsoft.com/office/drawing/2014/main" xmlns="" id="{A6984AED-F578-4245-A03F-67FA53C8C95D}"/>
              </a:ext>
            </a:extLst>
          </p:cNvPr>
          <p:cNvSpPr txBox="1"/>
          <p:nvPr/>
        </p:nvSpPr>
        <p:spPr>
          <a:xfrm>
            <a:off x="7054911" y="369897"/>
            <a:ext cx="104805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4800" dirty="0">
                <a:solidFill>
                  <a:srgbClr val="7030A0"/>
                </a:solidFill>
              </a:rPr>
              <a:t>7.</a:t>
            </a:r>
          </a:p>
        </p:txBody>
      </p:sp>
    </p:spTree>
    <p:extLst>
      <p:ext uri="{BB962C8B-B14F-4D97-AF65-F5344CB8AC3E}">
        <p14:creationId xmlns:p14="http://schemas.microsoft.com/office/powerpoint/2010/main" val="221004143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xmlns="" id="{E94ED03F-B89A-471C-85E5-4CA585F0B9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81316506"/>
              </p:ext>
            </p:extLst>
          </p:nvPr>
        </p:nvGraphicFramePr>
        <p:xfrm>
          <a:off x="7172960" y="951746"/>
          <a:ext cx="4382769" cy="5402723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006">
                  <a:extLst>
                    <a:ext uri="{9D8B030D-6E8A-4147-A177-3AD203B41FA5}">
                      <a16:colId xmlns:a16="http://schemas.microsoft.com/office/drawing/2014/main" xmlns="" val="3819716703"/>
                    </a:ext>
                  </a:extLst>
                </a:gridCol>
                <a:gridCol w="811827">
                  <a:extLst>
                    <a:ext uri="{9D8B030D-6E8A-4147-A177-3AD203B41FA5}">
                      <a16:colId xmlns:a16="http://schemas.microsoft.com/office/drawing/2014/main" xmlns="" val="40013759"/>
                    </a:ext>
                  </a:extLst>
                </a:gridCol>
                <a:gridCol w="1075123">
                  <a:extLst>
                    <a:ext uri="{9D8B030D-6E8A-4147-A177-3AD203B41FA5}">
                      <a16:colId xmlns:a16="http://schemas.microsoft.com/office/drawing/2014/main" xmlns="" val="3127340513"/>
                    </a:ext>
                  </a:extLst>
                </a:gridCol>
                <a:gridCol w="1003813">
                  <a:extLst>
                    <a:ext uri="{9D8B030D-6E8A-4147-A177-3AD203B41FA5}">
                      <a16:colId xmlns:a16="http://schemas.microsoft.com/office/drawing/2014/main" xmlns="" val="2427683212"/>
                    </a:ext>
                  </a:extLst>
                </a:gridCol>
              </a:tblGrid>
              <a:tr h="378743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6064116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 Can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7,87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05085891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2,45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59477556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Yiğit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5,2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67506171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Ayşe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31,26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80630882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Murathan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3,3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89954352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Zeynep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10,93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57555581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55,34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3946120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31,8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15127597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Mustafa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7,34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61861293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Şehriban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21,15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81358600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22,11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57512177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21,36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64518122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20,02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3871496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12,65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51742146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71699752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7,34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66637178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yunus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11,32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11263249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16,41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47780784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9,17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79616014"/>
                  </a:ext>
                </a:extLst>
              </a:tr>
              <a:tr h="25119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ahmet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9,68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834981081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9471FFD9-7737-4E98-9FF1-8DD3698E33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69146" y="369896"/>
            <a:ext cx="4730054" cy="4466437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86528D26-C018-4650-B390-13C613248024}"/>
              </a:ext>
            </a:extLst>
          </p:cNvPr>
          <p:cNvSpPr/>
          <p:nvPr/>
        </p:nvSpPr>
        <p:spPr>
          <a:xfrm>
            <a:off x="3596580" y="564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SÜRE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F3035780-E776-4980-8DAC-36CF9CF5B542}"/>
              </a:ext>
            </a:extLst>
          </p:cNvPr>
          <p:cNvSpPr/>
          <p:nvPr/>
        </p:nvSpPr>
        <p:spPr>
          <a:xfrm>
            <a:off x="798831" y="4836333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45016"/>
                </a:solidFill>
              </a:rPr>
              <a:t>12 </a:t>
            </a:r>
            <a:r>
              <a:rPr lang="tr-TR" dirty="0"/>
              <a:t>si </a:t>
            </a:r>
            <a:r>
              <a:rPr lang="tr-TR" dirty="0">
                <a:solidFill>
                  <a:srgbClr val="445016"/>
                </a:solidFill>
              </a:rPr>
              <a:t>(0-15)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8A916F"/>
                </a:solidFill>
              </a:rPr>
              <a:t>5</a:t>
            </a:r>
            <a:r>
              <a:rPr lang="tr-TR" dirty="0"/>
              <a:t> kişi ise </a:t>
            </a:r>
            <a:r>
              <a:rPr lang="tr-TR" dirty="0">
                <a:solidFill>
                  <a:srgbClr val="8A916F"/>
                </a:solidFill>
              </a:rPr>
              <a:t>(15-30) </a:t>
            </a:r>
            <a:r>
              <a:rPr lang="tr-TR" dirty="0"/>
              <a:t>saniye arasında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D3BC5F"/>
                </a:solidFill>
              </a:rPr>
              <a:t>2 </a:t>
            </a:r>
            <a:r>
              <a:rPr lang="tr-TR" dirty="0"/>
              <a:t>kişi ise </a:t>
            </a:r>
            <a:r>
              <a:rPr lang="tr-TR" dirty="0">
                <a:solidFill>
                  <a:srgbClr val="D3BC5F"/>
                </a:solidFill>
              </a:rPr>
              <a:t>(30-45)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6C5D53"/>
                </a:solidFill>
              </a:rPr>
              <a:t>1 </a:t>
            </a:r>
            <a:r>
              <a:rPr lang="tr-TR" dirty="0"/>
              <a:t>kişi ise </a:t>
            </a:r>
            <a:r>
              <a:rPr lang="tr-TR" dirty="0">
                <a:solidFill>
                  <a:srgbClr val="6C5D53"/>
                </a:solidFill>
              </a:rPr>
              <a:t>(45-60) </a:t>
            </a:r>
            <a:r>
              <a:rPr lang="tr-TR" dirty="0"/>
              <a:t>saniye arasında</a:t>
            </a:r>
          </a:p>
          <a:p>
            <a:r>
              <a:rPr lang="tr-TR" dirty="0"/>
              <a:t>yapmıştır.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89DE9280-ECD6-4EFE-ABEF-C4748BA64074}"/>
              </a:ext>
            </a:extLst>
          </p:cNvPr>
          <p:cNvSpPr/>
          <p:nvPr/>
        </p:nvSpPr>
        <p:spPr>
          <a:xfrm>
            <a:off x="7549519" y="483190"/>
            <a:ext cx="40830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tr-TR" b="1" dirty="0">
                <a:solidFill>
                  <a:srgbClr val="FF0000"/>
                </a:solidFill>
              </a:rPr>
              <a:t>Gelişmiş güvenlik ayarlarını düzenleyiniz.</a:t>
            </a:r>
            <a:endParaRPr lang="tr-TR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65A2E263-5DDD-4B9D-A586-1689F4A0E654}"/>
              </a:ext>
            </a:extLst>
          </p:cNvPr>
          <p:cNvSpPr txBox="1"/>
          <p:nvPr/>
        </p:nvSpPr>
        <p:spPr>
          <a:xfrm>
            <a:off x="7172960" y="365739"/>
            <a:ext cx="45878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800" dirty="0">
                <a:solidFill>
                  <a:srgbClr val="7030A0"/>
                </a:solidFill>
              </a:rPr>
              <a:t>8.</a:t>
            </a:r>
          </a:p>
        </p:txBody>
      </p:sp>
    </p:spTree>
    <p:extLst>
      <p:ext uri="{BB962C8B-B14F-4D97-AF65-F5344CB8AC3E}">
        <p14:creationId xmlns:p14="http://schemas.microsoft.com/office/powerpoint/2010/main" val="8735421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xmlns="" id="{53BE5F58-06A9-4134-823B-4D12AE359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2846177"/>
              </p:ext>
            </p:extLst>
          </p:nvPr>
        </p:nvGraphicFramePr>
        <p:xfrm>
          <a:off x="7172960" y="1178560"/>
          <a:ext cx="4382769" cy="516182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006">
                  <a:extLst>
                    <a:ext uri="{9D8B030D-6E8A-4147-A177-3AD203B41FA5}">
                      <a16:colId xmlns:a16="http://schemas.microsoft.com/office/drawing/2014/main" xmlns="" val="4066343896"/>
                    </a:ext>
                  </a:extLst>
                </a:gridCol>
                <a:gridCol w="743194">
                  <a:extLst>
                    <a:ext uri="{9D8B030D-6E8A-4147-A177-3AD203B41FA5}">
                      <a16:colId xmlns:a16="http://schemas.microsoft.com/office/drawing/2014/main" xmlns="" val="3281786355"/>
                    </a:ext>
                  </a:extLst>
                </a:gridCol>
                <a:gridCol w="1143756">
                  <a:extLst>
                    <a:ext uri="{9D8B030D-6E8A-4147-A177-3AD203B41FA5}">
                      <a16:colId xmlns:a16="http://schemas.microsoft.com/office/drawing/2014/main" xmlns="" val="3926935094"/>
                    </a:ext>
                  </a:extLst>
                </a:gridCol>
                <a:gridCol w="1003813">
                  <a:extLst>
                    <a:ext uri="{9D8B030D-6E8A-4147-A177-3AD203B41FA5}">
                      <a16:colId xmlns:a16="http://schemas.microsoft.com/office/drawing/2014/main" xmlns="" val="2138018764"/>
                    </a:ext>
                  </a:extLst>
                </a:gridCol>
              </a:tblGrid>
              <a:tr h="348009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25651501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 Can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21,1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92016855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16,48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59556776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Yiğit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33,97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35229587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Ayşe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51,65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45819268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Murathan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37,81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98114382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Zeynep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44,17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71842083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38,96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20464886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33,48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78374236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Mustafa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34,96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00080996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Şehriban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18,78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22816044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30,63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74799051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720076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9,86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92578557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10,15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995942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16,32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5122276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17,24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31620863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yunus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14,45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41294148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19,38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06281899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2622894"/>
                  </a:ext>
                </a:extLst>
              </a:tr>
              <a:tr h="24069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 err="1">
                          <a:effectLst/>
                        </a:rPr>
                        <a:t>ahmet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11,14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98615243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67AAC012-099F-4C81-84CE-32DB21FAE7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78343" y="566108"/>
            <a:ext cx="4833577" cy="4564190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F5479483-8028-42C2-9D83-30F6CECB9AC6}"/>
              </a:ext>
            </a:extLst>
          </p:cNvPr>
          <p:cNvSpPr/>
          <p:nvPr/>
        </p:nvSpPr>
        <p:spPr>
          <a:xfrm>
            <a:off x="3657538" y="196776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SÜRE</a:t>
            </a:r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F1BB7ECE-7E8A-4F54-843B-1FF3F4DDB4FF}"/>
              </a:ext>
            </a:extLst>
          </p:cNvPr>
          <p:cNvSpPr/>
          <p:nvPr/>
        </p:nvSpPr>
        <p:spPr>
          <a:xfrm>
            <a:off x="769713" y="4998218"/>
            <a:ext cx="5775649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502D16"/>
                </a:solidFill>
              </a:rPr>
              <a:t>6</a:t>
            </a:r>
            <a:r>
              <a:rPr lang="tr-TR" dirty="0"/>
              <a:t> si </a:t>
            </a:r>
            <a:r>
              <a:rPr lang="tr-TR" dirty="0">
                <a:solidFill>
                  <a:srgbClr val="502D16"/>
                </a:solidFill>
              </a:rPr>
              <a:t>(0-15)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AA8800"/>
                </a:solidFill>
              </a:rPr>
              <a:t>7 </a:t>
            </a:r>
            <a:r>
              <a:rPr lang="tr-TR" dirty="0"/>
              <a:t>kişi ise </a:t>
            </a:r>
            <a:r>
              <a:rPr lang="tr-TR" dirty="0">
                <a:solidFill>
                  <a:srgbClr val="AA8800"/>
                </a:solidFill>
              </a:rPr>
              <a:t>(15-30) </a:t>
            </a:r>
            <a:r>
              <a:rPr lang="tr-TR" dirty="0"/>
              <a:t>saniye arasında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D3BC5F"/>
                </a:solidFill>
              </a:rPr>
              <a:t>6 </a:t>
            </a:r>
            <a:r>
              <a:rPr lang="tr-TR" dirty="0"/>
              <a:t>kişi ise </a:t>
            </a:r>
            <a:r>
              <a:rPr lang="tr-TR" dirty="0">
                <a:solidFill>
                  <a:srgbClr val="D3BC5F"/>
                </a:solidFill>
              </a:rPr>
              <a:t>(30-45)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71C837"/>
                </a:solidFill>
              </a:rPr>
              <a:t>1 </a:t>
            </a:r>
            <a:r>
              <a:rPr lang="tr-TR" dirty="0"/>
              <a:t>kişi ise </a:t>
            </a:r>
            <a:r>
              <a:rPr lang="tr-TR" dirty="0">
                <a:solidFill>
                  <a:srgbClr val="71C837"/>
                </a:solidFill>
              </a:rPr>
              <a:t>(45-60) </a:t>
            </a:r>
            <a:r>
              <a:rPr lang="tr-TR" dirty="0"/>
              <a:t>saniye arasında</a:t>
            </a:r>
          </a:p>
          <a:p>
            <a:r>
              <a:rPr lang="tr-TR" dirty="0"/>
              <a:t>yapmıştır.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96996DDF-02FE-4050-851E-AD1A80EC9703}"/>
              </a:ext>
            </a:extLst>
          </p:cNvPr>
          <p:cNvSpPr/>
          <p:nvPr/>
        </p:nvSpPr>
        <p:spPr>
          <a:xfrm>
            <a:off x="7550601" y="630607"/>
            <a:ext cx="4641399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tr-TR" sz="2000" b="1" dirty="0">
                <a:solidFill>
                  <a:srgbClr val="FF0000"/>
                </a:solidFill>
              </a:rPr>
              <a:t>Alış-veriş sepetine 3 eşya ekleyiniz.</a:t>
            </a:r>
            <a:endParaRPr lang="tr-TR" sz="20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3" name="Metin kutusu 12">
            <a:extLst>
              <a:ext uri="{FF2B5EF4-FFF2-40B4-BE49-F238E27FC236}">
                <a16:creationId xmlns:a16="http://schemas.microsoft.com/office/drawing/2014/main" xmlns="" id="{72B3FE0E-4630-4420-AACF-D44F4698B815}"/>
              </a:ext>
            </a:extLst>
          </p:cNvPr>
          <p:cNvSpPr txBox="1"/>
          <p:nvPr/>
        </p:nvSpPr>
        <p:spPr>
          <a:xfrm>
            <a:off x="7172960" y="579166"/>
            <a:ext cx="41710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2400" dirty="0">
                <a:solidFill>
                  <a:srgbClr val="7030A0"/>
                </a:solidFill>
              </a:rPr>
              <a:t>9.</a:t>
            </a:r>
          </a:p>
        </p:txBody>
      </p:sp>
    </p:spTree>
    <p:extLst>
      <p:ext uri="{BB962C8B-B14F-4D97-AF65-F5344CB8AC3E}">
        <p14:creationId xmlns:p14="http://schemas.microsoft.com/office/powerpoint/2010/main" val="3563567836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o 3">
            <a:extLst>
              <a:ext uri="{FF2B5EF4-FFF2-40B4-BE49-F238E27FC236}">
                <a16:creationId xmlns:a16="http://schemas.microsoft.com/office/drawing/2014/main" xmlns="" id="{C8000D52-21E8-43AF-8E4C-0BCE9D51C4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00401558"/>
              </p:ext>
            </p:extLst>
          </p:nvPr>
        </p:nvGraphicFramePr>
        <p:xfrm>
          <a:off x="7172959" y="1215979"/>
          <a:ext cx="4382769" cy="54375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92006">
                  <a:extLst>
                    <a:ext uri="{9D8B030D-6E8A-4147-A177-3AD203B41FA5}">
                      <a16:colId xmlns:a16="http://schemas.microsoft.com/office/drawing/2014/main" xmlns="" val="2696942973"/>
                    </a:ext>
                  </a:extLst>
                </a:gridCol>
                <a:gridCol w="811827">
                  <a:extLst>
                    <a:ext uri="{9D8B030D-6E8A-4147-A177-3AD203B41FA5}">
                      <a16:colId xmlns:a16="http://schemas.microsoft.com/office/drawing/2014/main" xmlns="" val="2475731288"/>
                    </a:ext>
                  </a:extLst>
                </a:gridCol>
                <a:gridCol w="1075123">
                  <a:extLst>
                    <a:ext uri="{9D8B030D-6E8A-4147-A177-3AD203B41FA5}">
                      <a16:colId xmlns:a16="http://schemas.microsoft.com/office/drawing/2014/main" xmlns="" val="463180756"/>
                    </a:ext>
                  </a:extLst>
                </a:gridCol>
                <a:gridCol w="1003813">
                  <a:extLst>
                    <a:ext uri="{9D8B030D-6E8A-4147-A177-3AD203B41FA5}">
                      <a16:colId xmlns:a16="http://schemas.microsoft.com/office/drawing/2014/main" xmlns="" val="4052869113"/>
                    </a:ext>
                  </a:extLst>
                </a:gridCol>
              </a:tblGrid>
              <a:tr h="368601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77280823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 Can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25,41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03715371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35,05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33873276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Yiğit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41,89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97128026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Ayşe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25,21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06202463"/>
                  </a:ext>
                </a:extLst>
              </a:tr>
              <a:tr h="36860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Murathan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1 dakika 30 saniye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4223880"/>
                  </a:ext>
                </a:extLst>
              </a:tr>
              <a:tr h="36860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Zeynep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1 dakika 10 saniye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7635582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48,21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56244015"/>
                  </a:ext>
                </a:extLst>
              </a:tr>
              <a:tr h="36860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1 dakika 10 saniye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6757876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Mustafa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44,3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55750983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Şehriban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55,23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92326730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27,74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6235147"/>
                  </a:ext>
                </a:extLst>
              </a:tr>
              <a:tr h="368601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1 dakika 30 saniye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62511535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1 dakika 2 saniye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01460081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20,15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64567724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36,45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57370580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bulamadı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82043261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yunus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22,38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30767243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25,64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41156050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17,69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95233230"/>
                  </a:ext>
                </a:extLst>
              </a:tr>
              <a:tr h="224660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43,29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19077741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3851F8F-CBD7-4100-81AF-CAE007A842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903461" y="606748"/>
            <a:ext cx="4833577" cy="4564190"/>
          </a:xfrm>
          <a:prstGeom prst="rect">
            <a:avLst/>
          </a:prstGeom>
        </p:spPr>
      </p:pic>
      <p:sp>
        <p:nvSpPr>
          <p:cNvPr id="6" name="Dikdörtgen 5">
            <a:extLst>
              <a:ext uri="{FF2B5EF4-FFF2-40B4-BE49-F238E27FC236}">
                <a16:creationId xmlns:a16="http://schemas.microsoft.com/office/drawing/2014/main" xmlns="" id="{3779965D-97BA-4B89-9A1C-FEA44906602B}"/>
              </a:ext>
            </a:extLst>
          </p:cNvPr>
          <p:cNvSpPr/>
          <p:nvPr/>
        </p:nvSpPr>
        <p:spPr>
          <a:xfrm>
            <a:off x="3982656" y="261872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SÜRE</a:t>
            </a:r>
          </a:p>
        </p:txBody>
      </p:sp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3D0C01F9-D84B-47D6-9C66-CB46BDB566F1}"/>
              </a:ext>
            </a:extLst>
          </p:cNvPr>
          <p:cNvSpPr/>
          <p:nvPr/>
        </p:nvSpPr>
        <p:spPr>
          <a:xfrm>
            <a:off x="934656" y="4943178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AA07"/>
                </a:solidFill>
              </a:rPr>
              <a:t>7 </a:t>
            </a:r>
            <a:r>
              <a:rPr lang="tr-TR" dirty="0"/>
              <a:t>kişi ise </a:t>
            </a:r>
            <a:r>
              <a:rPr lang="tr-TR" dirty="0">
                <a:solidFill>
                  <a:srgbClr val="00AA07"/>
                </a:solidFill>
              </a:rPr>
              <a:t>(15-30) </a:t>
            </a:r>
            <a:r>
              <a:rPr lang="tr-TR" dirty="0"/>
              <a:t>saniye arasında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D35FCE"/>
                </a:solidFill>
              </a:rPr>
              <a:t>5</a:t>
            </a:r>
            <a:r>
              <a:rPr lang="tr-TR" dirty="0"/>
              <a:t> kişi ise </a:t>
            </a:r>
            <a:r>
              <a:rPr lang="tr-TR" dirty="0">
                <a:solidFill>
                  <a:srgbClr val="D35FCE"/>
                </a:solidFill>
              </a:rPr>
              <a:t>(30-45)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5BC8"/>
                </a:solidFill>
              </a:rPr>
              <a:t>2 </a:t>
            </a:r>
            <a:r>
              <a:rPr lang="tr-TR" dirty="0"/>
              <a:t>kişi ise </a:t>
            </a:r>
            <a:r>
              <a:rPr lang="tr-TR" dirty="0">
                <a:solidFill>
                  <a:srgbClr val="375BC8"/>
                </a:solidFill>
              </a:rPr>
              <a:t>(45-60)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375BC8"/>
                </a:solidFill>
              </a:rPr>
              <a:t>6 </a:t>
            </a:r>
            <a:r>
              <a:rPr lang="tr-TR" dirty="0"/>
              <a:t>kişi ise </a:t>
            </a:r>
            <a:r>
              <a:rPr lang="tr-TR" dirty="0">
                <a:solidFill>
                  <a:srgbClr val="375BC8"/>
                </a:solidFill>
              </a:rPr>
              <a:t> süreyi aşarak</a:t>
            </a:r>
            <a:endParaRPr lang="tr-TR" dirty="0"/>
          </a:p>
          <a:p>
            <a:r>
              <a:rPr lang="tr-TR" dirty="0"/>
              <a:t>yapmıştır.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DDDD904F-95FC-409C-B074-4300C8A1080F}"/>
              </a:ext>
            </a:extLst>
          </p:cNvPr>
          <p:cNvSpPr/>
          <p:nvPr/>
        </p:nvSpPr>
        <p:spPr>
          <a:xfrm>
            <a:off x="7807282" y="689907"/>
            <a:ext cx="4521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"/>
            <a:r>
              <a:rPr lang="tr-TR" sz="2800" b="1" dirty="0">
                <a:solidFill>
                  <a:srgbClr val="FF0000"/>
                </a:solidFill>
              </a:rPr>
              <a:t>Keşfet kısmını açınız.</a:t>
            </a:r>
            <a:endParaRPr lang="tr-TR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A5B40119-1692-40B1-89EB-56CB616A63F6}"/>
              </a:ext>
            </a:extLst>
          </p:cNvPr>
          <p:cNvSpPr txBox="1"/>
          <p:nvPr/>
        </p:nvSpPr>
        <p:spPr>
          <a:xfrm>
            <a:off x="7149279" y="569648"/>
            <a:ext cx="7697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sz="3600" dirty="0">
                <a:solidFill>
                  <a:srgbClr val="7030A0"/>
                </a:solidFill>
              </a:rPr>
              <a:t>10.</a:t>
            </a:r>
          </a:p>
        </p:txBody>
      </p:sp>
    </p:spTree>
    <p:extLst>
      <p:ext uri="{BB962C8B-B14F-4D97-AF65-F5344CB8AC3E}">
        <p14:creationId xmlns:p14="http://schemas.microsoft.com/office/powerpoint/2010/main" val="2311319891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xmlns="" id="{7E13CC69-8AC9-484F-AF25-0C389DD2158B}"/>
              </a:ext>
            </a:extLst>
          </p:cNvPr>
          <p:cNvSpPr/>
          <p:nvPr/>
        </p:nvSpPr>
        <p:spPr>
          <a:xfrm>
            <a:off x="650240" y="250984"/>
            <a:ext cx="5181600" cy="14397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C54FEF9C-5197-4A4C-A7C8-FAB530E2AF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30292"/>
            <a:ext cx="8011160" cy="1081088"/>
          </a:xfrm>
        </p:spPr>
        <p:txBody>
          <a:bodyPr>
            <a:normAutofit/>
          </a:bodyPr>
          <a:lstStyle/>
          <a:p>
            <a:r>
              <a:rPr lang="tr-TR" sz="4000" b="1" dirty="0">
                <a:solidFill>
                  <a:srgbClr val="00206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Psikolojik İzlenim: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68EF65AC-1D2D-44D9-AC90-A1872BE6E7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9300" y="2120186"/>
            <a:ext cx="10693400" cy="4307522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tr-TR" dirty="0"/>
              <a:t>Anketi yaptığımız (10-12) yaş aralığındaki çocuklar uygulama sırasında genel anlamda sakin, bulamadığı zamanda ise daha çok baskı hissedip </a:t>
            </a:r>
            <a:r>
              <a:rPr lang="tr-TR" dirty="0">
                <a:solidFill>
                  <a:srgbClr val="FF0000"/>
                </a:solidFill>
              </a:rPr>
              <a:t>hata sayılarında </a:t>
            </a:r>
            <a:r>
              <a:rPr lang="tr-TR" dirty="0"/>
              <a:t>artışa sebep olmuştur.</a:t>
            </a:r>
          </a:p>
          <a:p>
            <a:pPr marL="0" indent="0">
              <a:buNone/>
            </a:pPr>
            <a:r>
              <a:rPr lang="tr-TR" dirty="0"/>
              <a:t>Anketi yaptığımız (20-25) yaş aralığındaki kişilerde uygulama sırasında;</a:t>
            </a:r>
          </a:p>
          <a:p>
            <a:pPr marL="0" indent="0">
              <a:buNone/>
            </a:pPr>
            <a:r>
              <a:rPr lang="tr-TR" dirty="0">
                <a:solidFill>
                  <a:srgbClr val="FF0066"/>
                </a:solidFill>
              </a:rPr>
              <a:t>Erkekler:</a:t>
            </a:r>
            <a:r>
              <a:rPr lang="tr-TR" dirty="0"/>
              <a:t> Stressiz, sakin, normal bir ruh halinde.</a:t>
            </a:r>
          </a:p>
          <a:p>
            <a:pPr marL="0" indent="0">
              <a:buNone/>
            </a:pPr>
            <a:r>
              <a:rPr lang="tr-TR" dirty="0">
                <a:solidFill>
                  <a:schemeClr val="accent1"/>
                </a:solidFill>
              </a:rPr>
              <a:t>Kadınlar:</a:t>
            </a:r>
            <a:r>
              <a:rPr lang="tr-TR" dirty="0"/>
              <a:t> Stresli, baskılı, tedirgin ve sinirle ruh halinde.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>
                <a:solidFill>
                  <a:srgbClr val="FF0000"/>
                </a:solidFill>
              </a:rPr>
              <a:t>NOT: </a:t>
            </a:r>
            <a:r>
              <a:rPr lang="tr-TR" dirty="0"/>
              <a:t>Psikolojik izlenimler kişisel gözlemler sonucu ele alınmıştır.     </a:t>
            </a:r>
          </a:p>
        </p:txBody>
      </p:sp>
    </p:spTree>
    <p:extLst>
      <p:ext uri="{BB962C8B-B14F-4D97-AF65-F5344CB8AC3E}">
        <p14:creationId xmlns:p14="http://schemas.microsoft.com/office/powerpoint/2010/main" val="2512035554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32789EE7-CFF0-4DCC-9DE9-EA8FC57776DD}"/>
              </a:ext>
            </a:extLst>
          </p:cNvPr>
          <p:cNvSpPr/>
          <p:nvPr/>
        </p:nvSpPr>
        <p:spPr>
          <a:xfrm>
            <a:off x="838200" y="486368"/>
            <a:ext cx="7537141" cy="108307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14B41CA4-C15D-4501-90CB-C8AEA72F4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SONUÇ ve ÖNERİLERİMİZ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7E5D4AE1-AFB5-4A39-9DF1-B11579A9A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3480" y="2141537"/>
            <a:ext cx="10515600" cy="4351338"/>
          </a:xfrm>
        </p:spPr>
        <p:txBody>
          <a:bodyPr/>
          <a:lstStyle/>
          <a:p>
            <a:r>
              <a:rPr lang="tr-TR" dirty="0"/>
              <a:t>Amazon sitesinin daha kullanılabilir olması için:</a:t>
            </a:r>
          </a:p>
          <a:p>
            <a:r>
              <a:rPr lang="tr-TR" dirty="0"/>
              <a:t>İçerikler başlıklarının daha net gösterilmesi.</a:t>
            </a:r>
          </a:p>
          <a:p>
            <a:r>
              <a:rPr lang="tr-TR" dirty="0"/>
              <a:t>Başlıkların daha dikkat çekici olması. </a:t>
            </a:r>
          </a:p>
          <a:p>
            <a:r>
              <a:rPr lang="tr-TR" dirty="0"/>
              <a:t>Renk kullanımında daha belirgin renklerin kullanılması. </a:t>
            </a:r>
          </a:p>
          <a:p>
            <a:r>
              <a:rPr lang="tr-TR" dirty="0"/>
              <a:t>Arkaları açık renkli olan yerlerde koyu rengin tercih edilmesi.</a:t>
            </a:r>
          </a:p>
          <a:p>
            <a:r>
              <a:rPr lang="tr-TR" dirty="0"/>
              <a:t>İletişim butonunun daha gözükür yerde olması.</a:t>
            </a:r>
          </a:p>
          <a:p>
            <a:r>
              <a:rPr lang="tr-TR" dirty="0"/>
              <a:t>Kişisel amazonun daha gözükür bir </a:t>
            </a:r>
            <a:r>
              <a:rPr lang="tr-TR"/>
              <a:t>yerde olması.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144179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Resim 6">
            <a:extLst>
              <a:ext uri="{FF2B5EF4-FFF2-40B4-BE49-F238E27FC236}">
                <a16:creationId xmlns:a16="http://schemas.microsoft.com/office/drawing/2014/main" xmlns="" id="{6EB1D798-4223-40AF-B120-8CF6042669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4" name="Dikdörtgen 3"/>
          <p:cNvSpPr/>
          <p:nvPr/>
        </p:nvSpPr>
        <p:spPr>
          <a:xfrm>
            <a:off x="2756847" y="2238232"/>
            <a:ext cx="5854890" cy="1811740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tr-TR" sz="5400" b="1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İbrahim Halil DÖŞ</a:t>
            </a:r>
            <a:endParaRPr lang="tr-TR" sz="5400" b="1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5" name="Sağ Ok 4"/>
          <p:cNvSpPr/>
          <p:nvPr/>
        </p:nvSpPr>
        <p:spPr>
          <a:xfrm rot="16200000">
            <a:off x="4531056" y="4439787"/>
            <a:ext cx="2306472" cy="15268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570200995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curtains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DCDCC20C-5C91-4213-979C-CB4452672C23}"/>
              </a:ext>
            </a:extLst>
          </p:cNvPr>
          <p:cNvSpPr/>
          <p:nvPr/>
        </p:nvSpPr>
        <p:spPr>
          <a:xfrm>
            <a:off x="838200" y="710214"/>
            <a:ext cx="4426258" cy="102980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FA8E0EA3-393A-47A3-922E-E9D35097DF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500062"/>
            <a:ext cx="10515600" cy="1325563"/>
          </a:xfrm>
        </p:spPr>
        <p:txBody>
          <a:bodyPr/>
          <a:lstStyle/>
          <a:p>
            <a:r>
              <a:rPr lang="tr-TR" dirty="0"/>
              <a:t>Neden Amazon: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812D6407-0ED6-4CDA-B36F-C85E17BC32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42875"/>
            <a:ext cx="10515600" cy="4351338"/>
          </a:xfrm>
        </p:spPr>
        <p:txBody>
          <a:bodyPr/>
          <a:lstStyle/>
          <a:p>
            <a:r>
              <a:rPr lang="tr-TR" dirty="0"/>
              <a:t>Amazon daha önceden takip ettiğimiz bir e-ticaret sitesidir.</a:t>
            </a:r>
          </a:p>
          <a:p>
            <a:r>
              <a:rPr lang="tr-TR" dirty="0"/>
              <a:t>Türkiye piyasasına girdiği zamandan itibaren takip ettiğimiz bir sitedir.</a:t>
            </a:r>
          </a:p>
          <a:p>
            <a:r>
              <a:rPr lang="tr-TR" dirty="0"/>
              <a:t>Piyasa da kısa sürede üst sıralarda yerini almıştır.</a:t>
            </a:r>
          </a:p>
          <a:p>
            <a:r>
              <a:rPr lang="tr-TR" dirty="0"/>
              <a:t>Kargo süresinin kısa olması, müşteri memnuniyetinin tatmin edici olması ve ürün fiyatlandırılması kısa sürede üst sırada yer almasında etken olmuştur.</a:t>
            </a:r>
          </a:p>
        </p:txBody>
      </p:sp>
    </p:spTree>
    <p:extLst>
      <p:ext uri="{BB962C8B-B14F-4D97-AF65-F5344CB8AC3E}">
        <p14:creationId xmlns:p14="http://schemas.microsoft.com/office/powerpoint/2010/main" val="39048268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D9912E29-7E09-4BB7-BC8A-0F59E9DD8C89}"/>
              </a:ext>
            </a:extLst>
          </p:cNvPr>
          <p:cNvSpPr/>
          <p:nvPr/>
        </p:nvSpPr>
        <p:spPr>
          <a:xfrm>
            <a:off x="713914" y="467360"/>
            <a:ext cx="4978054" cy="122332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E7006081-B56A-4DFE-A7A2-8789FAE09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526" y="41624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tr-TR" dirty="0"/>
              <a:t/>
            </a:r>
            <a:br>
              <a:rPr lang="tr-TR" dirty="0"/>
            </a:br>
            <a:r>
              <a:rPr lang="tr-TR" dirty="0"/>
              <a:t>Anketi Nasıl Yaptık?</a:t>
            </a:r>
            <a:br>
              <a:rPr lang="tr-TR" dirty="0"/>
            </a:br>
            <a:endParaRPr lang="tr-TR" dirty="0"/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561DE92A-8307-4A50-AEB6-EAD549F39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13913" y="1949912"/>
            <a:ext cx="10515600" cy="4351338"/>
          </a:xfrm>
        </p:spPr>
        <p:txBody>
          <a:bodyPr/>
          <a:lstStyle/>
          <a:p>
            <a:r>
              <a:rPr lang="tr-TR" dirty="0"/>
              <a:t>Anketi ders öğretmenimiz </a:t>
            </a:r>
            <a:r>
              <a:rPr lang="tr-TR" dirty="0" err="1"/>
              <a:t>Dr.Öğr.Üyesi</a:t>
            </a:r>
            <a:r>
              <a:rPr lang="tr-TR" dirty="0"/>
              <a:t> MUHAMMED HANEFİ </a:t>
            </a:r>
            <a:r>
              <a:rPr lang="tr-TR" dirty="0" err="1"/>
              <a:t>CALP’in</a:t>
            </a:r>
            <a:r>
              <a:rPr lang="tr-TR" dirty="0"/>
              <a:t> bize sunmuş olduğu örnek anket çalışmalarından Amazon Web Sitesine uygun olan soruları seçerek oluşturduk.</a:t>
            </a:r>
          </a:p>
          <a:p>
            <a:r>
              <a:rPr lang="tr-TR" dirty="0"/>
              <a:t>Anket 20 kişiye yapılmıştır. </a:t>
            </a:r>
          </a:p>
          <a:p>
            <a:r>
              <a:rPr lang="tr-TR" dirty="0"/>
              <a:t>Anketi cevaplayanlar (10-25) yaş arasında bulunmaktadır.</a:t>
            </a:r>
          </a:p>
          <a:p>
            <a:r>
              <a:rPr lang="tr-TR" dirty="0"/>
              <a:t>Anketi 11 kız, 9 erkek kişi cevaplamıştır.</a:t>
            </a:r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1210021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ikdörtgen 3">
            <a:extLst>
              <a:ext uri="{FF2B5EF4-FFF2-40B4-BE49-F238E27FC236}">
                <a16:creationId xmlns:a16="http://schemas.microsoft.com/office/drawing/2014/main" xmlns="" id="{9080303B-F39F-47AF-B09E-54788C8ADEC3}"/>
              </a:ext>
            </a:extLst>
          </p:cNvPr>
          <p:cNvSpPr/>
          <p:nvPr/>
        </p:nvSpPr>
        <p:spPr>
          <a:xfrm>
            <a:off x="741680" y="365125"/>
            <a:ext cx="9377680" cy="132556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tr-TR"/>
          </a:p>
        </p:txBody>
      </p:sp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846CD1D5-2AE1-40C8-B7E7-4DA314074E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Görevleri Nasıl mı Belirledik ..?</a:t>
            </a:r>
          </a:p>
        </p:txBody>
      </p:sp>
      <p:sp>
        <p:nvSpPr>
          <p:cNvPr id="3" name="İçerik Yer Tutucusu 2">
            <a:extLst>
              <a:ext uri="{FF2B5EF4-FFF2-40B4-BE49-F238E27FC236}">
                <a16:creationId xmlns:a16="http://schemas.microsoft.com/office/drawing/2014/main" xmlns="" id="{8A3957EB-F87D-47CB-9608-774D2756E3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tr-TR" sz="2400" dirty="0"/>
              <a:t>Görev seçimi kolay, orta ve zor olmak üzere 3 bölümden oluşmaktadır.</a:t>
            </a:r>
          </a:p>
          <a:p>
            <a:r>
              <a:rPr lang="tr-TR" sz="2400" dirty="0"/>
              <a:t>Görevler:</a:t>
            </a:r>
          </a:p>
          <a:p>
            <a:r>
              <a:rPr lang="tr-TR" sz="2400" dirty="0"/>
              <a:t>4 tane kolay</a:t>
            </a:r>
          </a:p>
          <a:p>
            <a:r>
              <a:rPr lang="tr-TR" sz="2400" dirty="0"/>
              <a:t> 3 tane orta</a:t>
            </a:r>
          </a:p>
          <a:p>
            <a:r>
              <a:rPr lang="tr-TR" sz="2400" dirty="0"/>
              <a:t> 3 tane zor </a:t>
            </a:r>
          </a:p>
          <a:p>
            <a:endParaRPr lang="tr-TR" sz="2400" dirty="0"/>
          </a:p>
          <a:p>
            <a:pPr marL="0" indent="0">
              <a:buNone/>
            </a:pPr>
            <a:r>
              <a:rPr lang="tr-TR" sz="2400" dirty="0"/>
              <a:t>   Toplamda 10 tane görev belirlenmiştir.</a:t>
            </a:r>
          </a:p>
          <a:p>
            <a:pPr marL="0" indent="0">
              <a:buNone/>
            </a:pPr>
            <a:r>
              <a:rPr lang="tr-TR" sz="2400" dirty="0"/>
              <a:t>Görevler amazon sitesinin farklı yerlerinden seçilmiştir.</a:t>
            </a:r>
          </a:p>
          <a:p>
            <a:pPr marL="0" indent="0">
              <a:buNone/>
            </a:pPr>
            <a:r>
              <a:rPr lang="tr-TR" sz="2400" dirty="0"/>
              <a:t>Her görevde hata sayısı, basamak sayısı ve süre analizi not alınmıştır.</a:t>
            </a:r>
          </a:p>
        </p:txBody>
      </p:sp>
    </p:spTree>
    <p:extLst>
      <p:ext uri="{BB962C8B-B14F-4D97-AF65-F5344CB8AC3E}">
        <p14:creationId xmlns:p14="http://schemas.microsoft.com/office/powerpoint/2010/main" val="80995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D9AA9F6-70C8-4EE0-8118-EF7557894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28600" y="598805"/>
            <a:ext cx="11546840" cy="1325563"/>
          </a:xfrm>
        </p:spPr>
        <p:txBody>
          <a:bodyPr>
            <a:normAutofit/>
          </a:bodyPr>
          <a:lstStyle/>
          <a:p>
            <a:pPr algn="ctr"/>
            <a:r>
              <a:rPr lang="tr-TR" dirty="0">
                <a:latin typeface="Arial" panose="020B0604020202020204" pitchFamily="34" charset="0"/>
                <a:cs typeface="Arial" panose="020B0604020202020204" pitchFamily="34" charset="0"/>
              </a:rPr>
              <a:t> GÖREVLER ve ANKET ANALİZ SONUÇLARI</a:t>
            </a:r>
          </a:p>
        </p:txBody>
      </p:sp>
      <p:pic>
        <p:nvPicPr>
          <p:cNvPr id="5" name="Resim 4">
            <a:extLst>
              <a:ext uri="{FF2B5EF4-FFF2-40B4-BE49-F238E27FC236}">
                <a16:creationId xmlns:a16="http://schemas.microsoft.com/office/drawing/2014/main" xmlns="" id="{C8BA77EA-6462-40E9-9684-2B115690CA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5600" y="1924368"/>
            <a:ext cx="9113520" cy="4385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65304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00">
        <p14:warp dir="in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Grafik 7">
            <a:extLst>
              <a:ext uri="{FF2B5EF4-FFF2-40B4-BE49-F238E27FC236}">
                <a16:creationId xmlns:a16="http://schemas.microsoft.com/office/drawing/2014/main" xmlns="" id="{599C056D-AB3A-4C92-8296-AE17CC243B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35447" y="365125"/>
            <a:ext cx="4616647" cy="4354448"/>
          </a:xfrm>
          <a:prstGeom prst="rect">
            <a:avLst/>
          </a:prstGeom>
        </p:spPr>
      </p:pic>
      <p:sp>
        <p:nvSpPr>
          <p:cNvPr id="2" name="Başlık 1">
            <a:extLst>
              <a:ext uri="{FF2B5EF4-FFF2-40B4-BE49-F238E27FC236}">
                <a16:creationId xmlns:a16="http://schemas.microsoft.com/office/drawing/2014/main" xmlns="" id="{6701EEC7-B5D1-4A93-BECC-DBD5D75CED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/>
            </a:r>
            <a:br>
              <a:rPr lang="tr-TR" dirty="0"/>
            </a:br>
            <a:endParaRPr lang="tr-TR" dirty="0"/>
          </a:p>
        </p:txBody>
      </p:sp>
      <p:graphicFrame>
        <p:nvGraphicFramePr>
          <p:cNvPr id="7" name="İçerik Yer Tutucusu 6">
            <a:extLst>
              <a:ext uri="{FF2B5EF4-FFF2-40B4-BE49-F238E27FC236}">
                <a16:creationId xmlns:a16="http://schemas.microsoft.com/office/drawing/2014/main" xmlns="" id="{B4C8262C-8321-40BF-8766-022C095A37B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232572"/>
              </p:ext>
            </p:extLst>
          </p:nvPr>
        </p:nvGraphicFramePr>
        <p:xfrm>
          <a:off x="7423149" y="1056641"/>
          <a:ext cx="4322007" cy="52742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71322">
                  <a:extLst>
                    <a:ext uri="{9D8B030D-6E8A-4147-A177-3AD203B41FA5}">
                      <a16:colId xmlns:a16="http://schemas.microsoft.com/office/drawing/2014/main" xmlns="" val="1860455310"/>
                    </a:ext>
                  </a:extLst>
                </a:gridCol>
                <a:gridCol w="800572">
                  <a:extLst>
                    <a:ext uri="{9D8B030D-6E8A-4147-A177-3AD203B41FA5}">
                      <a16:colId xmlns:a16="http://schemas.microsoft.com/office/drawing/2014/main" xmlns="" val="1625819315"/>
                    </a:ext>
                  </a:extLst>
                </a:gridCol>
                <a:gridCol w="1060217">
                  <a:extLst>
                    <a:ext uri="{9D8B030D-6E8A-4147-A177-3AD203B41FA5}">
                      <a16:colId xmlns:a16="http://schemas.microsoft.com/office/drawing/2014/main" xmlns="" val="2564651333"/>
                    </a:ext>
                  </a:extLst>
                </a:gridCol>
                <a:gridCol w="989896">
                  <a:extLst>
                    <a:ext uri="{9D8B030D-6E8A-4147-A177-3AD203B41FA5}">
                      <a16:colId xmlns:a16="http://schemas.microsoft.com/office/drawing/2014/main" xmlns="" val="2714064986"/>
                    </a:ext>
                  </a:extLst>
                </a:gridCol>
              </a:tblGrid>
              <a:tr h="234913"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03472943"/>
                  </a:ext>
                </a:extLst>
              </a:tr>
              <a:tr h="341042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75000665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 Can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4,10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76234008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11,15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687160735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Yiğit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7,58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13979452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Ayşe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8,56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25600110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Murathan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4,74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65836285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Zeynep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solidFill>
                            <a:schemeClr val="tx1"/>
                          </a:solidFill>
                          <a:effectLst/>
                        </a:rPr>
                        <a:t>24,84</a:t>
                      </a:r>
                      <a:endParaRPr lang="tr-TR" sz="1100" b="0" i="0" u="none" strike="noStrike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61622526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10,51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80966559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21,22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29417487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Mustafa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16,59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45330559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Şehriban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4,25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128489352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3,58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186728480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9,1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74844652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9,2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23124767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13006754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5,33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73905119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97654040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yunus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6,98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23941000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61206637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3,44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030332953"/>
                  </a:ext>
                </a:extLst>
              </a:tr>
              <a:tr h="234913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4,62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88458175"/>
                  </a:ext>
                </a:extLst>
              </a:tr>
            </a:tbl>
          </a:graphicData>
        </a:graphic>
      </p:graphicFrame>
      <p:sp>
        <p:nvSpPr>
          <p:cNvPr id="9" name="Metin kutusu 8">
            <a:extLst>
              <a:ext uri="{FF2B5EF4-FFF2-40B4-BE49-F238E27FC236}">
                <a16:creationId xmlns:a16="http://schemas.microsoft.com/office/drawing/2014/main" xmlns="" id="{3AA4114D-6873-4EE5-A34E-8EA93FF14DC7}"/>
              </a:ext>
            </a:extLst>
          </p:cNvPr>
          <p:cNvSpPr txBox="1"/>
          <p:nvPr/>
        </p:nvSpPr>
        <p:spPr>
          <a:xfrm>
            <a:off x="3679729" y="0"/>
            <a:ext cx="7280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r-TR" dirty="0"/>
              <a:t>SÜRE </a:t>
            </a:r>
          </a:p>
        </p:txBody>
      </p:sp>
      <p:sp>
        <p:nvSpPr>
          <p:cNvPr id="12" name="Metin kutusu 11">
            <a:extLst>
              <a:ext uri="{FF2B5EF4-FFF2-40B4-BE49-F238E27FC236}">
                <a16:creationId xmlns:a16="http://schemas.microsoft.com/office/drawing/2014/main" xmlns="" id="{2A713CEC-9134-4C18-8B52-D2870AA0917D}"/>
              </a:ext>
            </a:extLst>
          </p:cNvPr>
          <p:cNvSpPr txBox="1"/>
          <p:nvPr/>
        </p:nvSpPr>
        <p:spPr>
          <a:xfrm>
            <a:off x="1236462" y="4841628"/>
            <a:ext cx="666801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sz="2400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FFFF00"/>
                </a:solidFill>
              </a:rPr>
              <a:t>17</a:t>
            </a:r>
            <a:r>
              <a:rPr lang="tr-TR" sz="2400" dirty="0"/>
              <a:t> si </a:t>
            </a:r>
            <a:r>
              <a:rPr lang="tr-TR" sz="2400" dirty="0">
                <a:solidFill>
                  <a:srgbClr val="FFFF00"/>
                </a:solidFill>
              </a:rPr>
              <a:t>(0-15) </a:t>
            </a:r>
            <a:r>
              <a:rPr lang="tr-TR" sz="2400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FF771C"/>
                </a:solidFill>
              </a:rPr>
              <a:t>3</a:t>
            </a:r>
            <a:r>
              <a:rPr lang="tr-TR" sz="2400" dirty="0"/>
              <a:t> kişi ise </a:t>
            </a:r>
            <a:r>
              <a:rPr lang="tr-TR" sz="2400" dirty="0">
                <a:solidFill>
                  <a:srgbClr val="FF771C"/>
                </a:solidFill>
              </a:rPr>
              <a:t>(15-30) </a:t>
            </a:r>
            <a:r>
              <a:rPr lang="tr-TR" sz="2400" dirty="0"/>
              <a:t>saniye arasında yapmıştır. </a:t>
            </a:r>
          </a:p>
        </p:txBody>
      </p:sp>
      <p:sp>
        <p:nvSpPr>
          <p:cNvPr id="16" name="Dikdörtgen 15">
            <a:extLst>
              <a:ext uri="{FF2B5EF4-FFF2-40B4-BE49-F238E27FC236}">
                <a16:creationId xmlns:a16="http://schemas.microsoft.com/office/drawing/2014/main" xmlns="" id="{F95CFB19-7B46-4DF3-BF79-6DB4008373C6}"/>
              </a:ext>
            </a:extLst>
          </p:cNvPr>
          <p:cNvSpPr/>
          <p:nvPr/>
        </p:nvSpPr>
        <p:spPr>
          <a:xfrm>
            <a:off x="7904480" y="488349"/>
            <a:ext cx="414895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tr-TR" sz="2400" b="1" dirty="0" err="1">
                <a:solidFill>
                  <a:srgbClr val="FF0000"/>
                </a:solidFill>
              </a:rPr>
              <a:t>Amazon.com.tr'ye</a:t>
            </a:r>
            <a:r>
              <a:rPr lang="tr-TR" sz="2400" b="1" dirty="0">
                <a:solidFill>
                  <a:srgbClr val="FF0000"/>
                </a:solidFill>
              </a:rPr>
              <a:t> giriş yapınız.</a:t>
            </a:r>
            <a:endParaRPr lang="tr-TR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7" name="Dikdörtgen 16">
            <a:extLst>
              <a:ext uri="{FF2B5EF4-FFF2-40B4-BE49-F238E27FC236}">
                <a16:creationId xmlns:a16="http://schemas.microsoft.com/office/drawing/2014/main" xmlns="" id="{F044F886-0EB8-4800-9A6D-51464CDF213A}"/>
              </a:ext>
            </a:extLst>
          </p:cNvPr>
          <p:cNvSpPr/>
          <p:nvPr/>
        </p:nvSpPr>
        <p:spPr>
          <a:xfrm>
            <a:off x="7471343" y="370920"/>
            <a:ext cx="535724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3600" dirty="0">
                <a:solidFill>
                  <a:srgbClr val="7030A0"/>
                </a:solidFill>
              </a:rPr>
              <a:t>1.</a:t>
            </a:r>
          </a:p>
        </p:txBody>
      </p:sp>
    </p:spTree>
    <p:extLst>
      <p:ext uri="{BB962C8B-B14F-4D97-AF65-F5344CB8AC3E}">
        <p14:creationId xmlns:p14="http://schemas.microsoft.com/office/powerpoint/2010/main" val="2549416381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xmlns="" id="{83F05119-5651-4CBC-ACDA-A8359453A29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956332"/>
              </p:ext>
            </p:extLst>
          </p:nvPr>
        </p:nvGraphicFramePr>
        <p:xfrm>
          <a:off x="7315200" y="1098769"/>
          <a:ext cx="4480560" cy="533454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25296">
                  <a:extLst>
                    <a:ext uri="{9D8B030D-6E8A-4147-A177-3AD203B41FA5}">
                      <a16:colId xmlns:a16="http://schemas.microsoft.com/office/drawing/2014/main" xmlns="" val="3756666616"/>
                    </a:ext>
                  </a:extLst>
                </a:gridCol>
                <a:gridCol w="829941">
                  <a:extLst>
                    <a:ext uri="{9D8B030D-6E8A-4147-A177-3AD203B41FA5}">
                      <a16:colId xmlns:a16="http://schemas.microsoft.com/office/drawing/2014/main" xmlns="" val="2021134284"/>
                    </a:ext>
                  </a:extLst>
                </a:gridCol>
                <a:gridCol w="1099111">
                  <a:extLst>
                    <a:ext uri="{9D8B030D-6E8A-4147-A177-3AD203B41FA5}">
                      <a16:colId xmlns:a16="http://schemas.microsoft.com/office/drawing/2014/main" xmlns="" val="3476807666"/>
                    </a:ext>
                  </a:extLst>
                </a:gridCol>
                <a:gridCol w="1026212">
                  <a:extLst>
                    <a:ext uri="{9D8B030D-6E8A-4147-A177-3AD203B41FA5}">
                      <a16:colId xmlns:a16="http://schemas.microsoft.com/office/drawing/2014/main" xmlns="" val="3026471330"/>
                    </a:ext>
                  </a:extLst>
                </a:gridCol>
              </a:tblGrid>
              <a:tr h="385580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65651259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 Can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1,3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59853611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11,15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84684166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Yiğit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4,81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03975674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Ayşe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04955650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Murathan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7,78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216639374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Zeynep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7,95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17068091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31,29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855078688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7,71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87646965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Mustafa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4,95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7517922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Şehriban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10,03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46996844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2,35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06290324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5,04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939637750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5,37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29197900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39533466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3,78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322453870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6,21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014211155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yunus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8,12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408467701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6,45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31126962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5,24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61007436"/>
                  </a:ext>
                </a:extLst>
              </a:tr>
              <a:tr h="247448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0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4,68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84382273"/>
                  </a:ext>
                </a:extLst>
              </a:tr>
            </a:tbl>
          </a:graphicData>
        </a:graphic>
      </p:graphicFrame>
      <p:sp>
        <p:nvSpPr>
          <p:cNvPr id="7" name="Metin kutusu 6">
            <a:extLst>
              <a:ext uri="{FF2B5EF4-FFF2-40B4-BE49-F238E27FC236}">
                <a16:creationId xmlns:a16="http://schemas.microsoft.com/office/drawing/2014/main" xmlns="" id="{139A7E4A-2821-4E70-88F5-F546F1C9EC36}"/>
              </a:ext>
            </a:extLst>
          </p:cNvPr>
          <p:cNvSpPr txBox="1"/>
          <p:nvPr/>
        </p:nvSpPr>
        <p:spPr>
          <a:xfrm>
            <a:off x="3718560" y="24824"/>
            <a:ext cx="16154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r-TR" dirty="0"/>
              <a:t>SÜRE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4E3F5B5C-55F7-47E3-8E27-687182C6A921}"/>
              </a:ext>
            </a:extLst>
          </p:cNvPr>
          <p:cNvSpPr/>
          <p:nvPr/>
        </p:nvSpPr>
        <p:spPr>
          <a:xfrm>
            <a:off x="1092200" y="4787947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sz="2400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00FFFF"/>
                </a:solidFill>
              </a:rPr>
              <a:t>19</a:t>
            </a:r>
            <a:r>
              <a:rPr lang="tr-TR" sz="2400" dirty="0"/>
              <a:t> u </a:t>
            </a:r>
            <a:r>
              <a:rPr lang="tr-TR" sz="2400" dirty="0">
                <a:solidFill>
                  <a:srgbClr val="00FFFF"/>
                </a:solidFill>
              </a:rPr>
              <a:t>(0-15) </a:t>
            </a:r>
            <a:r>
              <a:rPr lang="tr-TR" sz="2400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sz="2400" dirty="0">
                <a:solidFill>
                  <a:srgbClr val="FF1212"/>
                </a:solidFill>
              </a:rPr>
              <a:t>1</a:t>
            </a:r>
            <a:r>
              <a:rPr lang="tr-TR" sz="2400" dirty="0"/>
              <a:t> kişi ise </a:t>
            </a:r>
            <a:r>
              <a:rPr lang="tr-TR" sz="2400" dirty="0">
                <a:solidFill>
                  <a:srgbClr val="FF1212"/>
                </a:solidFill>
              </a:rPr>
              <a:t>(30-45) </a:t>
            </a:r>
            <a:r>
              <a:rPr lang="tr-TR" sz="2400" dirty="0"/>
              <a:t>saniye arasında yapmıştır. </a:t>
            </a:r>
          </a:p>
        </p:txBody>
      </p:sp>
      <p:pic>
        <p:nvPicPr>
          <p:cNvPr id="10" name="Grafik 9">
            <a:extLst>
              <a:ext uri="{FF2B5EF4-FFF2-40B4-BE49-F238E27FC236}">
                <a16:creationId xmlns:a16="http://schemas.microsoft.com/office/drawing/2014/main" xmlns="" id="{F921D0F7-A70A-487E-95C7-1504ACB6F7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711960" y="394156"/>
            <a:ext cx="4658359" cy="4393791"/>
          </a:xfrm>
          <a:prstGeom prst="rect">
            <a:avLst/>
          </a:prstGeom>
        </p:spPr>
      </p:pic>
      <p:sp>
        <p:nvSpPr>
          <p:cNvPr id="12" name="Dikdörtgen 11">
            <a:extLst>
              <a:ext uri="{FF2B5EF4-FFF2-40B4-BE49-F238E27FC236}">
                <a16:creationId xmlns:a16="http://schemas.microsoft.com/office/drawing/2014/main" xmlns="" id="{BEE555B4-5A33-4096-91F0-E88E1D0F4613}"/>
              </a:ext>
            </a:extLst>
          </p:cNvPr>
          <p:cNvSpPr/>
          <p:nvPr/>
        </p:nvSpPr>
        <p:spPr>
          <a:xfrm>
            <a:off x="7858388" y="575549"/>
            <a:ext cx="3978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tr-TR" sz="2800" b="1" dirty="0">
                <a:solidFill>
                  <a:srgbClr val="FF0000"/>
                </a:solidFill>
              </a:rPr>
              <a:t>Alış-veriş sepetine giriniz.</a:t>
            </a:r>
            <a:endParaRPr lang="tr-TR" sz="28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4" name="Dikdörtgen 13">
            <a:extLst>
              <a:ext uri="{FF2B5EF4-FFF2-40B4-BE49-F238E27FC236}">
                <a16:creationId xmlns:a16="http://schemas.microsoft.com/office/drawing/2014/main" xmlns="" id="{45B0D499-3D22-4532-82E7-DBD8FC04B4D5}"/>
              </a:ext>
            </a:extLst>
          </p:cNvPr>
          <p:cNvSpPr/>
          <p:nvPr/>
        </p:nvSpPr>
        <p:spPr>
          <a:xfrm>
            <a:off x="7310120" y="353516"/>
            <a:ext cx="143256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800" dirty="0">
                <a:solidFill>
                  <a:srgbClr val="7030A0"/>
                </a:solidFill>
              </a:rPr>
              <a:t>2.</a:t>
            </a:r>
          </a:p>
        </p:txBody>
      </p:sp>
    </p:spTree>
    <p:extLst>
      <p:ext uri="{BB962C8B-B14F-4D97-AF65-F5344CB8AC3E}">
        <p14:creationId xmlns:p14="http://schemas.microsoft.com/office/powerpoint/2010/main" val="56371135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İçerik Yer Tutucusu 3">
            <a:extLst>
              <a:ext uri="{FF2B5EF4-FFF2-40B4-BE49-F238E27FC236}">
                <a16:creationId xmlns:a16="http://schemas.microsoft.com/office/drawing/2014/main" xmlns="" id="{4C874518-3615-47A1-8E96-17E41AB129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489688"/>
              </p:ext>
            </p:extLst>
          </p:nvPr>
        </p:nvGraphicFramePr>
        <p:xfrm>
          <a:off x="7371080" y="1093986"/>
          <a:ext cx="4389120" cy="5315400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516844">
                  <a:extLst>
                    <a:ext uri="{9D8B030D-6E8A-4147-A177-3AD203B41FA5}">
                      <a16:colId xmlns:a16="http://schemas.microsoft.com/office/drawing/2014/main" xmlns="" val="1904653136"/>
                    </a:ext>
                  </a:extLst>
                </a:gridCol>
                <a:gridCol w="806635">
                  <a:extLst>
                    <a:ext uri="{9D8B030D-6E8A-4147-A177-3AD203B41FA5}">
                      <a16:colId xmlns:a16="http://schemas.microsoft.com/office/drawing/2014/main" xmlns="" val="726770627"/>
                    </a:ext>
                  </a:extLst>
                </a:gridCol>
                <a:gridCol w="1068248">
                  <a:extLst>
                    <a:ext uri="{9D8B030D-6E8A-4147-A177-3AD203B41FA5}">
                      <a16:colId xmlns:a16="http://schemas.microsoft.com/office/drawing/2014/main" xmlns="" val="273061563"/>
                    </a:ext>
                  </a:extLst>
                </a:gridCol>
                <a:gridCol w="997393">
                  <a:extLst>
                    <a:ext uri="{9D8B030D-6E8A-4147-A177-3AD203B41FA5}">
                      <a16:colId xmlns:a16="http://schemas.microsoft.com/office/drawing/2014/main" xmlns="" val="2647651635"/>
                    </a:ext>
                  </a:extLst>
                </a:gridCol>
              </a:tblGrid>
              <a:tr h="359620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142533913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Mehmet Can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44,97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548434357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47,9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86627900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Yiğit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11,85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81684486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Ayşe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5,91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3216517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Murathan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51,4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80700462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Zeynep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35,36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866910740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46,71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08854054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50,82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567208749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Mustafa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22,29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15978498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Şehriban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45,61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718224848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10,68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666974586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45,19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366166361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11,28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915235221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10,5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43696742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746439187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25,68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131874701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yunus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23,87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5770429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32,04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75352278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11,27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99047275"/>
                  </a:ext>
                </a:extLst>
              </a:tr>
              <a:tr h="247789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18,74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56755489"/>
                  </a:ext>
                </a:extLst>
              </a:tr>
            </a:tbl>
          </a:graphicData>
        </a:graphic>
      </p:graphicFrame>
      <p:pic>
        <p:nvPicPr>
          <p:cNvPr id="5" name="Grafik 4">
            <a:extLst>
              <a:ext uri="{FF2B5EF4-FFF2-40B4-BE49-F238E27FC236}">
                <a16:creationId xmlns:a16="http://schemas.microsoft.com/office/drawing/2014/main" xmlns="" id="{6043E981-F3CF-46B4-9D06-1800CC902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493520" y="413482"/>
            <a:ext cx="4724400" cy="4461098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E9CCBDFA-DF5A-4C90-A0FC-B824A1403DEE}"/>
              </a:ext>
            </a:extLst>
          </p:cNvPr>
          <p:cNvSpPr/>
          <p:nvPr/>
        </p:nvSpPr>
        <p:spPr>
          <a:xfrm>
            <a:off x="1093014" y="4948535"/>
            <a:ext cx="6096000" cy="203132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FFFF"/>
                </a:solidFill>
              </a:rPr>
              <a:t>7</a:t>
            </a:r>
            <a:r>
              <a:rPr lang="tr-TR" dirty="0"/>
              <a:t> si </a:t>
            </a:r>
            <a:r>
              <a:rPr lang="tr-TR" dirty="0">
                <a:solidFill>
                  <a:srgbClr val="00FFFF"/>
                </a:solidFill>
              </a:rPr>
              <a:t>(0-15)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FF"/>
                </a:solidFill>
              </a:rPr>
              <a:t>4 </a:t>
            </a:r>
            <a:r>
              <a:rPr lang="tr-TR" dirty="0"/>
              <a:t>kişi ise </a:t>
            </a:r>
            <a:r>
              <a:rPr lang="tr-TR" dirty="0">
                <a:solidFill>
                  <a:srgbClr val="0000FF"/>
                </a:solidFill>
              </a:rPr>
              <a:t>(15-30) </a:t>
            </a:r>
            <a:r>
              <a:rPr lang="tr-TR" dirty="0"/>
              <a:t>saniye arasında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AA00D4"/>
                </a:solidFill>
              </a:rPr>
              <a:t>5</a:t>
            </a:r>
            <a:r>
              <a:rPr lang="tr-TR" dirty="0"/>
              <a:t> kişi ise </a:t>
            </a:r>
            <a:r>
              <a:rPr lang="tr-TR" dirty="0">
                <a:solidFill>
                  <a:srgbClr val="AA00D4"/>
                </a:solidFill>
              </a:rPr>
              <a:t>(30-45)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8000"/>
                </a:solidFill>
              </a:rPr>
              <a:t>4</a:t>
            </a:r>
            <a:r>
              <a:rPr lang="tr-TR" dirty="0"/>
              <a:t> kişi ise </a:t>
            </a:r>
            <a:r>
              <a:rPr lang="tr-TR" dirty="0">
                <a:solidFill>
                  <a:srgbClr val="008000"/>
                </a:solidFill>
              </a:rPr>
              <a:t>(45-60) </a:t>
            </a:r>
            <a:r>
              <a:rPr lang="tr-TR" dirty="0"/>
              <a:t>saniye arasında yapmıştır.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8" name="Dikdörtgen 7">
            <a:extLst>
              <a:ext uri="{FF2B5EF4-FFF2-40B4-BE49-F238E27FC236}">
                <a16:creationId xmlns:a16="http://schemas.microsoft.com/office/drawing/2014/main" xmlns="" id="{03D03531-BEFF-408A-9FB1-35346359A3B5}"/>
              </a:ext>
            </a:extLst>
          </p:cNvPr>
          <p:cNvSpPr/>
          <p:nvPr/>
        </p:nvSpPr>
        <p:spPr>
          <a:xfrm>
            <a:off x="3518127" y="44150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SÜRE</a:t>
            </a:r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7123CDC6-EEC9-45F4-9F0B-A9A013A261BE}"/>
              </a:ext>
            </a:extLst>
          </p:cNvPr>
          <p:cNvSpPr/>
          <p:nvPr/>
        </p:nvSpPr>
        <p:spPr>
          <a:xfrm>
            <a:off x="7805420" y="575856"/>
            <a:ext cx="3306803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tr-TR" sz="2400" b="1" dirty="0">
                <a:solidFill>
                  <a:srgbClr val="FF0000"/>
                </a:solidFill>
              </a:rPr>
              <a:t>İletişim bilgilerini giriniz.</a:t>
            </a:r>
            <a:endParaRPr lang="tr-TR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3460F5F4-8231-4A0D-A890-A2634FE3C0B2}"/>
              </a:ext>
            </a:extLst>
          </p:cNvPr>
          <p:cNvSpPr/>
          <p:nvPr/>
        </p:nvSpPr>
        <p:spPr>
          <a:xfrm>
            <a:off x="7371080" y="386100"/>
            <a:ext cx="82804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tr-TR" sz="4000" dirty="0">
                <a:solidFill>
                  <a:srgbClr val="7030A0"/>
                </a:solidFill>
              </a:rPr>
              <a:t>3.</a:t>
            </a:r>
          </a:p>
        </p:txBody>
      </p:sp>
    </p:spTree>
    <p:extLst>
      <p:ext uri="{BB962C8B-B14F-4D97-AF65-F5344CB8AC3E}">
        <p14:creationId xmlns:p14="http://schemas.microsoft.com/office/powerpoint/2010/main" val="43319889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" name="Tablo 4">
            <a:extLst>
              <a:ext uri="{FF2B5EF4-FFF2-40B4-BE49-F238E27FC236}">
                <a16:creationId xmlns:a16="http://schemas.microsoft.com/office/drawing/2014/main" xmlns="" id="{B3FBD614-64C3-44E0-9280-A078B1F44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9939336"/>
              </p:ext>
            </p:extLst>
          </p:nvPr>
        </p:nvGraphicFramePr>
        <p:xfrm>
          <a:off x="7487920" y="997574"/>
          <a:ext cx="4368798" cy="5504819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487250">
                  <a:extLst>
                    <a:ext uri="{9D8B030D-6E8A-4147-A177-3AD203B41FA5}">
                      <a16:colId xmlns:a16="http://schemas.microsoft.com/office/drawing/2014/main" xmlns="" val="587039541"/>
                    </a:ext>
                  </a:extLst>
                </a:gridCol>
                <a:gridCol w="809239">
                  <a:extLst>
                    <a:ext uri="{9D8B030D-6E8A-4147-A177-3AD203B41FA5}">
                      <a16:colId xmlns:a16="http://schemas.microsoft.com/office/drawing/2014/main" xmlns="" val="666315099"/>
                    </a:ext>
                  </a:extLst>
                </a:gridCol>
                <a:gridCol w="1071695">
                  <a:extLst>
                    <a:ext uri="{9D8B030D-6E8A-4147-A177-3AD203B41FA5}">
                      <a16:colId xmlns:a16="http://schemas.microsoft.com/office/drawing/2014/main" xmlns="" val="1984307952"/>
                    </a:ext>
                  </a:extLst>
                </a:gridCol>
                <a:gridCol w="1000614">
                  <a:extLst>
                    <a:ext uri="{9D8B030D-6E8A-4147-A177-3AD203B41FA5}">
                      <a16:colId xmlns:a16="http://schemas.microsoft.com/office/drawing/2014/main" xmlns="" val="168918030"/>
                    </a:ext>
                  </a:extLst>
                </a:gridCol>
              </a:tblGrid>
              <a:tr h="433719">
                <a:tc>
                  <a:txBody>
                    <a:bodyPr/>
                    <a:lstStyle/>
                    <a:p>
                      <a:pPr algn="l" fontAlgn="b"/>
                      <a:endParaRPr lang="tr-TR" sz="1100" b="1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HATA SAYISI</a:t>
                      </a:r>
                      <a:endParaRPr lang="tr-TR" sz="1100" b="0" i="0" u="none" strike="noStrike" dirty="0">
                        <a:solidFill>
                          <a:srgbClr val="FF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BASAMAK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  <a:p>
                      <a:pPr algn="l" fontAlgn="b"/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solidFill>
                            <a:srgbClr val="FF0000"/>
                          </a:solidFill>
                          <a:effectLst/>
                        </a:rPr>
                        <a:t>SÜRE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90200475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Mehmet Can 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6,05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95103751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Ece 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44,24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89434140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Yiğit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29,6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514107106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Ayşe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28,23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919822113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Murathan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11,32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441187300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Zeynep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20,56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43621807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Muhammed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12,89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648245812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Mert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44,24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266263526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Mustafa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38,87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671570767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Şehriban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13,04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3209122681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Tuğçe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25,48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330246037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Nisa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12,9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890448701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Şeyma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20,81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99861701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Muazzez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4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15,68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65874434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selin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13,56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1054952488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umay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6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12,78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716760491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 dirty="0">
                          <a:effectLst/>
                        </a:rPr>
                        <a:t>yunus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0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19,32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532000982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kübra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8,1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4016918384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ertuğrul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1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3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>
                          <a:effectLst/>
                        </a:rPr>
                        <a:t>20,35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905619453"/>
                  </a:ext>
                </a:extLst>
              </a:tr>
              <a:tr h="253555">
                <a:tc>
                  <a:txBody>
                    <a:bodyPr/>
                    <a:lstStyle/>
                    <a:p>
                      <a:pPr algn="l" fontAlgn="b"/>
                      <a:r>
                        <a:rPr lang="tr-TR" sz="1100" u="none" strike="noStrike">
                          <a:effectLst/>
                        </a:rPr>
                        <a:t>ahmet</a:t>
                      </a:r>
                      <a:endParaRPr lang="tr-TR" sz="1100" b="0" i="0" u="none" strike="noStrike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2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3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tr-TR" sz="1100" u="none" strike="noStrike" dirty="0">
                          <a:effectLst/>
                        </a:rPr>
                        <a:t>9,24</a:t>
                      </a:r>
                      <a:endParaRPr lang="tr-TR" sz="1100" b="0" i="0" u="none" strike="noStrike" dirty="0"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</a:endParaRPr>
                    </a:p>
                  </a:txBody>
                  <a:tcPr marL="7620" marR="7620" marT="7620" marB="0" anchor="b"/>
                </a:tc>
                <a:extLst>
                  <a:ext uri="{0D108BD9-81ED-4DB2-BD59-A6C34878D82A}">
                    <a16:rowId xmlns:a16="http://schemas.microsoft.com/office/drawing/2014/main" xmlns="" val="245623821"/>
                  </a:ext>
                </a:extLst>
              </a:tr>
            </a:tbl>
          </a:graphicData>
        </a:graphic>
      </p:graphicFrame>
      <p:pic>
        <p:nvPicPr>
          <p:cNvPr id="6" name="Grafik 5">
            <a:extLst>
              <a:ext uri="{FF2B5EF4-FFF2-40B4-BE49-F238E27FC236}">
                <a16:creationId xmlns:a16="http://schemas.microsoft.com/office/drawing/2014/main" xmlns="" id="{78BABD1A-197D-4DAE-87BB-637C8936ADA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1579251" y="282615"/>
            <a:ext cx="4706640" cy="4444326"/>
          </a:xfrm>
          <a:prstGeom prst="rect">
            <a:avLst/>
          </a:prstGeom>
        </p:spPr>
      </p:pic>
      <p:sp>
        <p:nvSpPr>
          <p:cNvPr id="7" name="Dikdörtgen 6">
            <a:extLst>
              <a:ext uri="{FF2B5EF4-FFF2-40B4-BE49-F238E27FC236}">
                <a16:creationId xmlns:a16="http://schemas.microsoft.com/office/drawing/2014/main" xmlns="" id="{DFA42409-BA68-423A-B8FC-D485D865E787}"/>
              </a:ext>
            </a:extLst>
          </p:cNvPr>
          <p:cNvSpPr/>
          <p:nvPr/>
        </p:nvSpPr>
        <p:spPr>
          <a:xfrm>
            <a:off x="1079924" y="4821059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tr-TR" dirty="0"/>
              <a:t>Ankete katılan 20 kişiden;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442178"/>
                </a:solidFill>
              </a:rPr>
              <a:t>10</a:t>
            </a:r>
            <a:r>
              <a:rPr lang="tr-TR" dirty="0"/>
              <a:t> si </a:t>
            </a:r>
            <a:r>
              <a:rPr lang="tr-TR" dirty="0">
                <a:solidFill>
                  <a:srgbClr val="442178"/>
                </a:solidFill>
              </a:rPr>
              <a:t>(0-15) </a:t>
            </a:r>
            <a:r>
              <a:rPr lang="tr-TR" dirty="0"/>
              <a:t>saniye arasında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FF0066"/>
                </a:solidFill>
              </a:rPr>
              <a:t>7</a:t>
            </a:r>
            <a:r>
              <a:rPr lang="tr-TR" dirty="0"/>
              <a:t> kişi ise </a:t>
            </a:r>
            <a:r>
              <a:rPr lang="tr-TR" dirty="0">
                <a:solidFill>
                  <a:srgbClr val="FF0066"/>
                </a:solidFill>
              </a:rPr>
              <a:t>(15-30) </a:t>
            </a:r>
            <a:r>
              <a:rPr lang="tr-TR" dirty="0"/>
              <a:t>saniye arasında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tr-TR" dirty="0">
                <a:solidFill>
                  <a:srgbClr val="0000FF"/>
                </a:solidFill>
              </a:rPr>
              <a:t>3 </a:t>
            </a:r>
            <a:r>
              <a:rPr lang="tr-TR" dirty="0"/>
              <a:t>kişi ise </a:t>
            </a:r>
            <a:r>
              <a:rPr lang="tr-TR" dirty="0">
                <a:solidFill>
                  <a:srgbClr val="0000FF"/>
                </a:solidFill>
              </a:rPr>
              <a:t>(30-45) </a:t>
            </a:r>
            <a:r>
              <a:rPr lang="tr-TR" dirty="0"/>
              <a:t>saniye arasında</a:t>
            </a:r>
          </a:p>
          <a:p>
            <a:r>
              <a:rPr lang="tr-TR" dirty="0"/>
              <a:t>yapmıştır.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tr-TR" dirty="0"/>
          </a:p>
        </p:txBody>
      </p:sp>
      <p:sp>
        <p:nvSpPr>
          <p:cNvPr id="9" name="Dikdörtgen 8">
            <a:extLst>
              <a:ext uri="{FF2B5EF4-FFF2-40B4-BE49-F238E27FC236}">
                <a16:creationId xmlns:a16="http://schemas.microsoft.com/office/drawing/2014/main" xmlns="" id="{25AD1066-02D4-4DB8-91C6-1C9AEED4AF95}"/>
              </a:ext>
            </a:extLst>
          </p:cNvPr>
          <p:cNvSpPr/>
          <p:nvPr/>
        </p:nvSpPr>
        <p:spPr>
          <a:xfrm>
            <a:off x="3594978" y="-23802"/>
            <a:ext cx="6751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dirty="0"/>
              <a:t>SÜRE</a:t>
            </a:r>
          </a:p>
        </p:txBody>
      </p:sp>
      <p:sp>
        <p:nvSpPr>
          <p:cNvPr id="10" name="Dikdörtgen 9">
            <a:extLst>
              <a:ext uri="{FF2B5EF4-FFF2-40B4-BE49-F238E27FC236}">
                <a16:creationId xmlns:a16="http://schemas.microsoft.com/office/drawing/2014/main" xmlns="" id="{30BAF358-C038-482B-919F-E713C3D2F05B}"/>
              </a:ext>
            </a:extLst>
          </p:cNvPr>
          <p:cNvSpPr/>
          <p:nvPr/>
        </p:nvSpPr>
        <p:spPr>
          <a:xfrm>
            <a:off x="7800653" y="463300"/>
            <a:ext cx="374333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fontAlgn="b"/>
            <a:r>
              <a:rPr lang="tr-TR" sz="2400" b="1" dirty="0">
                <a:solidFill>
                  <a:srgbClr val="FF0000"/>
                </a:solidFill>
              </a:rPr>
              <a:t>Ödeme seçeneklerini açınız.</a:t>
            </a:r>
            <a:endParaRPr lang="tr-TR" sz="2400" b="1" dirty="0">
              <a:solidFill>
                <a:srgbClr val="FF0000"/>
              </a:solidFill>
              <a:latin typeface="Calibri" panose="020F0502020204030204" pitchFamily="34" charset="0"/>
            </a:endParaRPr>
          </a:p>
        </p:txBody>
      </p:sp>
      <p:sp>
        <p:nvSpPr>
          <p:cNvPr id="11" name="Dikdörtgen 10">
            <a:extLst>
              <a:ext uri="{FF2B5EF4-FFF2-40B4-BE49-F238E27FC236}">
                <a16:creationId xmlns:a16="http://schemas.microsoft.com/office/drawing/2014/main" xmlns="" id="{4100A3DE-80EE-47AC-9628-4C42A2A2B142}"/>
              </a:ext>
            </a:extLst>
          </p:cNvPr>
          <p:cNvSpPr/>
          <p:nvPr/>
        </p:nvSpPr>
        <p:spPr>
          <a:xfrm>
            <a:off x="7314204" y="228133"/>
            <a:ext cx="612668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tr-TR" sz="4400" dirty="0">
                <a:solidFill>
                  <a:srgbClr val="7030A0"/>
                </a:solidFill>
              </a:rPr>
              <a:t>4.</a:t>
            </a:r>
          </a:p>
        </p:txBody>
      </p:sp>
    </p:spTree>
    <p:extLst>
      <p:ext uri="{BB962C8B-B14F-4D97-AF65-F5344CB8AC3E}">
        <p14:creationId xmlns:p14="http://schemas.microsoft.com/office/powerpoint/2010/main" val="3059986870"/>
      </p:ext>
    </p:extLst>
  </p:cSld>
  <p:clrMapOvr>
    <a:masterClrMapping/>
  </p:clrMapOvr>
  <mc:AlternateContent xmlns:mc="http://schemas.openxmlformats.org/markup-compatibility/2006" xmlns:p15="http://schemas.microsoft.com/office/powerpoint/2012/main">
    <mc:Choice Requires="p15">
      <p:transition xmlns:p14="http://schemas.microsoft.com/office/powerpoint/2010/main" spd="slow" p14:dur="2000">
        <p15:prstTrans prst="fallOver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eması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213</TotalTime>
  <Words>1579</Words>
  <Application>Microsoft Office PowerPoint</Application>
  <PresentationFormat>Geniş ekran</PresentationFormat>
  <Paragraphs>954</Paragraphs>
  <Slides>18</Slides>
  <Notes>1</Notes>
  <HiddenSlides>0</HiddenSlides>
  <MMClips>0</MMClips>
  <ScaleCrop>false</ScaleCrop>
  <HeadingPairs>
    <vt:vector size="6" baseType="variant">
      <vt:variant>
        <vt:lpstr>Kullanılan Yazı Tipleri</vt:lpstr>
      </vt:variant>
      <vt:variant>
        <vt:i4>4</vt:i4>
      </vt:variant>
      <vt:variant>
        <vt:lpstr>Tema</vt:lpstr>
      </vt:variant>
      <vt:variant>
        <vt:i4>1</vt:i4>
      </vt:variant>
      <vt:variant>
        <vt:lpstr>Slayt Başlıkları</vt:lpstr>
      </vt:variant>
      <vt:variant>
        <vt:i4>18</vt:i4>
      </vt:variant>
    </vt:vector>
  </HeadingPairs>
  <TitlesOfParts>
    <vt:vector size="23" baseType="lpstr">
      <vt:lpstr>Algerian</vt:lpstr>
      <vt:lpstr>Arial</vt:lpstr>
      <vt:lpstr>Calibri</vt:lpstr>
      <vt:lpstr>Calibri Light</vt:lpstr>
      <vt:lpstr>Office Teması</vt:lpstr>
      <vt:lpstr>insan Bilgisayar Etkilesimi</vt:lpstr>
      <vt:lpstr>Neden Amazon:</vt:lpstr>
      <vt:lpstr> Anketi Nasıl Yaptık? </vt:lpstr>
      <vt:lpstr>Görevleri Nasıl mı Belirledik ..?</vt:lpstr>
      <vt:lpstr> GÖREVLER ve ANKET ANALİZ SONUÇLARI</vt:lpstr>
      <vt:lpstr> 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PowerPoint Sunusu</vt:lpstr>
      <vt:lpstr>Psikolojik İzlenim:</vt:lpstr>
      <vt:lpstr>SONUÇ ve ÖNERİLERİMİZ</vt:lpstr>
      <vt:lpstr>PowerPoint Sunusu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insan Bilgisayar Etkilesimi</dc:title>
  <dc:creator>melih altınok</dc:creator>
  <cp:lastModifiedBy>Microsoft hesabı</cp:lastModifiedBy>
  <cp:revision>32</cp:revision>
  <dcterms:created xsi:type="dcterms:W3CDTF">2019-12-23T16:01:20Z</dcterms:created>
  <dcterms:modified xsi:type="dcterms:W3CDTF">2020-12-20T09:47:59Z</dcterms:modified>
</cp:coreProperties>
</file>