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9" r:id="rId7"/>
    <p:sldId id="288" r:id="rId8"/>
    <p:sldId id="292" r:id="rId9"/>
    <p:sldId id="297" r:id="rId10"/>
    <p:sldId id="290" r:id="rId11"/>
    <p:sldId id="293" r:id="rId12"/>
    <p:sldId id="295" r:id="rId13"/>
    <p:sldId id="296" r:id="rId14"/>
    <p:sldId id="298" r:id="rId15"/>
    <p:sldId id="300" r:id="rId16"/>
    <p:sldId id="301" r:id="rId17"/>
    <p:sldId id="302" r:id="rId18"/>
    <p:sldId id="303" r:id="rId19"/>
    <p:sldId id="305" r:id="rId20"/>
    <p:sldId id="306" r:id="rId21"/>
    <p:sldId id="307" r:id="rId22"/>
    <p:sldId id="308" r:id="rId23"/>
    <p:sldId id="312" r:id="rId24"/>
    <p:sldId id="310" r:id="rId25"/>
    <p:sldId id="311" r:id="rId26"/>
    <p:sldId id="309" r:id="rId27"/>
    <p:sldId id="313" r:id="rId28"/>
    <p:sldId id="314" r:id="rId29"/>
    <p:sldId id="315" r:id="rId30"/>
    <p:sldId id="3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Digital Communication </a:t>
            </a:r>
            <a:br>
              <a:rPr lang="en-US" dirty="0">
                <a:solidFill>
                  <a:srgbClr val="FFFFFF"/>
                </a:solidFill>
              </a:rPr>
            </a:br>
            <a:r>
              <a:rPr lang="en-US" dirty="0">
                <a:solidFill>
                  <a:srgbClr val="FFFFFF"/>
                </a:solidFill>
              </a:rPr>
              <a:t>Final Project </a:t>
            </a:r>
          </a:p>
        </p:txBody>
      </p:sp>
      <p:cxnSp>
        <p:nvCxnSpPr>
          <p:cNvPr id="50" name="Straight Connector 49">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5"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93FDE1BD-C788-4F92-BF87-5DB35A0B19DD}"/>
              </a:ext>
            </a:extLst>
          </p:cNvPr>
          <p:cNvSpPr txBox="1"/>
          <p:nvPr/>
        </p:nvSpPr>
        <p:spPr>
          <a:xfrm>
            <a:off x="2745377" y="6334780"/>
            <a:ext cx="6701246" cy="523220"/>
          </a:xfrm>
          <a:prstGeom prst="rect">
            <a:avLst/>
          </a:prstGeom>
          <a:noFill/>
        </p:spPr>
        <p:txBody>
          <a:bodyPr wrap="square" rtlCol="0">
            <a:spAutoFit/>
          </a:bodyPr>
          <a:lstStyle/>
          <a:p>
            <a:pPr algn="ctr"/>
            <a:r>
              <a:rPr lang="en-US" sz="2800" b="1" dirty="0">
                <a:solidFill>
                  <a:schemeClr val="bg1"/>
                </a:solidFill>
                <a:latin typeface="Georgia" panose="02040502050405020303" pitchFamily="18" charset="0"/>
              </a:rPr>
              <a:t>Channel Code </a:t>
            </a:r>
          </a:p>
        </p:txBody>
      </p:sp>
      <p:pic>
        <p:nvPicPr>
          <p:cNvPr id="3" name="Picture 2" descr="Text&#10;&#10;Description automatically generated">
            <a:extLst>
              <a:ext uri="{FF2B5EF4-FFF2-40B4-BE49-F238E27FC236}">
                <a16:creationId xmlns:a16="http://schemas.microsoft.com/office/drawing/2014/main" id="{7E7CAEEA-9DB7-42AF-B033-34278BA10EAA}"/>
              </a:ext>
            </a:extLst>
          </p:cNvPr>
          <p:cNvPicPr>
            <a:picLocks noChangeAspect="1"/>
          </p:cNvPicPr>
          <p:nvPr/>
        </p:nvPicPr>
        <p:blipFill>
          <a:blip r:embed="rId2"/>
          <a:stretch>
            <a:fillRect/>
          </a:stretch>
        </p:blipFill>
        <p:spPr>
          <a:xfrm>
            <a:off x="0" y="0"/>
            <a:ext cx="12192000" cy="6334780"/>
          </a:xfrm>
          <a:prstGeom prst="rect">
            <a:avLst/>
          </a:prstGeom>
        </p:spPr>
      </p:pic>
    </p:spTree>
    <p:extLst>
      <p:ext uri="{BB962C8B-B14F-4D97-AF65-F5344CB8AC3E}">
        <p14:creationId xmlns:p14="http://schemas.microsoft.com/office/powerpoint/2010/main" val="180433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D93FCBD-9F0C-44DF-A359-07D7DC81B968}"/>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Channel Output </a:t>
            </a:r>
          </a:p>
        </p:txBody>
      </p:sp>
      <p:pic>
        <p:nvPicPr>
          <p:cNvPr id="6" name="Picture Placeholder 5">
            <a:extLst>
              <a:ext uri="{FF2B5EF4-FFF2-40B4-BE49-F238E27FC236}">
                <a16:creationId xmlns:a16="http://schemas.microsoft.com/office/drawing/2014/main" id="{4576564F-E08F-4125-9570-93E6EE9AE536}"/>
              </a:ext>
            </a:extLst>
          </p:cNvPr>
          <p:cNvPicPr>
            <a:picLocks noGrp="1" noChangeAspect="1"/>
          </p:cNvPicPr>
          <p:nvPr>
            <p:ph idx="1"/>
          </p:nvPr>
        </p:nvPicPr>
        <p:blipFill>
          <a:blip r:embed="rId2"/>
          <a:stretch/>
        </p:blipFill>
        <p:spPr>
          <a:xfrm>
            <a:off x="720670" y="640081"/>
            <a:ext cx="6738874" cy="5054155"/>
          </a:xfrm>
          <a:prstGeom prst="rect">
            <a:avLst/>
          </a:prstGeom>
        </p:spPr>
      </p:pic>
      <p:cxnSp>
        <p:nvCxnSpPr>
          <p:cNvPr id="47" name="Straight Connector 4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818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93FDE1BD-C788-4F92-BF87-5DB35A0B19DD}"/>
              </a:ext>
            </a:extLst>
          </p:cNvPr>
          <p:cNvSpPr txBox="1"/>
          <p:nvPr/>
        </p:nvSpPr>
        <p:spPr>
          <a:xfrm>
            <a:off x="2745377" y="6145369"/>
            <a:ext cx="6701246" cy="523220"/>
          </a:xfrm>
          <a:prstGeom prst="rect">
            <a:avLst/>
          </a:prstGeom>
          <a:noFill/>
        </p:spPr>
        <p:txBody>
          <a:bodyPr wrap="square" rtlCol="0">
            <a:spAutoFit/>
          </a:bodyPr>
          <a:lstStyle/>
          <a:p>
            <a:pPr algn="ctr"/>
            <a:r>
              <a:rPr lang="en-US" sz="2800" b="1" dirty="0">
                <a:solidFill>
                  <a:schemeClr val="bg1"/>
                </a:solidFill>
                <a:latin typeface="Georgia" panose="02040502050405020303" pitchFamily="18" charset="0"/>
              </a:rPr>
              <a:t>Passing Pulse to Channel </a:t>
            </a:r>
          </a:p>
        </p:txBody>
      </p:sp>
      <p:pic>
        <p:nvPicPr>
          <p:cNvPr id="3" name="Picture 2">
            <a:extLst>
              <a:ext uri="{FF2B5EF4-FFF2-40B4-BE49-F238E27FC236}">
                <a16:creationId xmlns:a16="http://schemas.microsoft.com/office/drawing/2014/main" id="{7E7CAEEA-9DB7-42AF-B033-34278BA10EAA}"/>
              </a:ext>
            </a:extLst>
          </p:cNvPr>
          <p:cNvPicPr>
            <a:picLocks noChangeAspect="1"/>
          </p:cNvPicPr>
          <p:nvPr/>
        </p:nvPicPr>
        <p:blipFill>
          <a:blip r:embed="rId2"/>
          <a:srcRect/>
          <a:stretch/>
        </p:blipFill>
        <p:spPr>
          <a:xfrm>
            <a:off x="0" y="0"/>
            <a:ext cx="12192000" cy="6035040"/>
          </a:xfrm>
          <a:prstGeom prst="rect">
            <a:avLst/>
          </a:prstGeom>
        </p:spPr>
      </p:pic>
    </p:spTree>
    <p:extLst>
      <p:ext uri="{BB962C8B-B14F-4D97-AF65-F5344CB8AC3E}">
        <p14:creationId xmlns:p14="http://schemas.microsoft.com/office/powerpoint/2010/main" val="157479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D93FCBD-9F0C-44DF-A359-07D7DC81B968}"/>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Passing Pulse to Channel </a:t>
            </a:r>
          </a:p>
        </p:txBody>
      </p:sp>
      <p:pic>
        <p:nvPicPr>
          <p:cNvPr id="3" name="Content Placeholder 2" descr="Chart, histogram&#10;&#10;Description automatically generated">
            <a:extLst>
              <a:ext uri="{FF2B5EF4-FFF2-40B4-BE49-F238E27FC236}">
                <a16:creationId xmlns:a16="http://schemas.microsoft.com/office/drawing/2014/main" id="{6B994DC9-8ADD-44EC-B185-1C80A42B3EF6}"/>
              </a:ext>
            </a:extLst>
          </p:cNvPr>
          <p:cNvPicPr>
            <a:picLocks noGrp="1" noChangeAspect="1"/>
          </p:cNvPicPr>
          <p:nvPr>
            <p:ph idx="1"/>
          </p:nvPr>
        </p:nvPicPr>
        <p:blipFill>
          <a:blip r:embed="rId2"/>
          <a:stretch>
            <a:fillRect/>
          </a:stretch>
        </p:blipFill>
        <p:spPr>
          <a:xfrm>
            <a:off x="320761" y="228973"/>
            <a:ext cx="5953429" cy="4465073"/>
          </a:xfrm>
          <a:prstGeom prst="rect">
            <a:avLst/>
          </a:prstGeom>
        </p:spPr>
      </p:pic>
      <p:pic>
        <p:nvPicPr>
          <p:cNvPr id="6" name="Picture Placeholder 5">
            <a:extLst>
              <a:ext uri="{FF2B5EF4-FFF2-40B4-BE49-F238E27FC236}">
                <a16:creationId xmlns:a16="http://schemas.microsoft.com/office/drawing/2014/main" id="{4576564F-E08F-4125-9570-93E6EE9AE536}"/>
              </a:ext>
            </a:extLst>
          </p:cNvPr>
          <p:cNvPicPr>
            <a:picLocks noChangeAspect="1"/>
          </p:cNvPicPr>
          <p:nvPr/>
        </p:nvPicPr>
        <p:blipFill>
          <a:blip r:embed="rId3"/>
          <a:stretch/>
        </p:blipFill>
        <p:spPr>
          <a:xfrm>
            <a:off x="6274191" y="278277"/>
            <a:ext cx="5584874" cy="4188656"/>
          </a:xfrm>
          <a:prstGeom prst="rect">
            <a:avLst/>
          </a:prstGeom>
        </p:spPr>
      </p:pic>
      <p:cxnSp>
        <p:nvCxnSpPr>
          <p:cNvPr id="71" name="Straight Connector 7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763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93FDE1BD-C788-4F92-BF87-5DB35A0B19DD}"/>
              </a:ext>
            </a:extLst>
          </p:cNvPr>
          <p:cNvSpPr txBox="1"/>
          <p:nvPr/>
        </p:nvSpPr>
        <p:spPr>
          <a:xfrm>
            <a:off x="2745377" y="6145369"/>
            <a:ext cx="6701246" cy="523220"/>
          </a:xfrm>
          <a:prstGeom prst="rect">
            <a:avLst/>
          </a:prstGeom>
          <a:noFill/>
        </p:spPr>
        <p:txBody>
          <a:bodyPr wrap="square" rtlCol="0">
            <a:spAutoFit/>
          </a:bodyPr>
          <a:lstStyle/>
          <a:p>
            <a:pPr algn="ctr"/>
            <a:r>
              <a:rPr lang="en-US" sz="2800" b="1" dirty="0">
                <a:solidFill>
                  <a:schemeClr val="bg1"/>
                </a:solidFill>
                <a:latin typeface="Georgia" panose="02040502050405020303" pitchFamily="18" charset="0"/>
              </a:rPr>
              <a:t>Generating Two separate Pulses </a:t>
            </a:r>
          </a:p>
        </p:txBody>
      </p:sp>
      <p:pic>
        <p:nvPicPr>
          <p:cNvPr id="3" name="Picture 2">
            <a:extLst>
              <a:ext uri="{FF2B5EF4-FFF2-40B4-BE49-F238E27FC236}">
                <a16:creationId xmlns:a16="http://schemas.microsoft.com/office/drawing/2014/main" id="{7E7CAEEA-9DB7-42AF-B033-34278BA10EAA}"/>
              </a:ext>
            </a:extLst>
          </p:cNvPr>
          <p:cNvPicPr>
            <a:picLocks noChangeAspect="1"/>
          </p:cNvPicPr>
          <p:nvPr/>
        </p:nvPicPr>
        <p:blipFill>
          <a:blip r:embed="rId2"/>
          <a:srcRect/>
          <a:stretch/>
        </p:blipFill>
        <p:spPr>
          <a:xfrm>
            <a:off x="0" y="0"/>
            <a:ext cx="12192000" cy="6035040"/>
          </a:xfrm>
          <a:prstGeom prst="rect">
            <a:avLst/>
          </a:prstGeom>
        </p:spPr>
      </p:pic>
    </p:spTree>
    <p:extLst>
      <p:ext uri="{BB962C8B-B14F-4D97-AF65-F5344CB8AC3E}">
        <p14:creationId xmlns:p14="http://schemas.microsoft.com/office/powerpoint/2010/main" val="280768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D93FCBD-9F0C-44DF-A359-07D7DC81B968}"/>
              </a:ext>
            </a:extLst>
          </p:cNvPr>
          <p:cNvSpPr>
            <a:spLocks noGrp="1"/>
          </p:cNvSpPr>
          <p:nvPr>
            <p:ph type="title"/>
          </p:nvPr>
        </p:nvSpPr>
        <p:spPr>
          <a:xfrm>
            <a:off x="633999" y="4550230"/>
            <a:ext cx="10909073" cy="957902"/>
          </a:xfrm>
        </p:spPr>
        <p:txBody>
          <a:bodyPr vert="horz" lIns="91440" tIns="45720" rIns="91440" bIns="45720" rtlCol="0" anchor="b">
            <a:normAutofit fontScale="90000"/>
          </a:bodyPr>
          <a:lstStyle/>
          <a:p>
            <a:r>
              <a:rPr lang="en-US" sz="6000" dirty="0">
                <a:solidFill>
                  <a:schemeClr val="tx1">
                    <a:lumMod val="85000"/>
                    <a:lumOff val="15000"/>
                  </a:schemeClr>
                </a:solidFill>
              </a:rPr>
              <a:t>Generating Two separated Pulse</a:t>
            </a:r>
          </a:p>
        </p:txBody>
      </p:sp>
      <p:pic>
        <p:nvPicPr>
          <p:cNvPr id="3" name="Content Placeholder 2">
            <a:extLst>
              <a:ext uri="{FF2B5EF4-FFF2-40B4-BE49-F238E27FC236}">
                <a16:creationId xmlns:a16="http://schemas.microsoft.com/office/drawing/2014/main" id="{6B994DC9-8ADD-44EC-B185-1C80A42B3EF6}"/>
              </a:ext>
            </a:extLst>
          </p:cNvPr>
          <p:cNvPicPr>
            <a:picLocks noGrp="1" noChangeAspect="1"/>
          </p:cNvPicPr>
          <p:nvPr>
            <p:ph idx="1"/>
          </p:nvPr>
        </p:nvPicPr>
        <p:blipFill>
          <a:blip r:embed="rId2"/>
          <a:srcRect/>
          <a:stretch/>
        </p:blipFill>
        <p:spPr>
          <a:xfrm>
            <a:off x="320761" y="228973"/>
            <a:ext cx="5953429" cy="4465072"/>
          </a:xfrm>
          <a:prstGeom prst="rect">
            <a:avLst/>
          </a:prstGeom>
        </p:spPr>
      </p:pic>
      <p:pic>
        <p:nvPicPr>
          <p:cNvPr id="6" name="Picture Placeholder 5">
            <a:extLst>
              <a:ext uri="{FF2B5EF4-FFF2-40B4-BE49-F238E27FC236}">
                <a16:creationId xmlns:a16="http://schemas.microsoft.com/office/drawing/2014/main" id="{4576564F-E08F-4125-9570-93E6EE9AE536}"/>
              </a:ext>
            </a:extLst>
          </p:cNvPr>
          <p:cNvPicPr>
            <a:picLocks noChangeAspect="1"/>
          </p:cNvPicPr>
          <p:nvPr/>
        </p:nvPicPr>
        <p:blipFill>
          <a:blip r:embed="rId3"/>
          <a:srcRect/>
          <a:stretch/>
        </p:blipFill>
        <p:spPr>
          <a:xfrm>
            <a:off x="6274191" y="278277"/>
            <a:ext cx="5584874" cy="4188655"/>
          </a:xfrm>
          <a:prstGeom prst="rect">
            <a:avLst/>
          </a:prstGeom>
        </p:spPr>
      </p:pic>
      <p:cxnSp>
        <p:nvCxnSpPr>
          <p:cNvPr id="71" name="Straight Connector 7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264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2" name="Rectangle 81">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D93FCBD-9F0C-44DF-A359-07D7DC81B968}"/>
              </a:ext>
            </a:extLst>
          </p:cNvPr>
          <p:cNvSpPr>
            <a:spLocks noGrp="1"/>
          </p:cNvSpPr>
          <p:nvPr>
            <p:ph type="title"/>
          </p:nvPr>
        </p:nvSpPr>
        <p:spPr>
          <a:xfrm>
            <a:off x="633999" y="4550230"/>
            <a:ext cx="10909073" cy="957902"/>
          </a:xfrm>
        </p:spPr>
        <p:txBody>
          <a:bodyPr vert="horz" lIns="91440" tIns="45720" rIns="91440" bIns="45720" rtlCol="0" anchor="b">
            <a:normAutofit/>
          </a:bodyPr>
          <a:lstStyle/>
          <a:p>
            <a:pPr algn="ctr"/>
            <a:r>
              <a:rPr lang="en-US" sz="5400" dirty="0">
                <a:latin typeface="Georgia" panose="02040502050405020303" pitchFamily="18" charset="0"/>
              </a:rPr>
              <a:t>Inter-Symbol Interference (ISI) </a:t>
            </a:r>
          </a:p>
        </p:txBody>
      </p:sp>
      <p:pic>
        <p:nvPicPr>
          <p:cNvPr id="10" name="Picture 9" descr="Chart, line chart&#10;&#10;Description automatically generated">
            <a:extLst>
              <a:ext uri="{FF2B5EF4-FFF2-40B4-BE49-F238E27FC236}">
                <a16:creationId xmlns:a16="http://schemas.microsoft.com/office/drawing/2014/main" id="{7BD72BE9-9326-4402-A2B3-DC9CB6ED38B5}"/>
              </a:ext>
            </a:extLst>
          </p:cNvPr>
          <p:cNvPicPr>
            <a:picLocks noChangeAspect="1"/>
          </p:cNvPicPr>
          <p:nvPr/>
        </p:nvPicPr>
        <p:blipFill>
          <a:blip r:embed="rId2"/>
          <a:stretch>
            <a:fillRect/>
          </a:stretch>
        </p:blipFill>
        <p:spPr>
          <a:xfrm>
            <a:off x="883473" y="379829"/>
            <a:ext cx="5150648" cy="3862987"/>
          </a:xfrm>
          <a:prstGeom prst="rect">
            <a:avLst/>
          </a:prstGeom>
        </p:spPr>
      </p:pic>
      <p:pic>
        <p:nvPicPr>
          <p:cNvPr id="6" name="Picture Placeholder 5">
            <a:extLst>
              <a:ext uri="{FF2B5EF4-FFF2-40B4-BE49-F238E27FC236}">
                <a16:creationId xmlns:a16="http://schemas.microsoft.com/office/drawing/2014/main" id="{4576564F-E08F-4125-9570-93E6EE9AE536}"/>
              </a:ext>
            </a:extLst>
          </p:cNvPr>
          <p:cNvPicPr>
            <a:picLocks noChangeAspect="1"/>
          </p:cNvPicPr>
          <p:nvPr/>
        </p:nvPicPr>
        <p:blipFill>
          <a:blip r:embed="rId3"/>
          <a:stretch/>
        </p:blipFill>
        <p:spPr>
          <a:xfrm>
            <a:off x="6506159" y="379828"/>
            <a:ext cx="5150648" cy="3862987"/>
          </a:xfrm>
          <a:prstGeom prst="rect">
            <a:avLst/>
          </a:prstGeom>
        </p:spPr>
      </p:pic>
      <p:cxnSp>
        <p:nvCxnSpPr>
          <p:cNvPr id="84" name="Straight Connector 83">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58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7B61-E8A3-410F-906E-ECD6EE48B369}"/>
              </a:ext>
            </a:extLst>
          </p:cNvPr>
          <p:cNvSpPr>
            <a:spLocks noGrp="1"/>
          </p:cNvSpPr>
          <p:nvPr>
            <p:ph type="title"/>
          </p:nvPr>
        </p:nvSpPr>
        <p:spPr/>
        <p:txBody>
          <a:bodyPr/>
          <a:lstStyle/>
          <a:p>
            <a:r>
              <a:rPr lang="en-US" dirty="0"/>
              <a:t>Problem of ISI  </a:t>
            </a:r>
          </a:p>
        </p:txBody>
      </p:sp>
      <p:sp>
        <p:nvSpPr>
          <p:cNvPr id="3" name="Content Placeholder 2">
            <a:extLst>
              <a:ext uri="{FF2B5EF4-FFF2-40B4-BE49-F238E27FC236}">
                <a16:creationId xmlns:a16="http://schemas.microsoft.com/office/drawing/2014/main" id="{BB33B7B5-A087-4CC7-9B4C-449CE6574353}"/>
              </a:ext>
            </a:extLst>
          </p:cNvPr>
          <p:cNvSpPr>
            <a:spLocks noGrp="1"/>
          </p:cNvSpPr>
          <p:nvPr>
            <p:ph idx="1"/>
          </p:nvPr>
        </p:nvSpPr>
        <p:spPr/>
        <p:txBody>
          <a:bodyPr/>
          <a:lstStyle/>
          <a:p>
            <a:r>
              <a:rPr lang="en-US" dirty="0"/>
              <a:t>As we can see, the square signal is no longer a square signal coming out of the channel. In fact, the shape of the square signal out of the channel has “leaked” outside of the duration 𝑇 = 2/𝐵 that was intended at the beginning. If there are multiple square signals after each other (one square signal for each bit), these leaked parts will interfere with the signals of other bits. This phenomenon is called Inter-Symbol Interference (ISI).</a:t>
            </a:r>
          </a:p>
          <a:p>
            <a:r>
              <a:rPr lang="en-US" dirty="0"/>
              <a:t>ISI can negatively affect the detection performance of multiple consecutive signals. To combat the effect of ISI in band-limited channels, one cannot use square pulses anymore. Instead, there are other pulse shapes that are better suited for such channels. We need to investigate such solutions.</a:t>
            </a:r>
          </a:p>
          <a:p>
            <a:r>
              <a:rPr lang="en-US" dirty="0"/>
              <a:t>So, we use raised cosine to solve the problem of ISI </a:t>
            </a:r>
          </a:p>
        </p:txBody>
      </p:sp>
    </p:spTree>
    <p:extLst>
      <p:ext uri="{BB962C8B-B14F-4D97-AF65-F5344CB8AC3E}">
        <p14:creationId xmlns:p14="http://schemas.microsoft.com/office/powerpoint/2010/main" val="3235998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6E27-6422-412F-BEE9-A66B2F079D1F}"/>
              </a:ext>
            </a:extLst>
          </p:cNvPr>
          <p:cNvSpPr>
            <a:spLocks noGrp="1"/>
          </p:cNvSpPr>
          <p:nvPr>
            <p:ph type="title"/>
          </p:nvPr>
        </p:nvSpPr>
        <p:spPr/>
        <p:txBody>
          <a:bodyPr/>
          <a:lstStyle/>
          <a:p>
            <a:r>
              <a:rPr lang="en-US" dirty="0"/>
              <a:t>Raised Cosine Filter </a:t>
            </a:r>
          </a:p>
        </p:txBody>
      </p:sp>
      <p:sp>
        <p:nvSpPr>
          <p:cNvPr id="3" name="Content Placeholder 2">
            <a:extLst>
              <a:ext uri="{FF2B5EF4-FFF2-40B4-BE49-F238E27FC236}">
                <a16:creationId xmlns:a16="http://schemas.microsoft.com/office/drawing/2014/main" id="{1199CD61-CF92-44DD-8AFF-932799702712}"/>
              </a:ext>
            </a:extLst>
          </p:cNvPr>
          <p:cNvSpPr>
            <a:spLocks noGrp="1"/>
          </p:cNvSpPr>
          <p:nvPr>
            <p:ph idx="1"/>
          </p:nvPr>
        </p:nvSpPr>
        <p:spPr/>
        <p:txBody>
          <a:bodyPr numCol="1"/>
          <a:lstStyle/>
          <a:p>
            <a:r>
              <a:rPr lang="en-US" sz="2000" b="1" i="0" dirty="0">
                <a:solidFill>
                  <a:srgbClr val="202122"/>
                </a:solidFill>
                <a:effectLst/>
              </a:rPr>
              <a:t>The raised-cosine filter is an implementation of  a low-pass Nyquist filter.</a:t>
            </a:r>
          </a:p>
          <a:p>
            <a:r>
              <a:rPr lang="en-US" sz="2000" b="1" dirty="0">
                <a:solidFill>
                  <a:srgbClr val="202122"/>
                </a:solidFill>
              </a:rPr>
              <a:t>It can be produced in terms :</a:t>
            </a:r>
          </a:p>
          <a:p>
            <a:r>
              <a:rPr lang="en-US" sz="2000" b="1" dirty="0"/>
              <a:t>A) Time Domain : </a:t>
            </a:r>
          </a:p>
          <a:p>
            <a:endParaRPr lang="en-US" sz="2000" b="1" dirty="0"/>
          </a:p>
          <a:p>
            <a:endParaRPr lang="en-US" sz="2000" b="1" dirty="0"/>
          </a:p>
          <a:p>
            <a:r>
              <a:rPr lang="en-US" sz="2000" b="1" dirty="0"/>
              <a:t>B) Frequency Domain: </a:t>
            </a:r>
          </a:p>
          <a:p>
            <a:endParaRPr lang="en-US" dirty="0"/>
          </a:p>
        </p:txBody>
      </p:sp>
      <p:pic>
        <p:nvPicPr>
          <p:cNvPr id="5" name="Picture 4" descr="Logo, company name&#10;&#10;Description automatically generated">
            <a:extLst>
              <a:ext uri="{FF2B5EF4-FFF2-40B4-BE49-F238E27FC236}">
                <a16:creationId xmlns:a16="http://schemas.microsoft.com/office/drawing/2014/main" id="{6E6ABCB8-60E5-41C6-B907-49F7A6431570}"/>
              </a:ext>
            </a:extLst>
          </p:cNvPr>
          <p:cNvPicPr>
            <a:picLocks noChangeAspect="1"/>
          </p:cNvPicPr>
          <p:nvPr/>
        </p:nvPicPr>
        <p:blipFill rotWithShape="1">
          <a:blip r:embed="rId2"/>
          <a:srcRect l="8900" t="28552" r="14478"/>
          <a:stretch/>
        </p:blipFill>
        <p:spPr>
          <a:xfrm>
            <a:off x="4628271" y="2971800"/>
            <a:ext cx="4206237" cy="914400"/>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65E70640-4524-486B-8A35-400C73125F26}"/>
              </a:ext>
            </a:extLst>
          </p:cNvPr>
          <p:cNvPicPr>
            <a:picLocks noChangeAspect="1"/>
          </p:cNvPicPr>
          <p:nvPr/>
        </p:nvPicPr>
        <p:blipFill>
          <a:blip r:embed="rId3"/>
          <a:stretch>
            <a:fillRect/>
          </a:stretch>
        </p:blipFill>
        <p:spPr>
          <a:xfrm>
            <a:off x="3699802" y="4331761"/>
            <a:ext cx="5866229" cy="1739405"/>
          </a:xfrm>
          <a:prstGeom prst="rect">
            <a:avLst/>
          </a:prstGeom>
        </p:spPr>
      </p:pic>
    </p:spTree>
    <p:extLst>
      <p:ext uri="{BB962C8B-B14F-4D97-AF65-F5344CB8AC3E}">
        <p14:creationId xmlns:p14="http://schemas.microsoft.com/office/powerpoint/2010/main" val="317333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itle 3">
                <a:extLst>
                  <a:ext uri="{FF2B5EF4-FFF2-40B4-BE49-F238E27FC236}">
                    <a16:creationId xmlns:a16="http://schemas.microsoft.com/office/drawing/2014/main" id="{2F7E5633-8FFE-42A5-A7A4-3E2ABF86ABFD}"/>
                  </a:ext>
                </a:extLst>
              </p:cNvPr>
              <p:cNvSpPr>
                <a:spLocks noGrp="1"/>
              </p:cNvSpPr>
              <p:nvPr>
                <p:ph type="title"/>
              </p:nvPr>
            </p:nvSpPr>
            <p:spPr>
              <a:xfrm>
                <a:off x="47897" y="966650"/>
                <a:ext cx="12096206" cy="3513909"/>
              </a:xfrm>
            </p:spPr>
            <p:txBody>
              <a:bodyPr anchor="t">
                <a:normAutofit fontScale="90000"/>
              </a:bodyPr>
              <a:lstStyle/>
              <a:p>
                <a:r>
                  <a:rPr lang="en-US" sz="2200" b="1" dirty="0">
                    <a:latin typeface="+mn-lt"/>
                  </a:rPr>
                  <a:t>Parameters of Raised Cosine </a:t>
                </a:r>
                <a:br>
                  <a:rPr lang="en-US" sz="1800" dirty="0">
                    <a:latin typeface="+mn-lt"/>
                  </a:rPr>
                </a:br>
                <a:r>
                  <a:rPr lang="en-US" sz="1800" dirty="0">
                    <a:latin typeface="+mn-lt"/>
                  </a:rPr>
                  <a:t> </a:t>
                </a:r>
                <a:br>
                  <a:rPr lang="en-US" sz="1800" dirty="0">
                    <a:latin typeface="+mn-lt"/>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𝐵𝑎𝑛𝑑𝑤𝑖𝑑𝑡h</m:t>
                      </m:r>
                      <m:r>
                        <a:rPr lang="en-US" sz="2800" b="0" i="1" smtClean="0">
                          <a:latin typeface="Cambria Math" panose="02040503050406030204" pitchFamily="18" charset="0"/>
                        </a:rPr>
                        <m:t> : </m:t>
                      </m:r>
                      <m:r>
                        <a:rPr lang="en-US" sz="2800" b="0" i="1" smtClean="0">
                          <a:latin typeface="Cambria Math" panose="02040503050406030204" pitchFamily="18" charset="0"/>
                        </a:rPr>
                        <m:t>𝑊</m:t>
                      </m:r>
                      <m:r>
                        <a:rPr lang="en-US" sz="2800" b="0" i="1" smtClean="0">
                          <a:latin typeface="Cambria Math" panose="02040503050406030204" pitchFamily="18" charset="0"/>
                        </a:rPr>
                        <m:t>= </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𝑅𝑏</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=2</m:t>
                      </m:r>
                      <m:r>
                        <a:rPr lang="en-US" sz="2800" b="0" i="1" smtClean="0">
                          <a:latin typeface="Cambria Math" panose="02040503050406030204" pitchFamily="18" charset="0"/>
                        </a:rPr>
                        <m:t>𝑇𝑏</m:t>
                      </m:r>
                    </m:oMath>
                    <m:oMath xmlns:m="http://schemas.openxmlformats.org/officeDocument/2006/math">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𝑅𝑜𝑙𝑙</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𝑜𝑓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𝑓𝑎𝑐𝑡𝑜𝑟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rPr>
                        <m:t>=1 −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num>
                        <m:den>
                          <m:r>
                            <a:rPr lang="en-US" sz="2800" b="0" i="1" smtClean="0">
                              <a:latin typeface="Cambria Math" panose="02040503050406030204" pitchFamily="18" charset="0"/>
                            </a:rPr>
                            <m:t>𝑊</m:t>
                          </m:r>
                        </m:den>
                      </m:f>
                    </m:oMath>
                  </m:oMathPara>
                </a14:m>
                <a:br>
                  <a:rPr lang="en-US" sz="1800" i="1" dirty="0">
                    <a:latin typeface="+mn-lt"/>
                  </a:rPr>
                </a:br>
                <a:br>
                  <a:rPr lang="en-US" sz="1800" i="1" dirty="0">
                    <a:latin typeface="+mn-lt"/>
                  </a:rPr>
                </a:br>
                <a:r>
                  <a:rPr lang="en-US" sz="2400" i="1" dirty="0">
                    <a:latin typeface="+mn-lt"/>
                  </a:rPr>
                  <a:t>The main parameter of a raised cosine filter is its roll-off factor, which indirectly specifies the bandwidth of the filter. Ideal raised cosine filters have an infinite number of taps. Therefore, practical raised cosine filters are windowed.</a:t>
                </a:r>
                <a:br>
                  <a:rPr lang="en-US" sz="2400" i="1" dirty="0">
                    <a:latin typeface="+mn-lt"/>
                  </a:rPr>
                </a:br>
                <a:endParaRPr lang="en-US" sz="1800" i="1" dirty="0">
                  <a:latin typeface="+mn-lt"/>
                </a:endParaRPr>
              </a:p>
            </p:txBody>
          </p:sp>
        </mc:Choice>
        <mc:Fallback>
          <p:sp>
            <p:nvSpPr>
              <p:cNvPr id="8" name="Title 3">
                <a:extLst>
                  <a:ext uri="{FF2B5EF4-FFF2-40B4-BE49-F238E27FC236}">
                    <a16:creationId xmlns:a16="http://schemas.microsoft.com/office/drawing/2014/main" id="{2F7E5633-8FFE-42A5-A7A4-3E2ABF86ABFD}"/>
                  </a:ext>
                </a:extLst>
              </p:cNvPr>
              <p:cNvSpPr>
                <a:spLocks noGrp="1" noRot="1" noChangeAspect="1" noMove="1" noResize="1" noEditPoints="1" noAdjustHandles="1" noChangeArrowheads="1" noChangeShapeType="1" noTextEdit="1"/>
              </p:cNvSpPr>
              <p:nvPr>
                <p:ph type="title"/>
              </p:nvPr>
            </p:nvSpPr>
            <p:spPr>
              <a:xfrm>
                <a:off x="47897" y="966650"/>
                <a:ext cx="12096206" cy="3513909"/>
              </a:xfrm>
              <a:blipFill>
                <a:blip r:embed="rId2"/>
                <a:stretch>
                  <a:fillRect l="-655" t="-1910" r="-1109"/>
                </a:stretch>
              </a:blipFill>
            </p:spPr>
            <p:txBody>
              <a:bodyPr/>
              <a:lstStyle/>
              <a:p>
                <a:r>
                  <a:rPr lang="en-US">
                    <a:noFill/>
                  </a:rPr>
                  <a:t> </a:t>
                </a:r>
              </a:p>
            </p:txBody>
          </p:sp>
        </mc:Fallback>
      </mc:AlternateContent>
    </p:spTree>
    <p:extLst>
      <p:ext uri="{BB962C8B-B14F-4D97-AF65-F5344CB8AC3E}">
        <p14:creationId xmlns:p14="http://schemas.microsoft.com/office/powerpoint/2010/main" val="123070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54C4-D43A-43B3-817A-1F85790D2359}"/>
              </a:ext>
            </a:extLst>
          </p:cNvPr>
          <p:cNvSpPr>
            <a:spLocks noGrp="1"/>
          </p:cNvSpPr>
          <p:nvPr>
            <p:ph type="title"/>
          </p:nvPr>
        </p:nvSpPr>
        <p:spPr/>
        <p:txBody>
          <a:bodyPr/>
          <a:lstStyle/>
          <a:p>
            <a:r>
              <a:rPr lang="en-US" dirty="0"/>
              <a:t>By Team No. 14  </a:t>
            </a:r>
          </a:p>
        </p:txBody>
      </p:sp>
      <p:graphicFrame>
        <p:nvGraphicFramePr>
          <p:cNvPr id="6" name="Table 6">
            <a:extLst>
              <a:ext uri="{FF2B5EF4-FFF2-40B4-BE49-F238E27FC236}">
                <a16:creationId xmlns:a16="http://schemas.microsoft.com/office/drawing/2014/main" id="{697C690E-625C-4051-A1E3-7516F98DAED4}"/>
              </a:ext>
            </a:extLst>
          </p:cNvPr>
          <p:cNvGraphicFramePr>
            <a:graphicFrameLocks noGrp="1"/>
          </p:cNvGraphicFramePr>
          <p:nvPr>
            <p:ph idx="1"/>
            <p:extLst>
              <p:ext uri="{D42A27DB-BD31-4B8C-83A1-F6EECF244321}">
                <p14:modId xmlns:p14="http://schemas.microsoft.com/office/powerpoint/2010/main" val="3545455531"/>
              </p:ext>
            </p:extLst>
          </p:nvPr>
        </p:nvGraphicFramePr>
        <p:xfrm>
          <a:off x="1096963" y="2108199"/>
          <a:ext cx="10058400" cy="4200315"/>
        </p:xfrm>
        <a:graphic>
          <a:graphicData uri="http://schemas.openxmlformats.org/drawingml/2006/table">
            <a:tbl>
              <a:tblPr firstRow="1" bandRow="1">
                <a:tableStyleId>{5C22544A-7EE6-4342-B048-85BDC9FD1C3A}</a:tableStyleId>
              </a:tblPr>
              <a:tblGrid>
                <a:gridCol w="6936694">
                  <a:extLst>
                    <a:ext uri="{9D8B030D-6E8A-4147-A177-3AD203B41FA5}">
                      <a16:colId xmlns:a16="http://schemas.microsoft.com/office/drawing/2014/main" val="2311376415"/>
                    </a:ext>
                  </a:extLst>
                </a:gridCol>
                <a:gridCol w="3121706">
                  <a:extLst>
                    <a:ext uri="{9D8B030D-6E8A-4147-A177-3AD203B41FA5}">
                      <a16:colId xmlns:a16="http://schemas.microsoft.com/office/drawing/2014/main" val="1668214093"/>
                    </a:ext>
                  </a:extLst>
                </a:gridCol>
              </a:tblGrid>
              <a:tr h="600045">
                <a:tc>
                  <a:txBody>
                    <a:bodyPr/>
                    <a:lstStyle/>
                    <a:p>
                      <a:pPr algn="ctr"/>
                      <a:r>
                        <a:rPr lang="en-US" sz="2800" dirty="0">
                          <a:solidFill>
                            <a:schemeClr val="tx1"/>
                          </a:solidFill>
                          <a:latin typeface="Georgia" panose="02040502050405020303" pitchFamily="18" charset="0"/>
                        </a:rPr>
                        <a:t>Name</a:t>
                      </a:r>
                      <a:endParaRPr lang="en-US" sz="3200" dirty="0">
                        <a:solidFill>
                          <a:schemeClr val="tx1"/>
                        </a:solidFill>
                        <a:latin typeface="Georgia" panose="02040502050405020303" pitchFamily="18" charset="0"/>
                      </a:endParaRPr>
                    </a:p>
                  </a:txBody>
                  <a:tcPr anchor="ctr"/>
                </a:tc>
                <a:tc>
                  <a:txBody>
                    <a:bodyPr/>
                    <a:lstStyle/>
                    <a:p>
                      <a:pPr algn="ctr"/>
                      <a:r>
                        <a:rPr lang="en-US" sz="2800" b="1" kern="1200" dirty="0">
                          <a:solidFill>
                            <a:schemeClr val="tx1"/>
                          </a:solidFill>
                          <a:latin typeface="Georgia" panose="02040502050405020303" pitchFamily="18" charset="0"/>
                          <a:ea typeface="+mn-ea"/>
                          <a:cs typeface="+mn-cs"/>
                        </a:rPr>
                        <a:t>ID</a:t>
                      </a:r>
                    </a:p>
                  </a:txBody>
                  <a:tcPr anchor="ctr"/>
                </a:tc>
                <a:extLst>
                  <a:ext uri="{0D108BD9-81ED-4DB2-BD59-A6C34878D82A}">
                    <a16:rowId xmlns:a16="http://schemas.microsoft.com/office/drawing/2014/main" val="3693622539"/>
                  </a:ext>
                </a:extLst>
              </a:tr>
              <a:tr h="600045">
                <a:tc>
                  <a:txBody>
                    <a:bodyPr/>
                    <a:lstStyle/>
                    <a:p>
                      <a:pPr algn="ctr"/>
                      <a:r>
                        <a:rPr lang="en-US" sz="3200" dirty="0">
                          <a:latin typeface="Georgia" panose="02040502050405020303" pitchFamily="18" charset="0"/>
                        </a:rPr>
                        <a:t>Ibrahim </a:t>
                      </a:r>
                      <a:r>
                        <a:rPr lang="en-US" sz="3200" dirty="0" err="1">
                          <a:latin typeface="Georgia" panose="02040502050405020303" pitchFamily="18" charset="0"/>
                        </a:rPr>
                        <a:t>Sobhy</a:t>
                      </a:r>
                      <a:r>
                        <a:rPr lang="en-US" sz="3200" dirty="0">
                          <a:latin typeface="Georgia" panose="02040502050405020303" pitchFamily="18" charset="0"/>
                        </a:rPr>
                        <a:t> Ibrahim </a:t>
                      </a:r>
                    </a:p>
                  </a:txBody>
                  <a:tcPr anchor="ctr"/>
                </a:tc>
                <a:tc>
                  <a:txBody>
                    <a:bodyPr/>
                    <a:lstStyle/>
                    <a:p>
                      <a:pPr algn="ctr"/>
                      <a:r>
                        <a:rPr lang="en-US" sz="3200" dirty="0">
                          <a:latin typeface="Georgia" panose="02040502050405020303" pitchFamily="18" charset="0"/>
                        </a:rPr>
                        <a:t>10</a:t>
                      </a:r>
                    </a:p>
                  </a:txBody>
                  <a:tcPr anchor="ctr"/>
                </a:tc>
                <a:extLst>
                  <a:ext uri="{0D108BD9-81ED-4DB2-BD59-A6C34878D82A}">
                    <a16:rowId xmlns:a16="http://schemas.microsoft.com/office/drawing/2014/main" val="2239451770"/>
                  </a:ext>
                </a:extLst>
              </a:tr>
              <a:tr h="600045">
                <a:tc>
                  <a:txBody>
                    <a:bodyPr/>
                    <a:lstStyle/>
                    <a:p>
                      <a:pPr algn="ctr"/>
                      <a:r>
                        <a:rPr lang="en-US" sz="3200" dirty="0">
                          <a:latin typeface="Georgia" panose="02040502050405020303" pitchFamily="18" charset="0"/>
                        </a:rPr>
                        <a:t>Ahmed Hassan </a:t>
                      </a:r>
                      <a:r>
                        <a:rPr lang="en-US" sz="3200" dirty="0" err="1">
                          <a:latin typeface="Georgia" panose="02040502050405020303" pitchFamily="18" charset="0"/>
                        </a:rPr>
                        <a:t>AbdelKadar</a:t>
                      </a:r>
                      <a:endParaRPr lang="en-US" sz="3200" dirty="0">
                        <a:latin typeface="Georgia" panose="02040502050405020303" pitchFamily="18" charset="0"/>
                      </a:endParaRPr>
                    </a:p>
                  </a:txBody>
                  <a:tcPr anchor="ctr"/>
                </a:tc>
                <a:tc>
                  <a:txBody>
                    <a:bodyPr/>
                    <a:lstStyle/>
                    <a:p>
                      <a:pPr algn="ctr"/>
                      <a:r>
                        <a:rPr lang="en-US" sz="3200" dirty="0">
                          <a:latin typeface="Georgia" panose="02040502050405020303" pitchFamily="18" charset="0"/>
                        </a:rPr>
                        <a:t>14</a:t>
                      </a:r>
                    </a:p>
                  </a:txBody>
                  <a:tcPr anchor="ctr"/>
                </a:tc>
                <a:extLst>
                  <a:ext uri="{0D108BD9-81ED-4DB2-BD59-A6C34878D82A}">
                    <a16:rowId xmlns:a16="http://schemas.microsoft.com/office/drawing/2014/main" val="1591456404"/>
                  </a:ext>
                </a:extLst>
              </a:tr>
              <a:tr h="600045">
                <a:tc>
                  <a:txBody>
                    <a:bodyPr/>
                    <a:lstStyle/>
                    <a:p>
                      <a:pPr algn="ctr"/>
                      <a:r>
                        <a:rPr lang="en-US" sz="3200" dirty="0">
                          <a:latin typeface="Georgia" panose="02040502050405020303" pitchFamily="18" charset="0"/>
                        </a:rPr>
                        <a:t>Ahmed Samir Hassanen</a:t>
                      </a:r>
                    </a:p>
                  </a:txBody>
                  <a:tcPr anchor="ctr"/>
                </a:tc>
                <a:tc>
                  <a:txBody>
                    <a:bodyPr/>
                    <a:lstStyle/>
                    <a:p>
                      <a:pPr algn="ctr"/>
                      <a:r>
                        <a:rPr lang="en-US" sz="3200" dirty="0">
                          <a:latin typeface="Georgia" panose="02040502050405020303" pitchFamily="18" charset="0"/>
                        </a:rPr>
                        <a:t>19</a:t>
                      </a:r>
                    </a:p>
                  </a:txBody>
                  <a:tcPr anchor="ctr"/>
                </a:tc>
                <a:extLst>
                  <a:ext uri="{0D108BD9-81ED-4DB2-BD59-A6C34878D82A}">
                    <a16:rowId xmlns:a16="http://schemas.microsoft.com/office/drawing/2014/main" val="679122621"/>
                  </a:ext>
                </a:extLst>
              </a:tr>
              <a:tr h="600045">
                <a:tc>
                  <a:txBody>
                    <a:bodyPr/>
                    <a:lstStyle/>
                    <a:p>
                      <a:pPr algn="ctr"/>
                      <a:r>
                        <a:rPr lang="en-US" sz="3200" dirty="0">
                          <a:latin typeface="Georgia" panose="02040502050405020303" pitchFamily="18" charset="0"/>
                        </a:rPr>
                        <a:t>Omar Adel Amr </a:t>
                      </a:r>
                      <a:r>
                        <a:rPr lang="en-US" sz="3200" dirty="0" err="1">
                          <a:latin typeface="Georgia" panose="02040502050405020303" pitchFamily="18" charset="0"/>
                        </a:rPr>
                        <a:t>Fatoh</a:t>
                      </a:r>
                      <a:r>
                        <a:rPr lang="en-US" sz="3200" dirty="0">
                          <a:latin typeface="Georgia" panose="02040502050405020303" pitchFamily="18" charset="0"/>
                        </a:rPr>
                        <a:t> </a:t>
                      </a:r>
                    </a:p>
                  </a:txBody>
                  <a:tcPr anchor="ctr"/>
                </a:tc>
                <a:tc>
                  <a:txBody>
                    <a:bodyPr/>
                    <a:lstStyle/>
                    <a:p>
                      <a:pPr algn="ctr"/>
                      <a:r>
                        <a:rPr lang="en-US" sz="3200" dirty="0">
                          <a:latin typeface="Georgia" panose="02040502050405020303" pitchFamily="18" charset="0"/>
                        </a:rPr>
                        <a:t>129</a:t>
                      </a:r>
                    </a:p>
                  </a:txBody>
                  <a:tcPr anchor="ctr"/>
                </a:tc>
                <a:extLst>
                  <a:ext uri="{0D108BD9-81ED-4DB2-BD59-A6C34878D82A}">
                    <a16:rowId xmlns:a16="http://schemas.microsoft.com/office/drawing/2014/main" val="576436253"/>
                  </a:ext>
                </a:extLst>
              </a:tr>
              <a:tr h="600045">
                <a:tc>
                  <a:txBody>
                    <a:bodyPr/>
                    <a:lstStyle/>
                    <a:p>
                      <a:pPr algn="ctr"/>
                      <a:r>
                        <a:rPr lang="en-US" sz="3200" dirty="0">
                          <a:latin typeface="Georgia" panose="02040502050405020303" pitchFamily="18" charset="0"/>
                        </a:rPr>
                        <a:t>Omar </a:t>
                      </a:r>
                      <a:r>
                        <a:rPr lang="en-US" sz="3200" dirty="0" err="1">
                          <a:latin typeface="Georgia" panose="02040502050405020303" pitchFamily="18" charset="0"/>
                        </a:rPr>
                        <a:t>AbdElaziz</a:t>
                      </a:r>
                      <a:r>
                        <a:rPr lang="en-US" sz="3200" dirty="0">
                          <a:latin typeface="Georgia" panose="02040502050405020303" pitchFamily="18" charset="0"/>
                        </a:rPr>
                        <a:t> Fahmy </a:t>
                      </a:r>
                    </a:p>
                  </a:txBody>
                  <a:tcPr anchor="ctr"/>
                </a:tc>
                <a:tc>
                  <a:txBody>
                    <a:bodyPr/>
                    <a:lstStyle/>
                    <a:p>
                      <a:pPr algn="ctr"/>
                      <a:r>
                        <a:rPr lang="en-US" sz="3200" dirty="0">
                          <a:latin typeface="Georgia" panose="02040502050405020303" pitchFamily="18" charset="0"/>
                        </a:rPr>
                        <a:t>131</a:t>
                      </a:r>
                    </a:p>
                  </a:txBody>
                  <a:tcPr anchor="ctr"/>
                </a:tc>
                <a:extLst>
                  <a:ext uri="{0D108BD9-81ED-4DB2-BD59-A6C34878D82A}">
                    <a16:rowId xmlns:a16="http://schemas.microsoft.com/office/drawing/2014/main" val="627456970"/>
                  </a:ext>
                </a:extLst>
              </a:tr>
              <a:tr h="600045">
                <a:tc>
                  <a:txBody>
                    <a:bodyPr/>
                    <a:lstStyle/>
                    <a:p>
                      <a:pPr algn="ctr"/>
                      <a:r>
                        <a:rPr lang="en-US" sz="3200" dirty="0">
                          <a:latin typeface="Georgia" panose="02040502050405020303" pitchFamily="18" charset="0"/>
                        </a:rPr>
                        <a:t>Yehia Hossam Ali Soliman </a:t>
                      </a:r>
                    </a:p>
                  </a:txBody>
                  <a:tcPr anchor="ctr"/>
                </a:tc>
                <a:tc>
                  <a:txBody>
                    <a:bodyPr/>
                    <a:lstStyle/>
                    <a:p>
                      <a:pPr algn="ctr"/>
                      <a:r>
                        <a:rPr lang="en-US" sz="3200" dirty="0">
                          <a:latin typeface="Georgia" panose="02040502050405020303" pitchFamily="18" charset="0"/>
                        </a:rPr>
                        <a:t>259 </a:t>
                      </a:r>
                    </a:p>
                  </a:txBody>
                  <a:tcPr anchor="ctr"/>
                </a:tc>
                <a:extLst>
                  <a:ext uri="{0D108BD9-81ED-4DB2-BD59-A6C34878D82A}">
                    <a16:rowId xmlns:a16="http://schemas.microsoft.com/office/drawing/2014/main" val="2274707779"/>
                  </a:ext>
                </a:extLst>
              </a:tr>
            </a:tbl>
          </a:graphicData>
        </a:graphic>
      </p:graphicFrame>
    </p:spTree>
    <p:extLst>
      <p:ext uri="{BB962C8B-B14F-4D97-AF65-F5344CB8AC3E}">
        <p14:creationId xmlns:p14="http://schemas.microsoft.com/office/powerpoint/2010/main" val="614866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Graphical user interface, text, application, email&#10;&#10;Description automatically generated">
            <a:extLst>
              <a:ext uri="{FF2B5EF4-FFF2-40B4-BE49-F238E27FC236}">
                <a16:creationId xmlns:a16="http://schemas.microsoft.com/office/drawing/2014/main" id="{237DDBF0-A5F5-49ED-9B15-6D73D4BDDBAD}"/>
              </a:ext>
            </a:extLst>
          </p:cNvPr>
          <p:cNvPicPr>
            <a:picLocks noChangeAspect="1"/>
          </p:cNvPicPr>
          <p:nvPr/>
        </p:nvPicPr>
        <p:blipFill rotWithShape="1">
          <a:blip r:embed="rId2"/>
          <a:srcRect r="45308"/>
          <a:stretch/>
        </p:blipFill>
        <p:spPr>
          <a:xfrm>
            <a:off x="0" y="0"/>
            <a:ext cx="12192000" cy="6414868"/>
          </a:xfrm>
          <a:prstGeom prst="rect">
            <a:avLst/>
          </a:prstGeom>
        </p:spPr>
      </p:pic>
      <p:sp>
        <p:nvSpPr>
          <p:cNvPr id="22" name="TextBox 21">
            <a:extLst>
              <a:ext uri="{FF2B5EF4-FFF2-40B4-BE49-F238E27FC236}">
                <a16:creationId xmlns:a16="http://schemas.microsoft.com/office/drawing/2014/main" id="{8CA17DE2-30A5-4807-8AEB-C34932AB9BE6}"/>
              </a:ext>
            </a:extLst>
          </p:cNvPr>
          <p:cNvSpPr txBox="1"/>
          <p:nvPr/>
        </p:nvSpPr>
        <p:spPr>
          <a:xfrm>
            <a:off x="2745377" y="6334780"/>
            <a:ext cx="6701246" cy="523220"/>
          </a:xfrm>
          <a:prstGeom prst="rect">
            <a:avLst/>
          </a:prstGeom>
          <a:noFill/>
        </p:spPr>
        <p:txBody>
          <a:bodyPr wrap="square" rtlCol="0">
            <a:spAutoFit/>
          </a:bodyPr>
          <a:lstStyle/>
          <a:p>
            <a:pPr algn="ctr"/>
            <a:r>
              <a:rPr lang="en-US" sz="2800" b="1" dirty="0">
                <a:solidFill>
                  <a:schemeClr val="bg1"/>
                </a:solidFill>
                <a:latin typeface="Georgia" panose="02040502050405020303" pitchFamily="18" charset="0"/>
              </a:rPr>
              <a:t>Generate Square Pulse Function</a:t>
            </a:r>
          </a:p>
        </p:txBody>
      </p:sp>
    </p:spTree>
    <p:extLst>
      <p:ext uri="{BB962C8B-B14F-4D97-AF65-F5344CB8AC3E}">
        <p14:creationId xmlns:p14="http://schemas.microsoft.com/office/powerpoint/2010/main" val="3414497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D93FCBD-9F0C-44DF-A359-07D7DC81B968}"/>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dirty="0">
                <a:solidFill>
                  <a:schemeClr val="tx1">
                    <a:lumMod val="85000"/>
                    <a:lumOff val="15000"/>
                  </a:schemeClr>
                </a:solidFill>
              </a:rPr>
              <a:t>Raised Cosine Filter Output</a:t>
            </a:r>
          </a:p>
        </p:txBody>
      </p:sp>
      <p:pic>
        <p:nvPicPr>
          <p:cNvPr id="3" name="Content Placeholder 2">
            <a:extLst>
              <a:ext uri="{FF2B5EF4-FFF2-40B4-BE49-F238E27FC236}">
                <a16:creationId xmlns:a16="http://schemas.microsoft.com/office/drawing/2014/main" id="{6B994DC9-8ADD-44EC-B185-1C80A42B3EF6}"/>
              </a:ext>
            </a:extLst>
          </p:cNvPr>
          <p:cNvPicPr>
            <a:picLocks noGrp="1" noChangeAspect="1"/>
          </p:cNvPicPr>
          <p:nvPr>
            <p:ph idx="1"/>
          </p:nvPr>
        </p:nvPicPr>
        <p:blipFill>
          <a:blip r:embed="rId2"/>
          <a:srcRect/>
          <a:stretch/>
        </p:blipFill>
        <p:spPr>
          <a:xfrm>
            <a:off x="320761" y="228973"/>
            <a:ext cx="5953428" cy="4465072"/>
          </a:xfrm>
          <a:prstGeom prst="rect">
            <a:avLst/>
          </a:prstGeom>
        </p:spPr>
      </p:pic>
      <p:pic>
        <p:nvPicPr>
          <p:cNvPr id="6" name="Picture Placeholder 5">
            <a:extLst>
              <a:ext uri="{FF2B5EF4-FFF2-40B4-BE49-F238E27FC236}">
                <a16:creationId xmlns:a16="http://schemas.microsoft.com/office/drawing/2014/main" id="{4576564F-E08F-4125-9570-93E6EE9AE536}"/>
              </a:ext>
            </a:extLst>
          </p:cNvPr>
          <p:cNvPicPr>
            <a:picLocks noChangeAspect="1"/>
          </p:cNvPicPr>
          <p:nvPr/>
        </p:nvPicPr>
        <p:blipFill>
          <a:blip r:embed="rId3"/>
          <a:srcRect/>
          <a:stretch/>
        </p:blipFill>
        <p:spPr>
          <a:xfrm>
            <a:off x="6274189" y="350569"/>
            <a:ext cx="5584872" cy="4188655"/>
          </a:xfrm>
          <a:prstGeom prst="rect">
            <a:avLst/>
          </a:prstGeom>
        </p:spPr>
      </p:pic>
      <p:cxnSp>
        <p:nvCxnSpPr>
          <p:cNvPr id="71" name="Straight Connector 7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040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D05C06F-1436-4A35-94F9-902CB313196D}"/>
              </a:ext>
            </a:extLst>
          </p:cNvPr>
          <p:cNvPicPr>
            <a:picLocks noChangeAspect="1"/>
          </p:cNvPicPr>
          <p:nvPr/>
        </p:nvPicPr>
        <p:blipFill>
          <a:blip r:embed="rId2"/>
          <a:srcRect/>
          <a:stretch/>
        </p:blipFill>
        <p:spPr>
          <a:xfrm>
            <a:off x="857376" y="742324"/>
            <a:ext cx="10478348" cy="3359470"/>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5D4D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34A095-A8F4-43E0-8DF8-EB75E630C3FC}"/>
              </a:ext>
            </a:extLst>
          </p:cNvPr>
          <p:cNvSpPr>
            <a:spLocks noGrp="1"/>
          </p:cNvSpPr>
          <p:nvPr>
            <p:ph type="title"/>
          </p:nvPr>
        </p:nvSpPr>
        <p:spPr>
          <a:xfrm>
            <a:off x="633998" y="4905301"/>
            <a:ext cx="4988879" cy="1554485"/>
          </a:xfrm>
        </p:spPr>
        <p:txBody>
          <a:bodyPr anchor="ctr">
            <a:normAutofit/>
          </a:bodyPr>
          <a:lstStyle/>
          <a:p>
            <a:r>
              <a:rPr lang="en-US" sz="3400" b="1" dirty="0">
                <a:solidFill>
                  <a:srgbClr val="FFFFFF"/>
                </a:solidFill>
              </a:rPr>
              <a:t>Inter-Symbol Interference due to multi-path channels</a:t>
            </a:r>
          </a:p>
        </p:txBody>
      </p:sp>
      <p:cxnSp>
        <p:nvCxnSpPr>
          <p:cNvPr id="14" name="Straight Connector 1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EFBB7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4B2648-C096-44A7-A6AC-7D8D1BE06E5B}"/>
              </a:ext>
            </a:extLst>
          </p:cNvPr>
          <p:cNvSpPr>
            <a:spLocks noGrp="1"/>
          </p:cNvSpPr>
          <p:nvPr>
            <p:ph idx="1"/>
          </p:nvPr>
        </p:nvSpPr>
        <p:spPr>
          <a:xfrm>
            <a:off x="6018664" y="4554906"/>
            <a:ext cx="6171791" cy="2303094"/>
          </a:xfrm>
        </p:spPr>
        <p:txBody>
          <a:bodyPr anchor="ctr">
            <a:noAutofit/>
          </a:bodyPr>
          <a:lstStyle/>
          <a:p>
            <a:pPr>
              <a:lnSpc>
                <a:spcPct val="100000"/>
              </a:lnSpc>
            </a:pPr>
            <a:r>
              <a:rPr lang="en-US" sz="1800" dirty="0">
                <a:solidFill>
                  <a:srgbClr val="FFFFFF"/>
                </a:solidFill>
              </a:rPr>
              <a:t>In this part, we consider another form of ISI that happens in channels that we face in wireless communication systems. The channel considered here is referred to as the multipath channel. To understand the effect of  this channel, we refer to Figure 3.</a:t>
            </a:r>
          </a:p>
        </p:txBody>
      </p:sp>
    </p:spTree>
    <p:extLst>
      <p:ext uri="{BB962C8B-B14F-4D97-AF65-F5344CB8AC3E}">
        <p14:creationId xmlns:p14="http://schemas.microsoft.com/office/powerpoint/2010/main" val="174788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0816A7-38D5-4397-90E9-AD41522FAEDF}"/>
              </a:ext>
            </a:extLst>
          </p:cNvPr>
          <p:cNvSpPr>
            <a:spLocks noGrp="1"/>
          </p:cNvSpPr>
          <p:nvPr>
            <p:ph type="title"/>
          </p:nvPr>
        </p:nvSpPr>
        <p:spPr/>
        <p:txBody>
          <a:bodyPr/>
          <a:lstStyle/>
          <a:p>
            <a:r>
              <a:rPr lang="en-US" dirty="0"/>
              <a:t>Multi Path Channel</a:t>
            </a:r>
          </a:p>
        </p:txBody>
      </p:sp>
      <p:sp>
        <p:nvSpPr>
          <p:cNvPr id="7" name="Content Placeholder 6">
            <a:extLst>
              <a:ext uri="{FF2B5EF4-FFF2-40B4-BE49-F238E27FC236}">
                <a16:creationId xmlns:a16="http://schemas.microsoft.com/office/drawing/2014/main" id="{2D8A1013-513E-41C5-AE0D-76B3D86EB670}"/>
              </a:ext>
            </a:extLst>
          </p:cNvPr>
          <p:cNvSpPr>
            <a:spLocks noGrp="1"/>
          </p:cNvSpPr>
          <p:nvPr>
            <p:ph idx="1"/>
          </p:nvPr>
        </p:nvSpPr>
        <p:spPr/>
        <p:txBody>
          <a:bodyPr/>
          <a:lstStyle/>
          <a:p>
            <a:r>
              <a:rPr lang="en-US" dirty="0"/>
              <a:t>In wireless channels, signals are transmitted via electromagnetic waves which propagate through the air until it reaches the receiver. However, the nature of electromagnetic waves allow that multiple copies of the signal would travel around and reach the receiver at different times, such as is shown in Figure 3. This effect is what is known as the multipath effect. As is shown in the figure, a symbol transmitted by the transmitter would traverse multiple paths until it reaches the receiver. Therefore, the receiver is expected to receiver multiple copies of the same transmitted signal. Each of these copies would arrive at a different time (based on how long the path that the signal travelled through is) and with a different magnitude (based on how much attenuation that the signal suffered from during the transmission across the path).</a:t>
            </a:r>
          </a:p>
          <a:p>
            <a:endParaRPr lang="en-US" dirty="0"/>
          </a:p>
        </p:txBody>
      </p:sp>
    </p:spTree>
    <p:extLst>
      <p:ext uri="{BB962C8B-B14F-4D97-AF65-F5344CB8AC3E}">
        <p14:creationId xmlns:p14="http://schemas.microsoft.com/office/powerpoint/2010/main" val="1548227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DBFDFB1-3F99-417E-9F57-55C81E55BA5B}"/>
              </a:ext>
            </a:extLst>
          </p:cNvPr>
          <p:cNvSpPr>
            <a:spLocks noGrp="1"/>
          </p:cNvSpPr>
          <p:nvPr>
            <p:ph type="title"/>
          </p:nvPr>
        </p:nvSpPr>
        <p:spPr>
          <a:xfrm>
            <a:off x="1097280" y="2507352"/>
            <a:ext cx="10058400" cy="3591695"/>
          </a:xfrm>
        </p:spPr>
        <p:txBody>
          <a:bodyPr vert="horz" lIns="91440" tIns="45720" rIns="91440" bIns="45720" rtlCol="0" anchor="t">
            <a:normAutofit/>
          </a:bodyPr>
          <a:lstStyle/>
          <a:p>
            <a:r>
              <a:rPr lang="en-US" sz="2600" b="1" dirty="0">
                <a:solidFill>
                  <a:schemeClr val="tx1">
                    <a:lumMod val="85000"/>
                    <a:lumOff val="15000"/>
                  </a:schemeClr>
                </a:solidFill>
              </a:rPr>
              <a:t>Knowing 𝒀, 𝑯, and the statistics of the AWGN noise (i.e., mean and variance), what is the best way of estimating the transmitted symbols 𝑿?</a:t>
            </a:r>
            <a:br>
              <a:rPr lang="en-US" sz="2600" b="1" dirty="0">
                <a:solidFill>
                  <a:schemeClr val="tx1">
                    <a:lumMod val="85000"/>
                    <a:lumOff val="15000"/>
                  </a:schemeClr>
                </a:solidFill>
              </a:rPr>
            </a:br>
            <a:r>
              <a:rPr lang="en-US" sz="2600" b="1" dirty="0">
                <a:solidFill>
                  <a:schemeClr val="tx1">
                    <a:lumMod val="85000"/>
                    <a:lumOff val="15000"/>
                  </a:schemeClr>
                </a:solidFill>
              </a:rPr>
              <a:t> </a:t>
            </a:r>
            <a:br>
              <a:rPr lang="en-US" sz="2600" dirty="0">
                <a:solidFill>
                  <a:schemeClr val="tx1">
                    <a:lumMod val="85000"/>
                    <a:lumOff val="15000"/>
                  </a:schemeClr>
                </a:solidFill>
              </a:rPr>
            </a:br>
            <a:r>
              <a:rPr lang="en-US" sz="2600" dirty="0">
                <a:solidFill>
                  <a:schemeClr val="tx1">
                    <a:lumMod val="85000"/>
                    <a:lumOff val="15000"/>
                  </a:schemeClr>
                </a:solidFill>
              </a:rPr>
              <a:t>The goal here is to give an answer to the previous question. Note that there are several techniques to solve this equation in the literature. We can investigate one or more of these solutions.  </a:t>
            </a:r>
          </a:p>
        </p:txBody>
      </p:sp>
      <p:cxnSp>
        <p:nvCxnSpPr>
          <p:cNvPr id="15" name="Straight Connector 14">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2265037"/>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C5A407C2-A02E-42B4-B40B-0DBABC9A0711}"/>
              </a:ext>
            </a:extLst>
          </p:cNvPr>
          <p:cNvSpPr txBox="1"/>
          <p:nvPr/>
        </p:nvSpPr>
        <p:spPr>
          <a:xfrm>
            <a:off x="1308295" y="647114"/>
            <a:ext cx="8525022" cy="1107996"/>
          </a:xfrm>
          <a:prstGeom prst="rect">
            <a:avLst/>
          </a:prstGeom>
          <a:noFill/>
        </p:spPr>
        <p:txBody>
          <a:bodyPr wrap="square" rtlCol="0">
            <a:spAutoFit/>
          </a:bodyPr>
          <a:lstStyle/>
          <a:p>
            <a:r>
              <a:rPr lang="en-US" sz="6600" dirty="0">
                <a:latin typeface="Georgia" panose="02040502050405020303" pitchFamily="18" charset="0"/>
              </a:rPr>
              <a:t>Part 2 Question </a:t>
            </a:r>
          </a:p>
        </p:txBody>
      </p:sp>
    </p:spTree>
    <p:extLst>
      <p:ext uri="{BB962C8B-B14F-4D97-AF65-F5344CB8AC3E}">
        <p14:creationId xmlns:p14="http://schemas.microsoft.com/office/powerpoint/2010/main" val="433369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A8DDBDC5-15BB-4895-83DD-BD29164DF975}"/>
              </a:ext>
            </a:extLst>
          </p:cNvPr>
          <p:cNvPicPr>
            <a:picLocks noChangeAspect="1"/>
          </p:cNvPicPr>
          <p:nvPr/>
        </p:nvPicPr>
        <p:blipFill>
          <a:blip r:embed="rId2"/>
          <a:stretch>
            <a:fillRect/>
          </a:stretch>
        </p:blipFill>
        <p:spPr>
          <a:xfrm>
            <a:off x="0" y="0"/>
            <a:ext cx="12192000" cy="6426530"/>
          </a:xfrm>
          <a:prstGeom prst="rect">
            <a:avLst/>
          </a:prstGeom>
        </p:spPr>
      </p:pic>
    </p:spTree>
    <p:extLst>
      <p:ext uri="{BB962C8B-B14F-4D97-AF65-F5344CB8AC3E}">
        <p14:creationId xmlns:p14="http://schemas.microsoft.com/office/powerpoint/2010/main" val="1005479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DDBDC5-15BB-4895-83DD-BD29164DF975}"/>
              </a:ext>
            </a:extLst>
          </p:cNvPr>
          <p:cNvPicPr>
            <a:picLocks noChangeAspect="1"/>
          </p:cNvPicPr>
          <p:nvPr/>
        </p:nvPicPr>
        <p:blipFill>
          <a:blip r:embed="rId2"/>
          <a:srcRect/>
          <a:stretch/>
        </p:blipFill>
        <p:spPr>
          <a:xfrm>
            <a:off x="0" y="0"/>
            <a:ext cx="12192000" cy="6426530"/>
          </a:xfrm>
          <a:prstGeom prst="rect">
            <a:avLst/>
          </a:prstGeom>
        </p:spPr>
      </p:pic>
    </p:spTree>
    <p:extLst>
      <p:ext uri="{BB962C8B-B14F-4D97-AF65-F5344CB8AC3E}">
        <p14:creationId xmlns:p14="http://schemas.microsoft.com/office/powerpoint/2010/main" val="993217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D93FCBD-9F0C-44DF-A359-07D7DC81B968}"/>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dirty="0">
                <a:solidFill>
                  <a:schemeClr val="tx1">
                    <a:lumMod val="85000"/>
                    <a:lumOff val="15000"/>
                  </a:schemeClr>
                </a:solidFill>
              </a:rPr>
              <a:t>BER Calculations </a:t>
            </a:r>
          </a:p>
        </p:txBody>
      </p:sp>
      <p:pic>
        <p:nvPicPr>
          <p:cNvPr id="3" name="Content Placeholder 2">
            <a:extLst>
              <a:ext uri="{FF2B5EF4-FFF2-40B4-BE49-F238E27FC236}">
                <a16:creationId xmlns:a16="http://schemas.microsoft.com/office/drawing/2014/main" id="{6B994DC9-8ADD-44EC-B185-1C80A42B3EF6}"/>
              </a:ext>
            </a:extLst>
          </p:cNvPr>
          <p:cNvPicPr>
            <a:picLocks noGrp="1" noChangeAspect="1"/>
          </p:cNvPicPr>
          <p:nvPr>
            <p:ph idx="1"/>
          </p:nvPr>
        </p:nvPicPr>
        <p:blipFill>
          <a:blip r:embed="rId2"/>
          <a:srcRect/>
          <a:stretch/>
        </p:blipFill>
        <p:spPr>
          <a:xfrm>
            <a:off x="320761" y="249362"/>
            <a:ext cx="5953429" cy="4424294"/>
          </a:xfrm>
          <a:prstGeom prst="rect">
            <a:avLst/>
          </a:prstGeom>
        </p:spPr>
      </p:pic>
      <p:pic>
        <p:nvPicPr>
          <p:cNvPr id="6" name="Picture Placeholder 5">
            <a:extLst>
              <a:ext uri="{FF2B5EF4-FFF2-40B4-BE49-F238E27FC236}">
                <a16:creationId xmlns:a16="http://schemas.microsoft.com/office/drawing/2014/main" id="{4576564F-E08F-4125-9570-93E6EE9AE536}"/>
              </a:ext>
            </a:extLst>
          </p:cNvPr>
          <p:cNvPicPr>
            <a:picLocks noChangeAspect="1"/>
          </p:cNvPicPr>
          <p:nvPr/>
        </p:nvPicPr>
        <p:blipFill>
          <a:blip r:embed="rId3"/>
          <a:srcRect/>
          <a:stretch/>
        </p:blipFill>
        <p:spPr>
          <a:xfrm>
            <a:off x="6440658" y="290310"/>
            <a:ext cx="5584874" cy="4424294"/>
          </a:xfrm>
          <a:prstGeom prst="rect">
            <a:avLst/>
          </a:prstGeom>
        </p:spPr>
      </p:pic>
      <p:cxnSp>
        <p:nvCxnSpPr>
          <p:cNvPr id="71" name="Straight Connector 7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667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DD05C06F-1436-4A35-94F9-902CB313196D}"/>
              </a:ext>
            </a:extLst>
          </p:cNvPr>
          <p:cNvPicPr>
            <a:picLocks noChangeAspect="1"/>
          </p:cNvPicPr>
          <p:nvPr/>
        </p:nvPicPr>
        <p:blipFill>
          <a:blip r:embed="rId2"/>
          <a:stretch>
            <a:fillRect/>
          </a:stretch>
        </p:blipFill>
        <p:spPr>
          <a:xfrm>
            <a:off x="633999" y="742324"/>
            <a:ext cx="10925102" cy="3359470"/>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5D4D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34A095-A8F4-43E0-8DF8-EB75E630C3FC}"/>
              </a:ext>
            </a:extLst>
          </p:cNvPr>
          <p:cNvSpPr>
            <a:spLocks noGrp="1"/>
          </p:cNvSpPr>
          <p:nvPr>
            <p:ph type="title"/>
          </p:nvPr>
        </p:nvSpPr>
        <p:spPr>
          <a:xfrm>
            <a:off x="633998" y="4905301"/>
            <a:ext cx="4988879" cy="1554485"/>
          </a:xfrm>
        </p:spPr>
        <p:txBody>
          <a:bodyPr anchor="ctr">
            <a:normAutofit fontScale="90000"/>
          </a:bodyPr>
          <a:lstStyle/>
          <a:p>
            <a:r>
              <a:rPr lang="en-US" sz="3400" b="1" dirty="0">
                <a:solidFill>
                  <a:srgbClr val="FFFFFF"/>
                </a:solidFill>
              </a:rPr>
              <a:t>Inter-Symbol Interference due to band-limited channels</a:t>
            </a:r>
          </a:p>
        </p:txBody>
      </p:sp>
      <p:cxnSp>
        <p:nvCxnSpPr>
          <p:cNvPr id="14" name="Straight Connector 1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EFBB7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4B2648-C096-44A7-A6AC-7D8D1BE06E5B}"/>
              </a:ext>
            </a:extLst>
          </p:cNvPr>
          <p:cNvSpPr>
            <a:spLocks noGrp="1"/>
          </p:cNvSpPr>
          <p:nvPr>
            <p:ph idx="1"/>
          </p:nvPr>
        </p:nvSpPr>
        <p:spPr>
          <a:xfrm>
            <a:off x="6018664" y="4554906"/>
            <a:ext cx="6171791" cy="2303094"/>
          </a:xfrm>
        </p:spPr>
        <p:txBody>
          <a:bodyPr anchor="ctr">
            <a:normAutofit/>
          </a:bodyPr>
          <a:lstStyle/>
          <a:p>
            <a:pPr>
              <a:lnSpc>
                <a:spcPct val="100000"/>
              </a:lnSpc>
            </a:pPr>
            <a:r>
              <a:rPr lang="en-US" sz="1800" dirty="0">
                <a:solidFill>
                  <a:srgbClr val="FFFFFF"/>
                </a:solidFill>
              </a:rPr>
              <a:t>In this part, we will investigate another common channel in digital communication systems, which is the band-limited channel. As the name suggests, the channel only allows a limited range of frequency components to pass, while blocking frequency components outside this range. We investigate the simplest of such channels: a channel that has a flat response in the allowable range. Figure 1 shows the system that we will consider</a:t>
            </a:r>
          </a:p>
        </p:txBody>
      </p:sp>
    </p:spTree>
    <p:extLst>
      <p:ext uri="{BB962C8B-B14F-4D97-AF65-F5344CB8AC3E}">
        <p14:creationId xmlns:p14="http://schemas.microsoft.com/office/powerpoint/2010/main" val="170628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581B09A-EC65-416E-A236-DEA27BD96D20}"/>
              </a:ext>
            </a:extLst>
          </p:cNvPr>
          <p:cNvSpPr>
            <a:spLocks noGrp="1"/>
          </p:cNvSpPr>
          <p:nvPr>
            <p:ph type="title"/>
          </p:nvPr>
        </p:nvSpPr>
        <p:spPr>
          <a:xfrm>
            <a:off x="642257" y="634946"/>
            <a:ext cx="3838303" cy="1450757"/>
          </a:xfrm>
        </p:spPr>
        <p:txBody>
          <a:bodyPr vert="horz" lIns="91440" tIns="45720" rIns="91440" bIns="45720" rtlCol="0" anchor="b">
            <a:normAutofit fontScale="90000"/>
          </a:bodyPr>
          <a:lstStyle/>
          <a:p>
            <a:r>
              <a:rPr lang="en-US" sz="4800" b="1" dirty="0">
                <a:solidFill>
                  <a:schemeClr val="tx1">
                    <a:lumMod val="75000"/>
                    <a:lumOff val="25000"/>
                  </a:schemeClr>
                </a:solidFill>
              </a:rPr>
              <a:t>Square Pulse Generator </a:t>
            </a:r>
          </a:p>
        </p:txBody>
      </p:sp>
      <p:cxnSp>
        <p:nvCxnSpPr>
          <p:cNvPr id="17" name="Straight Connector 1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AEDEFC-2291-467C-B022-783DECC1200D}"/>
              </a:ext>
            </a:extLst>
          </p:cNvPr>
          <p:cNvSpPr>
            <a:spLocks noGrp="1"/>
          </p:cNvSpPr>
          <p:nvPr>
            <p:ph type="body" sz="half" idx="2"/>
          </p:nvPr>
        </p:nvSpPr>
        <p:spPr>
          <a:xfrm>
            <a:off x="642257" y="2407436"/>
            <a:ext cx="3690257" cy="3461658"/>
          </a:xfrm>
        </p:spPr>
        <p:txBody>
          <a:bodyPr vert="horz" lIns="0" tIns="45720" rIns="0" bIns="45720" rtlCol="0">
            <a:normAutofit/>
          </a:bodyPr>
          <a:lstStyle/>
          <a:p>
            <a:pPr>
              <a:lnSpc>
                <a:spcPct val="100000"/>
              </a:lnSpc>
            </a:pPr>
            <a:r>
              <a:rPr lang="en-US" dirty="0">
                <a:solidFill>
                  <a:schemeClr val="tx1"/>
                </a:solidFill>
              </a:rPr>
              <a:t>The first thing we need to show here is the effect of a band-limited flat channel on the square signal. we need to create a band-limited channel such as the one in Figure 1, with a band 𝑩 = 𝟏𝟎𝟎 𝒌𝑯𝒛. Then generate a square pulse of duration 𝑻 = 𝟐/𝑩, pass it through the filter, and then look at the output. we need here to show the signal before and after the channel, both in time and in frequency</a:t>
            </a:r>
          </a:p>
        </p:txBody>
      </p:sp>
      <p:sp>
        <p:nvSpPr>
          <p:cNvPr id="19" name="Rectangle 18">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3B02E48-2529-44B9-ADDC-26875AF7CCBC}"/>
                  </a:ext>
                </a:extLst>
              </p:cNvPr>
              <p:cNvSpPr txBox="1"/>
              <p:nvPr/>
            </p:nvSpPr>
            <p:spPr>
              <a:xfrm>
                <a:off x="4873699" y="796677"/>
                <a:ext cx="6640118" cy="5264646"/>
              </a:xfrm>
              <a:prstGeom prst="rect">
                <a:avLst/>
              </a:prstGeom>
              <a:noFill/>
            </p:spPr>
            <p:txBody>
              <a:bodyPr wrap="square" rtlCol="0">
                <a:spAutoFit/>
              </a:bodyPr>
              <a:lstStyle/>
              <a:p>
                <a:endParaRPr lang="en-US" sz="2400" b="1"/>
              </a:p>
              <a:p>
                <a:pPr algn="ctr">
                  <a:lnSpc>
                    <a:spcPct val="150000"/>
                  </a:lnSpc>
                </a:pPr>
                <a:r>
                  <a:rPr lang="en-US" sz="2400" b="1" i="1" dirty="0">
                    <a:latin typeface="Cambria Math" panose="02040503050406030204" pitchFamily="18" charset="0"/>
                  </a:rPr>
                  <a:t>B = 100 </a:t>
                </a:r>
                <a:r>
                  <a:rPr lang="en-US" sz="2400" b="1" i="1" dirty="0" err="1">
                    <a:latin typeface="Cambria Math" panose="02040503050406030204" pitchFamily="18" charset="0"/>
                  </a:rPr>
                  <a:t>KHz</a:t>
                </a:r>
                <a:r>
                  <a:rPr lang="en-US" sz="2400" b="1" i="1" dirty="0">
                    <a:latin typeface="Cambria Math" panose="02040503050406030204" pitchFamily="18" charset="0"/>
                  </a:rPr>
                  <a:t> </a:t>
                </a:r>
              </a:p>
              <a:p>
                <a:pPr algn="ctr">
                  <a:lnSpc>
                    <a:spcPct val="150000"/>
                  </a:lnSpc>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𝑻𝒔𝒒</m:t>
                      </m:r>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𝟐</m:t>
                          </m:r>
                        </m:num>
                        <m:den>
                          <m:r>
                            <a:rPr lang="en-US" sz="2400" b="1" i="1" smtClean="0">
                              <a:latin typeface="Cambria Math" panose="02040503050406030204" pitchFamily="18" charset="0"/>
                            </a:rPr>
                            <m:t>𝑩</m:t>
                          </m:r>
                          <m:r>
                            <a:rPr lang="en-US" sz="2400" b="1" i="1" smtClean="0">
                              <a:latin typeface="Cambria Math" panose="02040503050406030204" pitchFamily="18" charset="0"/>
                            </a:rPr>
                            <m:t> </m:t>
                          </m:r>
                        </m:den>
                      </m:f>
                      <m:r>
                        <a:rPr lang="en-US" sz="2400" b="1" i="0" smtClean="0">
                          <a:latin typeface="Cambria Math" panose="02040503050406030204" pitchFamily="18" charset="0"/>
                        </a:rPr>
                        <m:t>= </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𝟐</m:t>
                          </m:r>
                        </m:num>
                        <m:den>
                          <m:r>
                            <a:rPr lang="en-US" sz="2400" b="1" i="1" smtClean="0">
                              <a:latin typeface="Cambria Math" panose="02040503050406030204" pitchFamily="18" charset="0"/>
                            </a:rPr>
                            <m:t>𝟏𝟎𝟎</m:t>
                          </m:r>
                          <m:r>
                            <a:rPr lang="en-US" sz="2400" b="1" i="1" smtClean="0">
                              <a:latin typeface="Cambria Math" panose="02040503050406030204" pitchFamily="18" charset="0"/>
                            </a:rPr>
                            <m:t>𝑲</m:t>
                          </m:r>
                          <m:r>
                            <a:rPr lang="en-US" sz="2400" b="1" i="1" smtClean="0">
                              <a:latin typeface="Cambria Math" panose="02040503050406030204" pitchFamily="18" charset="0"/>
                            </a:rPr>
                            <m:t> </m:t>
                          </m:r>
                        </m:den>
                      </m:f>
                      <m:r>
                        <a:rPr lang="en-US" sz="2400" b="1" i="1" smtClean="0">
                          <a:latin typeface="Cambria Math" panose="02040503050406030204" pitchFamily="18" charset="0"/>
                        </a:rPr>
                        <m:t>=</m:t>
                      </m:r>
                      <m:r>
                        <a:rPr lang="en-US" sz="2400" b="1" i="1" smtClean="0">
                          <a:latin typeface="Cambria Math" panose="02040503050406030204" pitchFamily="18" charset="0"/>
                        </a:rPr>
                        <m:t>𝟐𝟎</m:t>
                      </m:r>
                      <m:r>
                        <a:rPr lang="en-US" sz="2400" b="1" i="1" smtClean="0">
                          <a:latin typeface="Cambria Math" panose="02040503050406030204" pitchFamily="18" charset="0"/>
                          <a:ea typeface="Cambria Math" panose="02040503050406030204" pitchFamily="18" charset="0"/>
                        </a:rPr>
                        <m:t>𝝁</m:t>
                      </m:r>
                      <m:r>
                        <a:rPr lang="en-US" sz="2400" b="1" i="0" smtClean="0">
                          <a:latin typeface="Cambria Math" panose="02040503050406030204" pitchFamily="18" charset="0"/>
                          <a:ea typeface="Cambria Math" panose="02040503050406030204" pitchFamily="18" charset="0"/>
                        </a:rPr>
                        <m:t>𝐬</m:t>
                      </m:r>
                    </m:oMath>
                  </m:oMathPara>
                </a14:m>
                <a:endParaRPr lang="en-US" sz="2400" b="1" i="0" dirty="0">
                  <a:latin typeface="Cambria Math" panose="02040503050406030204" pitchFamily="18" charset="0"/>
                  <a:ea typeface="Cambria Math" panose="02040503050406030204" pitchFamily="18" charset="0"/>
                </a:endParaRPr>
              </a:p>
              <a:p>
                <a:pPr algn="ctr">
                  <a:lnSpc>
                    <a:spcPct val="150000"/>
                  </a:lnSpc>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𝑵𝒔</m:t>
                      </m:r>
                      <m:r>
                        <a:rPr lang="en-US" sz="2400" b="1" i="1" smtClean="0">
                          <a:latin typeface="Cambria Math" panose="02040503050406030204" pitchFamily="18" charset="0"/>
                          <a:ea typeface="Cambria Math" panose="02040503050406030204" pitchFamily="18" charset="0"/>
                        </a:rPr>
                        <m:t>= </m:t>
                      </m:r>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𝑻𝒔𝒒</m:t>
                          </m:r>
                        </m:num>
                        <m:den>
                          <m:r>
                            <a:rPr lang="en-US" sz="2400" b="1" i="1" smtClean="0">
                              <a:latin typeface="Cambria Math" panose="02040503050406030204" pitchFamily="18" charset="0"/>
                              <a:ea typeface="Cambria Math" panose="02040503050406030204" pitchFamily="18" charset="0"/>
                            </a:rPr>
                            <m:t>𝑻𝒔</m:t>
                          </m:r>
                        </m:den>
                      </m:f>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𝑻𝒔𝒒</m:t>
                      </m:r>
                      <m:r>
                        <a:rPr lang="en-US" sz="2400" b="1" i="1"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𝑭𝒔</m:t>
                      </m:r>
                      <m:r>
                        <a:rPr lang="en-US" sz="2400" b="1" i="1" smtClean="0">
                          <a:latin typeface="Cambria Math" panose="02040503050406030204" pitchFamily="18" charset="0"/>
                          <a:ea typeface="Cambria Math" panose="02040503050406030204" pitchFamily="18" charset="0"/>
                        </a:rPr>
                        <m:t> </m:t>
                      </m:r>
                    </m:oMath>
                  </m:oMathPara>
                </a14:m>
                <a:endParaRPr lang="en-US" sz="2400" b="1" i="1" dirty="0">
                  <a:latin typeface="Cambria Math" panose="02040503050406030204" pitchFamily="18" charset="0"/>
                  <a:ea typeface="Cambria Math" panose="02040503050406030204" pitchFamily="18" charset="0"/>
                </a:endParaRPr>
              </a:p>
              <a:p>
                <a:pPr algn="ctr">
                  <a:lnSpc>
                    <a:spcPct val="150000"/>
                  </a:lnSpc>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𝑭𝒔</m:t>
                      </m:r>
                      <m:r>
                        <a:rPr lang="en-US" sz="2400" b="1" i="1" smtClean="0">
                          <a:latin typeface="Cambria Math" panose="02040503050406030204" pitchFamily="18" charset="0"/>
                          <a:ea typeface="Cambria Math" panose="02040503050406030204" pitchFamily="18" charset="0"/>
                        </a:rPr>
                        <m:t>= </m:t>
                      </m:r>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𝑵𝒔</m:t>
                          </m:r>
                        </m:num>
                        <m:den>
                          <m:r>
                            <a:rPr lang="en-US" sz="2400" b="1" i="1" smtClean="0">
                              <a:latin typeface="Cambria Math" panose="02040503050406030204" pitchFamily="18" charset="0"/>
                              <a:ea typeface="Cambria Math" panose="02040503050406030204" pitchFamily="18" charset="0"/>
                            </a:rPr>
                            <m:t>𝑻𝒔𝒒</m:t>
                          </m:r>
                        </m:den>
                      </m:f>
                      <m:r>
                        <a:rPr lang="en-US" sz="2400" b="1" i="1" smtClean="0">
                          <a:latin typeface="Cambria Math" panose="02040503050406030204" pitchFamily="18" charset="0"/>
                          <a:ea typeface="Cambria Math" panose="02040503050406030204" pitchFamily="18" charset="0"/>
                        </a:rPr>
                        <m:t>= </m:t>
                      </m:r>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𝑵𝒔</m:t>
                          </m:r>
                        </m:num>
                        <m:den>
                          <m:r>
                            <a:rPr lang="en-US" sz="2400" b="1" i="1" smtClean="0">
                              <a:latin typeface="Cambria Math" panose="02040503050406030204" pitchFamily="18" charset="0"/>
                              <a:ea typeface="Cambria Math" panose="02040503050406030204" pitchFamily="18" charset="0"/>
                            </a:rPr>
                            <m:t>𝟐𝟎</m:t>
                          </m:r>
                          <m:r>
                            <a:rPr lang="en-US" sz="2400" b="1" i="1" smtClean="0">
                              <a:latin typeface="Cambria Math" panose="02040503050406030204" pitchFamily="18" charset="0"/>
                              <a:ea typeface="Cambria Math" panose="02040503050406030204" pitchFamily="18" charset="0"/>
                            </a:rPr>
                            <m:t>𝝁</m:t>
                          </m:r>
                        </m:den>
                      </m:f>
                      <m:r>
                        <a:rPr lang="en-US" sz="2400" b="1" i="1" smtClean="0">
                          <a:latin typeface="Cambria Math" panose="02040503050406030204" pitchFamily="18" charset="0"/>
                          <a:ea typeface="Cambria Math" panose="02040503050406030204" pitchFamily="18" charset="0"/>
                        </a:rPr>
                        <m:t>=</m:t>
                      </m:r>
                      <m:d>
                        <m:dPr>
                          <m:ctrlPr>
                            <a:rPr lang="en-US" sz="2400" b="1"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𝟓𝟎</m:t>
                          </m:r>
                          <m:r>
                            <a:rPr lang="en-US" sz="2400" b="1" i="1" smtClean="0">
                              <a:latin typeface="Cambria Math" panose="02040503050406030204" pitchFamily="18" charset="0"/>
                              <a:ea typeface="Cambria Math" panose="02040503050406030204" pitchFamily="18" charset="0"/>
                            </a:rPr>
                            <m:t>𝑲</m:t>
                          </m:r>
                        </m:e>
                      </m:d>
                      <m:r>
                        <a:rPr lang="en-US" sz="2400" b="1" i="1"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𝑵𝒔</m:t>
                      </m:r>
                    </m:oMath>
                  </m:oMathPara>
                </a14:m>
                <a:endParaRPr lang="en-US" sz="2400" b="1" i="1" dirty="0">
                  <a:latin typeface="Cambria Math" panose="02040503050406030204" pitchFamily="18" charset="0"/>
                  <a:ea typeface="Cambria Math" panose="02040503050406030204" pitchFamily="18" charset="0"/>
                </a:endParaRPr>
              </a:p>
              <a:p>
                <a:pPr algn="ctr">
                  <a:lnSpc>
                    <a:spcPct val="150000"/>
                  </a:lnSpc>
                </a:pPr>
                <a:endParaRPr lang="en-US" sz="2400" b="1" i="0" dirty="0">
                  <a:latin typeface="Cambria Math" panose="02040503050406030204" pitchFamily="18" charset="0"/>
                  <a:ea typeface="Cambria Math" panose="02040503050406030204" pitchFamily="18" charset="0"/>
                </a:endParaRPr>
              </a:p>
              <a:p>
                <a:pPr algn="ctr">
                  <a:lnSpc>
                    <a:spcPct val="150000"/>
                  </a:lnSpc>
                </a:pPr>
                <a14:m>
                  <m:oMath xmlns:m="http://schemas.openxmlformats.org/officeDocument/2006/math">
                    <m:r>
                      <a:rPr lang="en-US" sz="2400" b="1" i="0" smtClean="0">
                        <a:latin typeface="Cambria Math" panose="02040503050406030204" pitchFamily="18" charset="0"/>
                      </a:rPr>
                      <m:t> </m:t>
                    </m:r>
                  </m:oMath>
                </a14:m>
                <a:r>
                  <a:rPr lang="en-US" sz="2400" b="1" dirty="0"/>
                  <a:t> </a:t>
                </a:r>
              </a:p>
            </p:txBody>
          </p:sp>
        </mc:Choice>
        <mc:Fallback>
          <p:sp>
            <p:nvSpPr>
              <p:cNvPr id="9" name="TextBox 8">
                <a:extLst>
                  <a:ext uri="{FF2B5EF4-FFF2-40B4-BE49-F238E27FC236}">
                    <a16:creationId xmlns:a16="http://schemas.microsoft.com/office/drawing/2014/main" id="{F3B02E48-2529-44B9-ADDC-26875AF7CCBC}"/>
                  </a:ext>
                </a:extLst>
              </p:cNvPr>
              <p:cNvSpPr txBox="1">
                <a:spLocks noRot="1" noChangeAspect="1" noMove="1" noResize="1" noEditPoints="1" noAdjustHandles="1" noChangeArrowheads="1" noChangeShapeType="1" noTextEdit="1"/>
              </p:cNvSpPr>
              <p:nvPr/>
            </p:nvSpPr>
            <p:spPr>
              <a:xfrm>
                <a:off x="4873699" y="796677"/>
                <a:ext cx="6640118" cy="526464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041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Graphical user interface, text&#10;&#10;Description automatically generated">
            <a:extLst>
              <a:ext uri="{FF2B5EF4-FFF2-40B4-BE49-F238E27FC236}">
                <a16:creationId xmlns:a16="http://schemas.microsoft.com/office/drawing/2014/main" id="{753AE339-3343-4B5A-BF38-9F934C4C4924}"/>
              </a:ext>
            </a:extLst>
          </p:cNvPr>
          <p:cNvPicPr>
            <a:picLocks noChangeAspect="1"/>
          </p:cNvPicPr>
          <p:nvPr/>
        </p:nvPicPr>
        <p:blipFill rotWithShape="1">
          <a:blip r:embed="rId2"/>
          <a:srcRect r="9777" b="30256"/>
          <a:stretch/>
        </p:blipFill>
        <p:spPr>
          <a:xfrm>
            <a:off x="20" y="10"/>
            <a:ext cx="12191980" cy="6334770"/>
          </a:xfrm>
          <a:prstGeom prst="rect">
            <a:avLst/>
          </a:prstGeom>
        </p:spPr>
      </p:pic>
      <p:sp>
        <p:nvSpPr>
          <p:cNvPr id="26" name="Rectangle 25">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93FDE1BD-C788-4F92-BF87-5DB35A0B19DD}"/>
              </a:ext>
            </a:extLst>
          </p:cNvPr>
          <p:cNvSpPr txBox="1"/>
          <p:nvPr/>
        </p:nvSpPr>
        <p:spPr>
          <a:xfrm>
            <a:off x="2745377" y="6334780"/>
            <a:ext cx="6701246" cy="523220"/>
          </a:xfrm>
          <a:prstGeom prst="rect">
            <a:avLst/>
          </a:prstGeom>
          <a:noFill/>
        </p:spPr>
        <p:txBody>
          <a:bodyPr wrap="square" rtlCol="0">
            <a:spAutoFit/>
          </a:bodyPr>
          <a:lstStyle/>
          <a:p>
            <a:pPr algn="ctr"/>
            <a:r>
              <a:rPr lang="en-US" sz="2800" b="1" dirty="0">
                <a:solidFill>
                  <a:schemeClr val="bg1"/>
                </a:solidFill>
                <a:latin typeface="Georgia" panose="02040502050405020303" pitchFamily="18" charset="0"/>
              </a:rPr>
              <a:t>Square Pulse Generator Code </a:t>
            </a:r>
          </a:p>
        </p:txBody>
      </p:sp>
    </p:spTree>
    <p:extLst>
      <p:ext uri="{BB962C8B-B14F-4D97-AF65-F5344CB8AC3E}">
        <p14:creationId xmlns:p14="http://schemas.microsoft.com/office/powerpoint/2010/main" val="237656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93FDE1BD-C788-4F92-BF87-5DB35A0B19DD}"/>
              </a:ext>
            </a:extLst>
          </p:cNvPr>
          <p:cNvSpPr txBox="1"/>
          <p:nvPr/>
        </p:nvSpPr>
        <p:spPr>
          <a:xfrm>
            <a:off x="2745377" y="6334780"/>
            <a:ext cx="6701246" cy="523220"/>
          </a:xfrm>
          <a:prstGeom prst="rect">
            <a:avLst/>
          </a:prstGeom>
          <a:noFill/>
        </p:spPr>
        <p:txBody>
          <a:bodyPr wrap="square" rtlCol="0">
            <a:spAutoFit/>
          </a:bodyPr>
          <a:lstStyle/>
          <a:p>
            <a:pPr algn="ctr"/>
            <a:r>
              <a:rPr lang="en-US" sz="2800" b="1" dirty="0">
                <a:solidFill>
                  <a:schemeClr val="bg1"/>
                </a:solidFill>
                <a:latin typeface="Georgia" panose="02040502050405020303" pitchFamily="18" charset="0"/>
              </a:rPr>
              <a:t>One Square Pulse Output Code </a:t>
            </a:r>
          </a:p>
        </p:txBody>
      </p:sp>
      <p:pic>
        <p:nvPicPr>
          <p:cNvPr id="3" name="Picture 2" descr="Graphical user interface, text, application&#10;&#10;Description automatically generated">
            <a:extLst>
              <a:ext uri="{FF2B5EF4-FFF2-40B4-BE49-F238E27FC236}">
                <a16:creationId xmlns:a16="http://schemas.microsoft.com/office/drawing/2014/main" id="{D16D3B36-1D97-42A1-8CEE-8DE3C402E6D8}"/>
              </a:ext>
            </a:extLst>
          </p:cNvPr>
          <p:cNvPicPr>
            <a:picLocks noChangeAspect="1"/>
          </p:cNvPicPr>
          <p:nvPr/>
        </p:nvPicPr>
        <p:blipFill>
          <a:blip r:embed="rId2"/>
          <a:stretch>
            <a:fillRect/>
          </a:stretch>
        </p:blipFill>
        <p:spPr>
          <a:xfrm>
            <a:off x="0" y="-1"/>
            <a:ext cx="12188825" cy="6400801"/>
          </a:xfrm>
          <a:prstGeom prst="rect">
            <a:avLst/>
          </a:prstGeom>
        </p:spPr>
      </p:pic>
    </p:spTree>
    <p:extLst>
      <p:ext uri="{BB962C8B-B14F-4D97-AF65-F5344CB8AC3E}">
        <p14:creationId xmlns:p14="http://schemas.microsoft.com/office/powerpoint/2010/main" val="99951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D93FCBD-9F0C-44DF-A359-07D7DC81B968}"/>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600">
                <a:solidFill>
                  <a:schemeClr val="tx1">
                    <a:lumMod val="85000"/>
                    <a:lumOff val="15000"/>
                  </a:schemeClr>
                </a:solidFill>
              </a:rPr>
              <a:t>Square Pulse Generation</a:t>
            </a:r>
            <a:br>
              <a:rPr lang="en-US" sz="4600">
                <a:solidFill>
                  <a:schemeClr val="tx1">
                    <a:lumMod val="85000"/>
                    <a:lumOff val="15000"/>
                  </a:schemeClr>
                </a:solidFill>
              </a:rPr>
            </a:br>
            <a:r>
              <a:rPr lang="en-US" sz="4600">
                <a:solidFill>
                  <a:schemeClr val="tx1">
                    <a:lumMod val="85000"/>
                    <a:lumOff val="15000"/>
                  </a:schemeClr>
                </a:solidFill>
              </a:rPr>
              <a:t>Output </a:t>
            </a:r>
          </a:p>
        </p:txBody>
      </p:sp>
      <p:pic>
        <p:nvPicPr>
          <p:cNvPr id="6" name="Picture Placeholder 5" descr="Chart, line chart&#10;&#10;Description automatically generated">
            <a:extLst>
              <a:ext uri="{FF2B5EF4-FFF2-40B4-BE49-F238E27FC236}">
                <a16:creationId xmlns:a16="http://schemas.microsoft.com/office/drawing/2014/main" id="{4576564F-E08F-4125-9570-93E6EE9AE536}"/>
              </a:ext>
            </a:extLst>
          </p:cNvPr>
          <p:cNvPicPr>
            <a:picLocks noGrp="1" noChangeAspect="1"/>
          </p:cNvPicPr>
          <p:nvPr>
            <p:ph idx="1"/>
          </p:nvPr>
        </p:nvPicPr>
        <p:blipFill>
          <a:blip r:embed="rId2"/>
          <a:stretch>
            <a:fillRect/>
          </a:stretch>
        </p:blipFill>
        <p:spPr>
          <a:xfrm>
            <a:off x="720670" y="640081"/>
            <a:ext cx="6738874" cy="5054156"/>
          </a:xfrm>
          <a:prstGeom prst="rect">
            <a:avLst/>
          </a:prstGeom>
        </p:spPr>
      </p:pic>
      <p:cxnSp>
        <p:nvCxnSpPr>
          <p:cNvPr id="34" name="Straight Connector 33">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502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Graphical user interface, text, application, email&#10;&#10;Description automatically generated">
            <a:extLst>
              <a:ext uri="{FF2B5EF4-FFF2-40B4-BE49-F238E27FC236}">
                <a16:creationId xmlns:a16="http://schemas.microsoft.com/office/drawing/2014/main" id="{237DDBF0-A5F5-49ED-9B15-6D73D4BDDBAD}"/>
              </a:ext>
            </a:extLst>
          </p:cNvPr>
          <p:cNvPicPr>
            <a:picLocks noChangeAspect="1"/>
          </p:cNvPicPr>
          <p:nvPr/>
        </p:nvPicPr>
        <p:blipFill rotWithShape="1">
          <a:blip r:embed="rId2"/>
          <a:srcRect r="45308"/>
          <a:stretch/>
        </p:blipFill>
        <p:spPr>
          <a:xfrm>
            <a:off x="0" y="0"/>
            <a:ext cx="12192000" cy="6414868"/>
          </a:xfrm>
          <a:prstGeom prst="rect">
            <a:avLst/>
          </a:prstGeom>
        </p:spPr>
      </p:pic>
      <p:sp>
        <p:nvSpPr>
          <p:cNvPr id="22" name="TextBox 21">
            <a:extLst>
              <a:ext uri="{FF2B5EF4-FFF2-40B4-BE49-F238E27FC236}">
                <a16:creationId xmlns:a16="http://schemas.microsoft.com/office/drawing/2014/main" id="{8CA17DE2-30A5-4807-8AEB-C34932AB9BE6}"/>
              </a:ext>
            </a:extLst>
          </p:cNvPr>
          <p:cNvSpPr txBox="1"/>
          <p:nvPr/>
        </p:nvSpPr>
        <p:spPr>
          <a:xfrm>
            <a:off x="2745377" y="6334780"/>
            <a:ext cx="6701246" cy="523220"/>
          </a:xfrm>
          <a:prstGeom prst="rect">
            <a:avLst/>
          </a:prstGeom>
          <a:noFill/>
        </p:spPr>
        <p:txBody>
          <a:bodyPr wrap="square" rtlCol="0">
            <a:spAutoFit/>
          </a:bodyPr>
          <a:lstStyle/>
          <a:p>
            <a:pPr algn="ctr"/>
            <a:r>
              <a:rPr lang="en-US" sz="2800" b="1" dirty="0">
                <a:solidFill>
                  <a:schemeClr val="bg1"/>
                </a:solidFill>
                <a:latin typeface="Georgia" panose="02040502050405020303" pitchFamily="18" charset="0"/>
              </a:rPr>
              <a:t>Generate Square Pulse Function</a:t>
            </a:r>
          </a:p>
        </p:txBody>
      </p:sp>
    </p:spTree>
    <p:extLst>
      <p:ext uri="{BB962C8B-B14F-4D97-AF65-F5344CB8AC3E}">
        <p14:creationId xmlns:p14="http://schemas.microsoft.com/office/powerpoint/2010/main" val="235417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D05C06F-1436-4A35-94F9-902CB313196D}"/>
              </a:ext>
            </a:extLst>
          </p:cNvPr>
          <p:cNvPicPr>
            <a:picLocks noChangeAspect="1"/>
          </p:cNvPicPr>
          <p:nvPr/>
        </p:nvPicPr>
        <p:blipFill>
          <a:blip r:embed="rId2"/>
          <a:stretch/>
        </p:blipFill>
        <p:spPr>
          <a:xfrm>
            <a:off x="2007994" y="643538"/>
            <a:ext cx="8177112" cy="3557043"/>
          </a:xfrm>
          <a:prstGeom prst="rect">
            <a:avLst/>
          </a:prstGeom>
        </p:spPr>
      </p:pic>
      <p:sp>
        <p:nvSpPr>
          <p:cNvPr id="35" name="Rectangle 29">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756A5D"/>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A9E4FC"/>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4B2648-C096-44A7-A6AC-7D8D1BE06E5B}"/>
              </a:ext>
            </a:extLst>
          </p:cNvPr>
          <p:cNvSpPr>
            <a:spLocks noGrp="1"/>
          </p:cNvSpPr>
          <p:nvPr>
            <p:ph idx="1"/>
          </p:nvPr>
        </p:nvSpPr>
        <p:spPr>
          <a:xfrm>
            <a:off x="5820771" y="4554906"/>
            <a:ext cx="6371230" cy="2303094"/>
          </a:xfrm>
        </p:spPr>
        <p:txBody>
          <a:bodyPr anchor="ctr">
            <a:normAutofit fontScale="92500"/>
          </a:bodyPr>
          <a:lstStyle/>
          <a:p>
            <a:pPr>
              <a:lnSpc>
                <a:spcPct val="100000"/>
              </a:lnSpc>
            </a:pPr>
            <a:r>
              <a:rPr lang="en-US" sz="1400" dirty="0">
                <a:solidFill>
                  <a:srgbClr val="FFFFFF"/>
                </a:solidFill>
                <a:latin typeface="Georgia" panose="02040502050405020303" pitchFamily="18" charset="0"/>
              </a:rPr>
              <a:t>The second thing we need to show is the effect of two consecutive square signals as they pass through the channel. Consider the same channel and the same square pulse duration as before. The plots we need to show here are in time domain only. Namely, 1. Show two plots of the first square pulse: one before it passes through the channel, and one after. 2. On top of the two previous plots, show similar plots for the second square pulse. Plot this pulse in the two plots using a different color, so that the shapes of the two pulses are distinguishable on the plots. 3. Note that we will have to pass the two squares separately, i.e., we cannot create the two pulses together in the same vector and pass that into the channel. If we do it this way, we won’t be able to clearly distinguish the two pulses. The procedure that we need to follow to generate the plots required above are shown in Figure 2</a:t>
            </a:r>
          </a:p>
        </p:txBody>
      </p:sp>
      <p:sp>
        <p:nvSpPr>
          <p:cNvPr id="20" name="Title 1">
            <a:extLst>
              <a:ext uri="{FF2B5EF4-FFF2-40B4-BE49-F238E27FC236}">
                <a16:creationId xmlns:a16="http://schemas.microsoft.com/office/drawing/2014/main" id="{7F7B4E7D-B53B-4BAC-A939-29B45E491936}"/>
              </a:ext>
            </a:extLst>
          </p:cNvPr>
          <p:cNvSpPr>
            <a:spLocks noGrp="1"/>
          </p:cNvSpPr>
          <p:nvPr>
            <p:ph type="title"/>
          </p:nvPr>
        </p:nvSpPr>
        <p:spPr>
          <a:xfrm>
            <a:off x="633998" y="4905301"/>
            <a:ext cx="4988879" cy="1554485"/>
          </a:xfrm>
        </p:spPr>
        <p:txBody>
          <a:bodyPr anchor="ctr">
            <a:normAutofit/>
          </a:bodyPr>
          <a:lstStyle/>
          <a:p>
            <a:r>
              <a:rPr lang="en-US" sz="3400" b="1" dirty="0">
                <a:solidFill>
                  <a:srgbClr val="FFFFFF"/>
                </a:solidFill>
              </a:rPr>
              <a:t>Generate two plots </a:t>
            </a:r>
          </a:p>
        </p:txBody>
      </p:sp>
    </p:spTree>
    <p:extLst>
      <p:ext uri="{BB962C8B-B14F-4D97-AF65-F5344CB8AC3E}">
        <p14:creationId xmlns:p14="http://schemas.microsoft.com/office/powerpoint/2010/main" val="21472443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{62DEF5E7-1257-4F44-9620-6AA4D4408CB0}tf11429527_win32</Template>
  <TotalTime>348</TotalTime>
  <Words>1029</Words>
  <Application>Microsoft Office PowerPoint</Application>
  <PresentationFormat>Widescreen</PresentationFormat>
  <Paragraphs>61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Bookman Old Style</vt:lpstr>
      <vt:lpstr>Calibri</vt:lpstr>
      <vt:lpstr>Cambria Math</vt:lpstr>
      <vt:lpstr>Franklin Gothic Book</vt:lpstr>
      <vt:lpstr>Georgia</vt:lpstr>
      <vt:lpstr>1_RetrospectVTI</vt:lpstr>
      <vt:lpstr>Digital Communication  Final Project </vt:lpstr>
      <vt:lpstr>By Team No. 14  </vt:lpstr>
      <vt:lpstr>Inter-Symbol Interference due to band-limited channels</vt:lpstr>
      <vt:lpstr>Square Pulse Generator </vt:lpstr>
      <vt:lpstr>PowerPoint Presentation</vt:lpstr>
      <vt:lpstr>PowerPoint Presentation</vt:lpstr>
      <vt:lpstr>Square Pulse Generation Output </vt:lpstr>
      <vt:lpstr>PowerPoint Presentation</vt:lpstr>
      <vt:lpstr>Generate two plots </vt:lpstr>
      <vt:lpstr>PowerPoint Presentation</vt:lpstr>
      <vt:lpstr>Channel Output </vt:lpstr>
      <vt:lpstr>PowerPoint Presentation</vt:lpstr>
      <vt:lpstr>Passing Pulse to Channel </vt:lpstr>
      <vt:lpstr>PowerPoint Presentation</vt:lpstr>
      <vt:lpstr>Generating Two separated Pulse</vt:lpstr>
      <vt:lpstr>Inter-Symbol Interference (ISI) </vt:lpstr>
      <vt:lpstr>Problem of ISI  </vt:lpstr>
      <vt:lpstr>Raised Cosine Filter </vt:lpstr>
      <vt:lpstr>Parameters of Raised Cosine    Bandwidth : W=  Rb/2=2Tb  Roll of factor α=1 -  f/W  The main parameter of a raised cosine filter is its roll-off factor, which indirectly specifies the bandwidth of the filter. Ideal raised cosine filters have an infinite number of taps. Therefore, practical raised cosine filters are windowed. </vt:lpstr>
      <vt:lpstr>PowerPoint Presentation</vt:lpstr>
      <vt:lpstr>Raised Cosine Filter Output</vt:lpstr>
      <vt:lpstr>Inter-Symbol Interference due to multi-path channels</vt:lpstr>
      <vt:lpstr>Multi Path Channel</vt:lpstr>
      <vt:lpstr>Knowing 𝒀, 𝑯, and the statistics of the AWGN noise (i.e., mean and variance), what is the best way of estimating the transmitted symbols 𝑿?   The goal here is to give an answer to the previous question. Note that there are several techniques to solve this equation in the literature. We can investigate one or more of these solutions.  </vt:lpstr>
      <vt:lpstr>PowerPoint Presentation</vt:lpstr>
      <vt:lpstr>PowerPoint Presentation</vt:lpstr>
      <vt:lpstr>BER Calculations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Final  Project </dc:title>
  <dc:creator>ahmed samer</dc:creator>
  <cp:lastModifiedBy>ahmed samer</cp:lastModifiedBy>
  <cp:revision>3</cp:revision>
  <dcterms:created xsi:type="dcterms:W3CDTF">2022-01-05T00:08:44Z</dcterms:created>
  <dcterms:modified xsi:type="dcterms:W3CDTF">2022-01-05T05:56:52Z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