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Cormorant Garamond Bold Italics" charset="1" panose="00000800000000000000"/>
      <p:regular r:id="rId26"/>
    </p:embeddedFont>
    <p:embeddedFont>
      <p:font typeface="Quicksand Bold" charset="1" panose="00000000000000000000"/>
      <p:regular r:id="rId27"/>
    </p:embeddedFont>
    <p:embeddedFont>
      <p:font typeface="Quicksand"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248104" y="3110459"/>
            <a:ext cx="9791793" cy="3622359"/>
          </a:xfrm>
          <a:prstGeom prst="rect">
            <a:avLst/>
          </a:prstGeom>
        </p:spPr>
        <p:txBody>
          <a:bodyPr anchor="t" rtlCol="false" tIns="0" lIns="0" bIns="0" rIns="0">
            <a:spAutoFit/>
          </a:bodyPr>
          <a:lstStyle/>
          <a:p>
            <a:pPr algn="ctr" marL="0" indent="0" lvl="0">
              <a:lnSpc>
                <a:spcPts val="14542"/>
              </a:lnSpc>
              <a:spcBef>
                <a:spcPct val="0"/>
              </a:spcBef>
            </a:pPr>
            <a:r>
              <a:rPr lang="en-US" b="true" sz="10387" i="true">
                <a:solidFill>
                  <a:srgbClr val="0F4662"/>
                </a:solidFill>
                <a:latin typeface="Cormorant Garamond Bold Italics"/>
                <a:ea typeface="Cormorant Garamond Bold Italics"/>
                <a:cs typeface="Cormorant Garamond Bold Italics"/>
                <a:sym typeface="Cormorant Garamond Bold Italics"/>
              </a:rPr>
              <a:t>Akciğer Hastalıkları Tespiti</a:t>
            </a:r>
          </a:p>
        </p:txBody>
      </p:sp>
      <p:sp>
        <p:nvSpPr>
          <p:cNvPr name="AutoShape 3" id="3"/>
          <p:cNvSpPr/>
          <p:nvPr/>
        </p:nvSpPr>
        <p:spPr>
          <a:xfrm>
            <a:off x="9804793" y="691679"/>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291306" y="9574706"/>
            <a:ext cx="8114971"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4664115" y="7087299"/>
            <a:ext cx="2595185" cy="2171001"/>
          </a:xfrm>
          <a:prstGeom prst="rect">
            <a:avLst/>
          </a:prstGeom>
        </p:spPr>
        <p:txBody>
          <a:bodyPr anchor="t" rtlCol="false" tIns="0" lIns="0" bIns="0" rIns="0">
            <a:spAutoFit/>
          </a:bodyPr>
          <a:lstStyle/>
          <a:p>
            <a:pPr algn="ctr">
              <a:lnSpc>
                <a:spcPts val="2887"/>
              </a:lnSpc>
            </a:pPr>
            <a:r>
              <a:rPr lang="en-US" sz="2062" b="true">
                <a:solidFill>
                  <a:srgbClr val="0F4662"/>
                </a:solidFill>
                <a:latin typeface="Quicksand Bold"/>
                <a:ea typeface="Quicksand Bold"/>
                <a:cs typeface="Quicksand Bold"/>
                <a:sym typeface="Quicksand Bold"/>
              </a:rPr>
              <a:t>Dostlar Meclisi</a:t>
            </a:r>
          </a:p>
          <a:p>
            <a:pPr algn="ctr" marL="0" indent="0" lvl="0">
              <a:lnSpc>
                <a:spcPts val="2887"/>
              </a:lnSpc>
              <a:spcBef>
                <a:spcPct val="0"/>
              </a:spcBef>
            </a:pPr>
            <a:r>
              <a:rPr lang="en-US" sz="2062">
                <a:solidFill>
                  <a:srgbClr val="0F4662"/>
                </a:solidFill>
                <a:latin typeface="Quicksand"/>
                <a:ea typeface="Quicksand"/>
                <a:cs typeface="Quicksand"/>
                <a:sym typeface="Quicksand"/>
              </a:rPr>
              <a:t>Taha Akyol (L)</a:t>
            </a:r>
          </a:p>
          <a:p>
            <a:pPr algn="ctr" marL="0" indent="0" lvl="0">
              <a:lnSpc>
                <a:spcPts val="2887"/>
              </a:lnSpc>
              <a:spcBef>
                <a:spcPct val="0"/>
              </a:spcBef>
            </a:pPr>
            <a:r>
              <a:rPr lang="en-US" sz="2062" strike="noStrike" u="none">
                <a:solidFill>
                  <a:srgbClr val="0F4662"/>
                </a:solidFill>
                <a:latin typeface="Quicksand"/>
                <a:ea typeface="Quicksand"/>
                <a:cs typeface="Quicksand"/>
                <a:sym typeface="Quicksand"/>
              </a:rPr>
              <a:t>Muhammed Ali Bağcı</a:t>
            </a:r>
          </a:p>
          <a:p>
            <a:pPr algn="ctr" marL="0" indent="0" lvl="0">
              <a:lnSpc>
                <a:spcPts val="2887"/>
              </a:lnSpc>
              <a:spcBef>
                <a:spcPct val="0"/>
              </a:spcBef>
            </a:pPr>
            <a:r>
              <a:rPr lang="en-US" sz="2062" strike="noStrike" u="none">
                <a:solidFill>
                  <a:srgbClr val="0F4662"/>
                </a:solidFill>
                <a:latin typeface="Quicksand"/>
                <a:ea typeface="Quicksand"/>
                <a:cs typeface="Quicksand"/>
                <a:sym typeface="Quicksand"/>
              </a:rPr>
              <a:t>Eren Erkaşda</a:t>
            </a:r>
          </a:p>
          <a:p>
            <a:pPr algn="ctr" marL="0" indent="0" lvl="0">
              <a:lnSpc>
                <a:spcPts val="2887"/>
              </a:lnSpc>
              <a:spcBef>
                <a:spcPct val="0"/>
              </a:spcBef>
            </a:pPr>
            <a:r>
              <a:rPr lang="en-US" sz="2062" strike="noStrike" u="none">
                <a:solidFill>
                  <a:srgbClr val="0F4662"/>
                </a:solidFill>
                <a:latin typeface="Quicksand"/>
                <a:ea typeface="Quicksand"/>
                <a:cs typeface="Quicksand"/>
                <a:sym typeface="Quicksand"/>
              </a:rPr>
              <a:t>İbrahim Mert Çiçek</a:t>
            </a:r>
          </a:p>
          <a:p>
            <a:pPr algn="ctr" marL="0" indent="0" lvl="0">
              <a:lnSpc>
                <a:spcPts val="2887"/>
              </a:lnSpc>
              <a:spcBef>
                <a:spcPct val="0"/>
              </a:spcBef>
            </a:pPr>
            <a:r>
              <a:rPr lang="en-US" sz="2062" strike="noStrike" u="none">
                <a:solidFill>
                  <a:srgbClr val="0F4662"/>
                </a:solidFill>
                <a:latin typeface="Quicksand"/>
                <a:ea typeface="Quicksand"/>
                <a:cs typeface="Quicksand"/>
                <a:sym typeface="Quicksand"/>
              </a:rPr>
              <a:t>Murat Sert</a:t>
            </a:r>
          </a:p>
        </p:txBody>
      </p:sp>
      <p:sp>
        <p:nvSpPr>
          <p:cNvPr name="TextBox 6" id="6"/>
          <p:cNvSpPr txBox="true"/>
          <p:nvPr/>
        </p:nvSpPr>
        <p:spPr>
          <a:xfrm rot="0">
            <a:off x="3322179" y="2076458"/>
            <a:ext cx="11643643" cy="605376"/>
          </a:xfrm>
          <a:prstGeom prst="rect">
            <a:avLst/>
          </a:prstGeom>
        </p:spPr>
        <p:txBody>
          <a:bodyPr anchor="t" rtlCol="false" tIns="0" lIns="0" bIns="0" rIns="0">
            <a:spAutoFit/>
          </a:bodyPr>
          <a:lstStyle/>
          <a:p>
            <a:pPr algn="ctr" marL="0" indent="0" lvl="0">
              <a:lnSpc>
                <a:spcPts val="4957"/>
              </a:lnSpc>
              <a:spcBef>
                <a:spcPct val="0"/>
              </a:spcBef>
            </a:pPr>
            <a:r>
              <a:rPr lang="en-US" b="true" sz="3541">
                <a:solidFill>
                  <a:srgbClr val="0F4662"/>
                </a:solidFill>
                <a:latin typeface="Quicksand Bold"/>
                <a:ea typeface="Quicksand Bold"/>
                <a:cs typeface="Quicksand Bold"/>
                <a:sym typeface="Quicksand Bold"/>
              </a:rPr>
              <a:t>EfficientNet ile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649462" y="4557210"/>
            <a:ext cx="7473355" cy="2954251"/>
          </a:xfrm>
          <a:custGeom>
            <a:avLst/>
            <a:gdLst/>
            <a:ahLst/>
            <a:cxnLst/>
            <a:rect r="r" b="b" t="t" l="l"/>
            <a:pathLst>
              <a:path h="2954251" w="7473355">
                <a:moveTo>
                  <a:pt x="0" y="0"/>
                </a:moveTo>
                <a:lnTo>
                  <a:pt x="7473354" y="0"/>
                </a:lnTo>
                <a:lnTo>
                  <a:pt x="7473354" y="2954250"/>
                </a:lnTo>
                <a:lnTo>
                  <a:pt x="0" y="2954250"/>
                </a:lnTo>
                <a:lnTo>
                  <a:pt x="0" y="0"/>
                </a:lnTo>
                <a:close/>
              </a:path>
            </a:pathLst>
          </a:custGeom>
          <a:blipFill>
            <a:blip r:embed="rId2"/>
            <a:stretch>
              <a:fillRect l="0" t="0" r="-394" b="0"/>
            </a:stretch>
          </a:blipFill>
        </p:spPr>
      </p:sp>
      <p:sp>
        <p:nvSpPr>
          <p:cNvPr name="TextBox 3" id="3"/>
          <p:cNvSpPr txBox="true"/>
          <p:nvPr/>
        </p:nvSpPr>
        <p:spPr>
          <a:xfrm rot="0">
            <a:off x="1028700" y="782216"/>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4" id="4"/>
          <p:cNvSpPr txBox="true"/>
          <p:nvPr/>
        </p:nvSpPr>
        <p:spPr>
          <a:xfrm rot="0">
            <a:off x="865170" y="2989829"/>
            <a:ext cx="10121066" cy="5283200"/>
          </a:xfrm>
          <a:prstGeom prst="rect">
            <a:avLst/>
          </a:prstGeom>
        </p:spPr>
        <p:txBody>
          <a:bodyPr anchor="t" rtlCol="false" tIns="0" lIns="0" bIns="0" rIns="0">
            <a:spAutoFit/>
          </a:bodyPr>
          <a:lstStyle/>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GlobalAveragePooling2D():</a:t>
            </a:r>
            <a:r>
              <a:rPr lang="en-US" sz="2000">
                <a:solidFill>
                  <a:srgbClr val="0F4662"/>
                </a:solidFill>
                <a:latin typeface="Quicksand"/>
                <a:ea typeface="Quicksand"/>
                <a:cs typeface="Quicksand"/>
                <a:sym typeface="Quicksand"/>
              </a:rPr>
              <a:t> Evrişimsel çıktıları özetleyerek vektöre dönüştürür.</a:t>
            </a:r>
          </a:p>
          <a:p>
            <a:pPr algn="l">
              <a:lnSpc>
                <a:spcPts val="2800"/>
              </a:lnSpc>
            </a:pPr>
          </a:p>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Dense(512, relu, L2): </a:t>
            </a:r>
            <a:r>
              <a:rPr lang="en-US" sz="2000">
                <a:solidFill>
                  <a:srgbClr val="0F4662"/>
                </a:solidFill>
                <a:latin typeface="Quicksand"/>
                <a:ea typeface="Quicksand"/>
                <a:cs typeface="Quicksand"/>
                <a:sym typeface="Quicksand"/>
              </a:rPr>
              <a:t>512 nöronlu, ReLU aktivasyonlu ve L2 düzenlileştirmeli yoğun katman.</a:t>
            </a:r>
          </a:p>
          <a:p>
            <a:pPr algn="l">
              <a:lnSpc>
                <a:spcPts val="2800"/>
              </a:lnSpc>
            </a:pPr>
          </a:p>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BatchNormalization():</a:t>
            </a:r>
            <a:r>
              <a:rPr lang="en-US" sz="2000">
                <a:solidFill>
                  <a:srgbClr val="0F4662"/>
                </a:solidFill>
                <a:latin typeface="Quicksand"/>
                <a:ea typeface="Quicksand"/>
                <a:cs typeface="Quicksand"/>
                <a:sym typeface="Quicksand"/>
              </a:rPr>
              <a:t> Eğitimi stabilize eder.</a:t>
            </a:r>
          </a:p>
          <a:p>
            <a:pPr algn="l">
              <a:lnSpc>
                <a:spcPts val="2800"/>
              </a:lnSpc>
            </a:pPr>
          </a:p>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Dropout(0.5):</a:t>
            </a:r>
            <a:r>
              <a:rPr lang="en-US" sz="2000">
                <a:solidFill>
                  <a:srgbClr val="0F4662"/>
                </a:solidFill>
                <a:latin typeface="Quicksand"/>
                <a:ea typeface="Quicksand"/>
                <a:cs typeface="Quicksand"/>
                <a:sym typeface="Quicksand"/>
              </a:rPr>
              <a:t> Aşırı uyumu azaltır (%50).</a:t>
            </a:r>
          </a:p>
          <a:p>
            <a:pPr algn="l">
              <a:lnSpc>
                <a:spcPts val="2800"/>
              </a:lnSpc>
            </a:pPr>
          </a:p>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Dense(256, relu, L2):</a:t>
            </a:r>
            <a:r>
              <a:rPr lang="en-US" sz="2000">
                <a:solidFill>
                  <a:srgbClr val="0F4662"/>
                </a:solidFill>
                <a:latin typeface="Quicksand"/>
                <a:ea typeface="Quicksand"/>
                <a:cs typeface="Quicksand"/>
                <a:sym typeface="Quicksand"/>
              </a:rPr>
              <a:t> 256 nöronlu, ReLU aktivasyonlu ve L2 düzenlileştirmeli yoğun katman.</a:t>
            </a:r>
          </a:p>
          <a:p>
            <a:pPr algn="l">
              <a:lnSpc>
                <a:spcPts val="2800"/>
              </a:lnSpc>
            </a:pPr>
          </a:p>
          <a:p>
            <a:pPr algn="l" marL="431802" indent="-215901" lvl="1">
              <a:lnSpc>
                <a:spcPts val="2800"/>
              </a:lnSpc>
              <a:buFont typeface="Arial"/>
              <a:buChar char="•"/>
            </a:pPr>
            <a:r>
              <a:rPr lang="en-US" b="true" sz="2000">
                <a:solidFill>
                  <a:srgbClr val="0F4662"/>
                </a:solidFill>
                <a:latin typeface="Quicksand Bold"/>
                <a:ea typeface="Quicksand Bold"/>
                <a:cs typeface="Quicksand Bold"/>
                <a:sym typeface="Quicksand Bold"/>
              </a:rPr>
              <a:t>Dense(5, softmax):</a:t>
            </a:r>
            <a:r>
              <a:rPr lang="en-US" sz="2000">
                <a:solidFill>
                  <a:srgbClr val="0F4662"/>
                </a:solidFill>
                <a:latin typeface="Quicksand"/>
                <a:ea typeface="Quicksand"/>
                <a:cs typeface="Quicksand"/>
                <a:sym typeface="Quicksand"/>
              </a:rPr>
              <a:t> 5 çıktı nöronlu (sınıf sayısı), softmax aktivasyonlu çıktı katmanı (olasılıklar).</a:t>
            </a:r>
          </a:p>
          <a:p>
            <a:pPr algn="l" marL="0" indent="0" lvl="0">
              <a:lnSpc>
                <a:spcPts val="2800"/>
              </a:lnSpc>
              <a:spcBef>
                <a:spcPct val="0"/>
              </a:spcBef>
            </a:pPr>
          </a:p>
        </p:txBody>
      </p:sp>
      <p:sp>
        <p:nvSpPr>
          <p:cNvPr name="TextBox 5" id="5"/>
          <p:cNvSpPr txBox="true"/>
          <p:nvPr/>
        </p:nvSpPr>
        <p:spPr>
          <a:xfrm rot="0">
            <a:off x="1028700" y="1989986"/>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3- Yeni Sınıflandırma Katmanları</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65170" y="9779263"/>
            <a:ext cx="6097222"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9947594" y="4132641"/>
            <a:ext cx="7973716" cy="2304902"/>
          </a:xfrm>
          <a:custGeom>
            <a:avLst/>
            <a:gdLst/>
            <a:ahLst/>
            <a:cxnLst/>
            <a:rect r="r" b="b" t="t" l="l"/>
            <a:pathLst>
              <a:path h="2304902" w="7973716">
                <a:moveTo>
                  <a:pt x="0" y="0"/>
                </a:moveTo>
                <a:lnTo>
                  <a:pt x="7973716" y="0"/>
                </a:lnTo>
                <a:lnTo>
                  <a:pt x="7973716" y="2304903"/>
                </a:lnTo>
                <a:lnTo>
                  <a:pt x="0" y="2304903"/>
                </a:lnTo>
                <a:lnTo>
                  <a:pt x="0" y="0"/>
                </a:lnTo>
                <a:close/>
              </a:path>
            </a:pathLst>
          </a:custGeom>
          <a:blipFill>
            <a:blip r:embed="rId2"/>
            <a:stretch>
              <a:fillRect l="0" t="0" r="0" b="0"/>
            </a:stretch>
          </a:blipFill>
        </p:spPr>
      </p:sp>
      <p:sp>
        <p:nvSpPr>
          <p:cNvPr name="TextBox 4" id="4"/>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5" id="5"/>
          <p:cNvSpPr txBox="true"/>
          <p:nvPr/>
        </p:nvSpPr>
        <p:spPr>
          <a:xfrm rot="0">
            <a:off x="1024384" y="3077473"/>
            <a:ext cx="8721652" cy="67017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Modelin ağırlıklarını güncellemek için Stokastik Gradyan İniş (SGD) optimizasyon algoritması kullanılmıştır.</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Öğrenme Oranı: 0.01 olarak ayarlandı.</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Momentum: 0.9 değeri ile önceki gradyanların yönünü dikkate alarak öğrenmeyi hızlandırır ve salınımları azaltır.</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Nesterov İvmesi: Momentumun uygulandığı noktayı bir sonraki olası adıma göre düzelterek daha doğru bir güncelleme yönü sağlar ve yakınsamayı iyileştirir.</a:t>
            </a:r>
          </a:p>
          <a:p>
            <a:pPr algn="l">
              <a:lnSpc>
                <a:spcPts val="3359"/>
              </a:lnSpc>
            </a:pPr>
          </a:p>
          <a:p>
            <a:pPr algn="l" marL="518160" indent="-259080" lvl="1">
              <a:lnSpc>
                <a:spcPts val="3359"/>
              </a:lnSpc>
              <a:spcBef>
                <a:spcPct val="0"/>
              </a:spcBef>
              <a:buFont typeface="Arial"/>
              <a:buChar char="•"/>
            </a:pPr>
            <a:r>
              <a:rPr lang="en-US" sz="2400">
                <a:solidFill>
                  <a:srgbClr val="0F4662"/>
                </a:solidFill>
                <a:latin typeface="Quicksand"/>
                <a:ea typeface="Quicksand"/>
                <a:cs typeface="Quicksand"/>
                <a:sym typeface="Quicksand"/>
              </a:rPr>
              <a:t>Çok sınıflı sınıflandırma problemi için kategorik çapraz entropi (categorical_crossentropy) kaybı fonksiyonu kullanılmıştır.</a:t>
            </a:r>
          </a:p>
          <a:p>
            <a:pPr algn="l" marL="0" indent="0" lvl="0">
              <a:lnSpc>
                <a:spcPts val="3359"/>
              </a:lnSpc>
              <a:spcBef>
                <a:spcPct val="0"/>
              </a:spcBef>
            </a:pPr>
          </a:p>
        </p:txBody>
      </p:sp>
      <p:sp>
        <p:nvSpPr>
          <p:cNvPr name="TextBox 6" id="6"/>
          <p:cNvSpPr txBox="true"/>
          <p:nvPr/>
        </p:nvSpPr>
        <p:spPr>
          <a:xfrm rot="0">
            <a:off x="1105335" y="2225825"/>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4-Optimizasyon Algoritması</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65170" y="9779263"/>
            <a:ext cx="6097222"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10425124" y="1971902"/>
            <a:ext cx="6582379" cy="7612025"/>
          </a:xfrm>
          <a:custGeom>
            <a:avLst/>
            <a:gdLst/>
            <a:ahLst/>
            <a:cxnLst/>
            <a:rect r="r" b="b" t="t" l="l"/>
            <a:pathLst>
              <a:path h="7612025" w="6582379">
                <a:moveTo>
                  <a:pt x="0" y="0"/>
                </a:moveTo>
                <a:lnTo>
                  <a:pt x="6582379" y="0"/>
                </a:lnTo>
                <a:lnTo>
                  <a:pt x="6582379" y="7612025"/>
                </a:lnTo>
                <a:lnTo>
                  <a:pt x="0" y="7612025"/>
                </a:lnTo>
                <a:lnTo>
                  <a:pt x="0" y="0"/>
                </a:lnTo>
                <a:close/>
              </a:path>
            </a:pathLst>
          </a:custGeom>
          <a:blipFill>
            <a:blip r:embed="rId2"/>
            <a:stretch>
              <a:fillRect l="0" t="0" r="0" b="0"/>
            </a:stretch>
          </a:blipFill>
        </p:spPr>
      </p:sp>
      <p:sp>
        <p:nvSpPr>
          <p:cNvPr name="Freeform 4" id="4"/>
          <p:cNvSpPr/>
          <p:nvPr/>
        </p:nvSpPr>
        <p:spPr>
          <a:xfrm flipH="false" flipV="false" rot="0">
            <a:off x="2222881" y="7277311"/>
            <a:ext cx="5184812" cy="1980989"/>
          </a:xfrm>
          <a:custGeom>
            <a:avLst/>
            <a:gdLst/>
            <a:ahLst/>
            <a:cxnLst/>
            <a:rect r="r" b="b" t="t" l="l"/>
            <a:pathLst>
              <a:path h="1980989" w="5184812">
                <a:moveTo>
                  <a:pt x="0" y="0"/>
                </a:moveTo>
                <a:lnTo>
                  <a:pt x="5184812" y="0"/>
                </a:lnTo>
                <a:lnTo>
                  <a:pt x="5184812" y="1980989"/>
                </a:lnTo>
                <a:lnTo>
                  <a:pt x="0" y="1980989"/>
                </a:lnTo>
                <a:lnTo>
                  <a:pt x="0" y="0"/>
                </a:lnTo>
                <a:close/>
              </a:path>
            </a:pathLst>
          </a:custGeom>
          <a:blipFill>
            <a:blip r:embed="rId3"/>
            <a:stretch>
              <a:fillRect l="0" t="0" r="0" b="0"/>
            </a:stretch>
          </a:blipFill>
        </p:spPr>
      </p:sp>
      <p:sp>
        <p:nvSpPr>
          <p:cNvPr name="TextBox 5" id="5"/>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6" id="6"/>
          <p:cNvSpPr txBox="true"/>
          <p:nvPr/>
        </p:nvSpPr>
        <p:spPr>
          <a:xfrm rot="0">
            <a:off x="1028700" y="6039441"/>
            <a:ext cx="8721652" cy="16725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Veri setindeki sınıf dengesizliğini ele almak için sınıf ağırlıklandırması uygulanmıştır.</a:t>
            </a:r>
          </a:p>
          <a:p>
            <a:pPr algn="l">
              <a:lnSpc>
                <a:spcPts val="3359"/>
              </a:lnSpc>
            </a:pPr>
          </a:p>
          <a:p>
            <a:pPr algn="l" marL="0" indent="0" lvl="0">
              <a:lnSpc>
                <a:spcPts val="3359"/>
              </a:lnSpc>
              <a:spcBef>
                <a:spcPct val="0"/>
              </a:spcBef>
            </a:pPr>
          </a:p>
        </p:txBody>
      </p:sp>
      <p:sp>
        <p:nvSpPr>
          <p:cNvPr name="TextBox 7" id="7"/>
          <p:cNvSpPr txBox="true"/>
          <p:nvPr/>
        </p:nvSpPr>
        <p:spPr>
          <a:xfrm rot="0">
            <a:off x="1028700" y="5382315"/>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6- Sınıf Ağırlıklandırması</a:t>
            </a:r>
          </a:p>
        </p:txBody>
      </p:sp>
      <p:sp>
        <p:nvSpPr>
          <p:cNvPr name="TextBox 8" id="8"/>
          <p:cNvSpPr txBox="true"/>
          <p:nvPr/>
        </p:nvSpPr>
        <p:spPr>
          <a:xfrm rot="0">
            <a:off x="1024384" y="1905227"/>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5- CallBack Mekanizmaları</a:t>
            </a:r>
          </a:p>
        </p:txBody>
      </p:sp>
      <p:sp>
        <p:nvSpPr>
          <p:cNvPr name="TextBox 9" id="9"/>
          <p:cNvSpPr txBox="true"/>
          <p:nvPr/>
        </p:nvSpPr>
        <p:spPr>
          <a:xfrm rot="0">
            <a:off x="1024384" y="2710407"/>
            <a:ext cx="8721652" cy="29298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Early Stopping: İyileşme olmazsa eğitimi durdurur (aşırı uyumu önler, en iyi ağırlıkları geri yükler).</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Reduce Learning Rate on Plateau: İyileşme olmazsa öğrenme oranını düşürür.</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Model Checkpoint: En iyi performansa sahip modelin ağırlıklarını kaydeder.</a:t>
            </a:r>
          </a:p>
          <a:p>
            <a:pPr algn="l" marL="0" indent="0" lvl="0">
              <a:lnSpc>
                <a:spcPts val="335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65170" y="9779263"/>
            <a:ext cx="6097222"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9702973" y="3158877"/>
            <a:ext cx="8327565" cy="5176594"/>
          </a:xfrm>
          <a:custGeom>
            <a:avLst/>
            <a:gdLst/>
            <a:ahLst/>
            <a:cxnLst/>
            <a:rect r="r" b="b" t="t" l="l"/>
            <a:pathLst>
              <a:path h="5176594" w="8327565">
                <a:moveTo>
                  <a:pt x="0" y="0"/>
                </a:moveTo>
                <a:lnTo>
                  <a:pt x="8327565" y="0"/>
                </a:lnTo>
                <a:lnTo>
                  <a:pt x="8327565" y="5176594"/>
                </a:lnTo>
                <a:lnTo>
                  <a:pt x="0" y="5176594"/>
                </a:lnTo>
                <a:lnTo>
                  <a:pt x="0" y="0"/>
                </a:lnTo>
                <a:close/>
              </a:path>
            </a:pathLst>
          </a:custGeom>
          <a:blipFill>
            <a:blip r:embed="rId2"/>
            <a:stretch>
              <a:fillRect l="0" t="0" r="0" b="0"/>
            </a:stretch>
          </a:blipFill>
        </p:spPr>
      </p:sp>
      <p:sp>
        <p:nvSpPr>
          <p:cNvPr name="TextBox 4" id="4"/>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5" id="5"/>
          <p:cNvSpPr txBox="true"/>
          <p:nvPr/>
        </p:nvSpPr>
        <p:spPr>
          <a:xfrm rot="0">
            <a:off x="1028700" y="3354855"/>
            <a:ext cx="8468968" cy="58635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Modelin doğrulama veri seti üzerindeki performansını ölçmek için doğruluk, hassasiyet, geri çağırma, F1 skoru ve Matthews Korelasyon Katsayısı (MCC) hesaplanır ve yazdırılır.</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Doğruluk: Toplam doğru tahmin oranı.</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Hassasiyet: Doğru belirlenenlerin oranı.</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Geri Çağırma: Gerçekleşenlerin ne kadarının doğru belirlendiği.</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F1 Skoru: Hassasiyet ve geri çağırmanın dengeli ortalaması.</a:t>
            </a: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MCC: Dengesiz veride güvenilir ilişki ölçüsü (-1 ile +1 arası).</a:t>
            </a:r>
          </a:p>
          <a:p>
            <a:pPr algn="l" marL="0" indent="0" lvl="0">
              <a:lnSpc>
                <a:spcPts val="3359"/>
              </a:lnSpc>
              <a:spcBef>
                <a:spcPct val="0"/>
              </a:spcBef>
            </a:pPr>
          </a:p>
        </p:txBody>
      </p:sp>
      <p:sp>
        <p:nvSpPr>
          <p:cNvPr name="TextBox 6" id="6"/>
          <p:cNvSpPr txBox="true"/>
          <p:nvPr/>
        </p:nvSpPr>
        <p:spPr>
          <a:xfrm rot="0">
            <a:off x="1105335" y="2225825"/>
            <a:ext cx="7486226"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7- Değerlendirme Metriklerini Hesaplama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284401" y="4742351"/>
            <a:ext cx="6588146" cy="4998017"/>
          </a:xfrm>
          <a:custGeom>
            <a:avLst/>
            <a:gdLst/>
            <a:ahLst/>
            <a:cxnLst/>
            <a:rect r="r" b="b" t="t" l="l"/>
            <a:pathLst>
              <a:path h="4998017" w="6588146">
                <a:moveTo>
                  <a:pt x="0" y="0"/>
                </a:moveTo>
                <a:lnTo>
                  <a:pt x="6588146" y="0"/>
                </a:lnTo>
                <a:lnTo>
                  <a:pt x="6588146" y="4998017"/>
                </a:lnTo>
                <a:lnTo>
                  <a:pt x="0" y="4998017"/>
                </a:lnTo>
                <a:lnTo>
                  <a:pt x="0" y="0"/>
                </a:lnTo>
                <a:close/>
              </a:path>
            </a:pathLst>
          </a:custGeom>
          <a:blipFill>
            <a:blip r:embed="rId2"/>
            <a:stretch>
              <a:fillRect l="-1151" t="0" r="0" b="0"/>
            </a:stretch>
          </a:blipFill>
        </p:spPr>
      </p:sp>
      <p:sp>
        <p:nvSpPr>
          <p:cNvPr name="TextBox 3" id="3"/>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4" id="4"/>
          <p:cNvSpPr txBox="true"/>
          <p:nvPr/>
        </p:nvSpPr>
        <p:spPr>
          <a:xfrm rot="0">
            <a:off x="1028700" y="3177831"/>
            <a:ext cx="7731369" cy="1253490"/>
          </a:xfrm>
          <a:prstGeom prst="rect">
            <a:avLst/>
          </a:prstGeom>
        </p:spPr>
        <p:txBody>
          <a:bodyPr anchor="t" rtlCol="false" tIns="0" lIns="0" bIns="0" rIns="0">
            <a:spAutoFit/>
          </a:bodyPr>
          <a:lstStyle/>
          <a:p>
            <a:pPr algn="l">
              <a:lnSpc>
                <a:spcPts val="3359"/>
              </a:lnSpc>
            </a:pPr>
            <a:r>
              <a:rPr lang="en-US" sz="2400">
                <a:solidFill>
                  <a:srgbClr val="0F4662"/>
                </a:solidFill>
                <a:latin typeface="Quicksand"/>
                <a:ea typeface="Quicksand"/>
                <a:cs typeface="Quicksand"/>
                <a:sym typeface="Quicksand"/>
              </a:rPr>
              <a:t>Modelin hangi sınıfları ne sıklıkta karıştırdığını gösteren karışıklı</a:t>
            </a:r>
            <a:r>
              <a:rPr lang="en-US" sz="2400">
                <a:solidFill>
                  <a:srgbClr val="0F4662"/>
                </a:solidFill>
                <a:latin typeface="Quicksand"/>
                <a:ea typeface="Quicksand"/>
                <a:cs typeface="Quicksand"/>
                <a:sym typeface="Quicksand"/>
              </a:rPr>
              <a:t>k matrisi çizdirilir ve sınıf bazında performans metriklerini içeren sınıflandırma raporu yazdırılır.</a:t>
            </a:r>
          </a:p>
        </p:txBody>
      </p:sp>
      <p:sp>
        <p:nvSpPr>
          <p:cNvPr name="TextBox 5" id="5"/>
          <p:cNvSpPr txBox="true"/>
          <p:nvPr/>
        </p:nvSpPr>
        <p:spPr>
          <a:xfrm rot="0">
            <a:off x="1105335" y="2225825"/>
            <a:ext cx="8038665"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8- Karışıklık Matrisi ve Sınıflandırma Raporu</a:t>
            </a:r>
          </a:p>
        </p:txBody>
      </p:sp>
      <p:sp>
        <p:nvSpPr>
          <p:cNvPr name="Freeform 6" id="6"/>
          <p:cNvSpPr/>
          <p:nvPr/>
        </p:nvSpPr>
        <p:spPr>
          <a:xfrm flipH="false" flipV="false" rot="0">
            <a:off x="9947594" y="4956642"/>
            <a:ext cx="6709980" cy="4569435"/>
          </a:xfrm>
          <a:custGeom>
            <a:avLst/>
            <a:gdLst/>
            <a:ahLst/>
            <a:cxnLst/>
            <a:rect r="r" b="b" t="t" l="l"/>
            <a:pathLst>
              <a:path h="4569435" w="6709980">
                <a:moveTo>
                  <a:pt x="0" y="0"/>
                </a:moveTo>
                <a:lnTo>
                  <a:pt x="6709979" y="0"/>
                </a:lnTo>
                <a:lnTo>
                  <a:pt x="6709979" y="4569435"/>
                </a:lnTo>
                <a:lnTo>
                  <a:pt x="0" y="4569435"/>
                </a:lnTo>
                <a:lnTo>
                  <a:pt x="0" y="0"/>
                </a:lnTo>
                <a:close/>
              </a:path>
            </a:pathLst>
          </a:custGeom>
          <a:blipFill>
            <a:blip r:embed="rId3"/>
            <a:stretch>
              <a:fillRect l="-4236" t="-360" r="0" b="-360"/>
            </a:stretch>
          </a:blipFill>
        </p:spPr>
      </p:sp>
      <p:sp>
        <p:nvSpPr>
          <p:cNvPr name="TextBox 7" id="7"/>
          <p:cNvSpPr txBox="true"/>
          <p:nvPr/>
        </p:nvSpPr>
        <p:spPr>
          <a:xfrm rot="0">
            <a:off x="9348817" y="3177831"/>
            <a:ext cx="7780542" cy="1253490"/>
          </a:xfrm>
          <a:prstGeom prst="rect">
            <a:avLst/>
          </a:prstGeom>
        </p:spPr>
        <p:txBody>
          <a:bodyPr anchor="t" rtlCol="false" tIns="0" lIns="0" bIns="0" rIns="0">
            <a:spAutoFit/>
          </a:bodyPr>
          <a:lstStyle/>
          <a:p>
            <a:pPr algn="l">
              <a:lnSpc>
                <a:spcPts val="3359"/>
              </a:lnSpc>
            </a:pPr>
            <a:r>
              <a:rPr lang="en-US" sz="2400">
                <a:solidFill>
                  <a:srgbClr val="0F4662"/>
                </a:solidFill>
                <a:latin typeface="Quicksand"/>
                <a:ea typeface="Quicksand"/>
                <a:cs typeface="Quicksand"/>
                <a:sym typeface="Quicksand"/>
              </a:rPr>
              <a:t>Eğitim ve doğrulama süreçlerindeki doğruluk ve kayıp de</a:t>
            </a:r>
            <a:r>
              <a:rPr lang="en-US" sz="2400">
                <a:solidFill>
                  <a:srgbClr val="0F4662"/>
                </a:solidFill>
                <a:latin typeface="Quicksand"/>
                <a:ea typeface="Quicksand"/>
                <a:cs typeface="Quicksand"/>
                <a:sym typeface="Quicksand"/>
              </a:rPr>
              <a:t>ğerlerinin epoch boyunca nasıl değiştiğini gösteren grafikler çizdirilir.</a:t>
            </a:r>
          </a:p>
        </p:txBody>
      </p:sp>
      <p:sp>
        <p:nvSpPr>
          <p:cNvPr name="TextBox 8" id="8"/>
          <p:cNvSpPr txBox="true"/>
          <p:nvPr/>
        </p:nvSpPr>
        <p:spPr>
          <a:xfrm rot="0">
            <a:off x="9863741" y="2225825"/>
            <a:ext cx="6877685"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9- Eğitim ve Doğrulama Grafiği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756968" y="1422414"/>
            <a:ext cx="6492240"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0" y="0"/>
            <a:ext cx="18288000" cy="10287000"/>
            <a:chOff x="0" y="0"/>
            <a:chExt cx="24384000" cy="13716000"/>
          </a:xfrm>
        </p:grpSpPr>
        <p:grpSp>
          <p:nvGrpSpPr>
            <p:cNvPr name="Group 5" id="5"/>
            <p:cNvGrpSpPr/>
            <p:nvPr/>
          </p:nvGrpSpPr>
          <p:grpSpPr>
            <a:xfrm rot="0">
              <a:off x="0" y="0"/>
              <a:ext cx="18227792" cy="13716000"/>
              <a:chOff x="0" y="0"/>
              <a:chExt cx="3600551" cy="2709333"/>
            </a:xfrm>
          </p:grpSpPr>
          <p:sp>
            <p:nvSpPr>
              <p:cNvPr name="Freeform 6" id="6"/>
              <p:cNvSpPr/>
              <p:nvPr/>
            </p:nvSpPr>
            <p:spPr>
              <a:xfrm flipH="false" flipV="false" rot="0">
                <a:off x="0" y="0"/>
                <a:ext cx="3600552" cy="2709333"/>
              </a:xfrm>
              <a:custGeom>
                <a:avLst/>
                <a:gdLst/>
                <a:ahLst/>
                <a:cxnLst/>
                <a:rect r="r" b="b" t="t" l="l"/>
                <a:pathLst>
                  <a:path h="2709333" w="3600552">
                    <a:moveTo>
                      <a:pt x="0" y="0"/>
                    </a:moveTo>
                    <a:lnTo>
                      <a:pt x="3600552" y="0"/>
                    </a:lnTo>
                    <a:lnTo>
                      <a:pt x="3600552" y="2709333"/>
                    </a:lnTo>
                    <a:lnTo>
                      <a:pt x="0" y="2709333"/>
                    </a:lnTo>
                    <a:close/>
                  </a:path>
                </a:pathLst>
              </a:custGeom>
              <a:solidFill>
                <a:srgbClr val="DBE5EA"/>
              </a:solidFill>
            </p:spPr>
          </p:sp>
          <p:sp>
            <p:nvSpPr>
              <p:cNvPr name="TextBox 7" id="7"/>
              <p:cNvSpPr txBox="true"/>
              <p:nvPr/>
            </p:nvSpPr>
            <p:spPr>
              <a:xfrm>
                <a:off x="0" y="-123825"/>
                <a:ext cx="3600551" cy="2833158"/>
              </a:xfrm>
              <a:prstGeom prst="rect">
                <a:avLst/>
              </a:prstGeom>
            </p:spPr>
            <p:txBody>
              <a:bodyPr anchor="ctr" rtlCol="false" tIns="50800" lIns="50800" bIns="50800" rIns="50800"/>
              <a:lstStyle/>
              <a:p>
                <a:pPr algn="ctr">
                  <a:lnSpc>
                    <a:spcPts val="4079"/>
                  </a:lnSpc>
                </a:pPr>
              </a:p>
            </p:txBody>
          </p:sp>
        </p:grpSp>
        <p:grpSp>
          <p:nvGrpSpPr>
            <p:cNvPr name="Group 8" id="8"/>
            <p:cNvGrpSpPr/>
            <p:nvPr/>
          </p:nvGrpSpPr>
          <p:grpSpPr>
            <a:xfrm rot="0">
              <a:off x="18227792" y="0"/>
              <a:ext cx="6156208" cy="13716000"/>
              <a:chOff x="0" y="0"/>
              <a:chExt cx="1216041" cy="2709333"/>
            </a:xfrm>
          </p:grpSpPr>
          <p:sp>
            <p:nvSpPr>
              <p:cNvPr name="Freeform 9" id="9"/>
              <p:cNvSpPr/>
              <p:nvPr/>
            </p:nvSpPr>
            <p:spPr>
              <a:xfrm flipH="false" flipV="false" rot="0">
                <a:off x="0" y="0"/>
                <a:ext cx="1216041" cy="2709333"/>
              </a:xfrm>
              <a:custGeom>
                <a:avLst/>
                <a:gdLst/>
                <a:ahLst/>
                <a:cxnLst/>
                <a:rect r="r" b="b" t="t" l="l"/>
                <a:pathLst>
                  <a:path h="2709333" w="1216041">
                    <a:moveTo>
                      <a:pt x="0" y="0"/>
                    </a:moveTo>
                    <a:lnTo>
                      <a:pt x="1216041" y="0"/>
                    </a:lnTo>
                    <a:lnTo>
                      <a:pt x="1216041" y="2709333"/>
                    </a:lnTo>
                    <a:lnTo>
                      <a:pt x="0" y="2709333"/>
                    </a:lnTo>
                    <a:close/>
                  </a:path>
                </a:pathLst>
              </a:custGeom>
              <a:solidFill>
                <a:srgbClr val="A9BECB"/>
              </a:solidFill>
            </p:spPr>
          </p:sp>
          <p:sp>
            <p:nvSpPr>
              <p:cNvPr name="TextBox 10" id="10"/>
              <p:cNvSpPr txBox="true"/>
              <p:nvPr/>
            </p:nvSpPr>
            <p:spPr>
              <a:xfrm>
                <a:off x="0" y="-123825"/>
                <a:ext cx="1216041" cy="2833158"/>
              </a:xfrm>
              <a:prstGeom prst="rect">
                <a:avLst/>
              </a:prstGeom>
            </p:spPr>
            <p:txBody>
              <a:bodyPr anchor="ctr" rtlCol="false" tIns="50800" lIns="50800" bIns="50800" rIns="50800"/>
              <a:lstStyle/>
              <a:p>
                <a:pPr algn="ctr">
                  <a:lnSpc>
                    <a:spcPts val="4079"/>
                  </a:lnSpc>
                </a:pPr>
              </a:p>
            </p:txBody>
          </p:sp>
        </p:grpSp>
      </p:grpSp>
      <p:sp>
        <p:nvSpPr>
          <p:cNvPr name="Freeform 11" id="11"/>
          <p:cNvSpPr/>
          <p:nvPr/>
        </p:nvSpPr>
        <p:spPr>
          <a:xfrm flipH="false" flipV="false" rot="0">
            <a:off x="9762212" y="3227878"/>
            <a:ext cx="7859709" cy="4959440"/>
          </a:xfrm>
          <a:custGeom>
            <a:avLst/>
            <a:gdLst/>
            <a:ahLst/>
            <a:cxnLst/>
            <a:rect r="r" b="b" t="t" l="l"/>
            <a:pathLst>
              <a:path h="4959440" w="7859709">
                <a:moveTo>
                  <a:pt x="0" y="0"/>
                </a:moveTo>
                <a:lnTo>
                  <a:pt x="7859709" y="0"/>
                </a:lnTo>
                <a:lnTo>
                  <a:pt x="7859709" y="4959440"/>
                </a:lnTo>
                <a:lnTo>
                  <a:pt x="0" y="4959440"/>
                </a:lnTo>
                <a:lnTo>
                  <a:pt x="0" y="0"/>
                </a:lnTo>
                <a:close/>
              </a:path>
            </a:pathLst>
          </a:custGeom>
          <a:blipFill>
            <a:blip r:embed="rId2"/>
            <a:stretch>
              <a:fillRect l="0" t="-2687" r="-188" b="-1791"/>
            </a:stretch>
          </a:blipFill>
        </p:spPr>
      </p:sp>
      <p:sp>
        <p:nvSpPr>
          <p:cNvPr name="TextBox 12" id="12"/>
          <p:cNvSpPr txBox="true"/>
          <p:nvPr/>
        </p:nvSpPr>
        <p:spPr>
          <a:xfrm rot="0">
            <a:off x="756968" y="440607"/>
            <a:ext cx="8606683" cy="867507"/>
          </a:xfrm>
          <a:prstGeom prst="rect">
            <a:avLst/>
          </a:prstGeom>
        </p:spPr>
        <p:txBody>
          <a:bodyPr anchor="t" rtlCol="false" tIns="0" lIns="0" bIns="0" rIns="0">
            <a:spAutoFit/>
          </a:bodyPr>
          <a:lstStyle/>
          <a:p>
            <a:pPr algn="l" marL="0" indent="0" lvl="0">
              <a:lnSpc>
                <a:spcPts val="7375"/>
              </a:lnSpc>
            </a:pPr>
            <a:r>
              <a:rPr lang="en-US" b="true" sz="4338">
                <a:solidFill>
                  <a:srgbClr val="0F4662"/>
                </a:solidFill>
                <a:latin typeface="Quicksand Bold"/>
                <a:ea typeface="Quicksand Bold"/>
                <a:cs typeface="Quicksand Bold"/>
                <a:sym typeface="Quicksand Bold"/>
              </a:rPr>
              <a:t>Tartışma</a:t>
            </a:r>
          </a:p>
        </p:txBody>
      </p:sp>
      <p:sp>
        <p:nvSpPr>
          <p:cNvPr name="TextBox 13" id="13"/>
          <p:cNvSpPr txBox="true"/>
          <p:nvPr/>
        </p:nvSpPr>
        <p:spPr>
          <a:xfrm rot="0">
            <a:off x="1028700" y="2961918"/>
            <a:ext cx="6897183" cy="51149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Çalışmamızda önceden belirlediğimiz %87.5 doğruluk hedefine, %88.25'lik bir doğruluk oranı elde ederek başarıyla ulaştık. Bu sonuç, EfficientNetB0 mimarisinin akciğer hastalıklarının sınıflandırılması görevinde genel olarak etkili bir performans sergilediğini göstermektedir. </a:t>
            </a:r>
          </a:p>
          <a:p>
            <a:pPr algn="l">
              <a:lnSpc>
                <a:spcPts val="4079"/>
              </a:lnSpc>
            </a:pPr>
          </a:p>
          <a:p>
            <a:pPr algn="l">
              <a:lnSpc>
                <a:spcPts val="4079"/>
              </a:lnSpc>
            </a:pPr>
            <a:r>
              <a:rPr lang="en-US" sz="2400">
                <a:solidFill>
                  <a:srgbClr val="0F4662"/>
                </a:solidFill>
                <a:latin typeface="Quicksand"/>
                <a:ea typeface="Quicksand"/>
                <a:cs typeface="Quicksand"/>
                <a:sym typeface="Quicksand"/>
              </a:rPr>
              <a:t>Elde edilen diğer değerlendirme metriklerinin de yüksek değerlerde olması, modelin tutarlı ve güvenilir tahminler yaptığını desteklemektedir.</a:t>
            </a:r>
          </a:p>
        </p:txBody>
      </p:sp>
      <p:sp>
        <p:nvSpPr>
          <p:cNvPr name="TextBox 14" id="14"/>
          <p:cNvSpPr txBox="true"/>
          <p:nvPr/>
        </p:nvSpPr>
        <p:spPr>
          <a:xfrm rot="0">
            <a:off x="1028700" y="1669819"/>
            <a:ext cx="10440083" cy="844669"/>
          </a:xfrm>
          <a:prstGeom prst="rect">
            <a:avLst/>
          </a:prstGeom>
        </p:spPr>
        <p:txBody>
          <a:bodyPr anchor="t" rtlCol="false" tIns="0" lIns="0" bIns="0" rIns="0">
            <a:spAutoFit/>
          </a:bodyPr>
          <a:lstStyle/>
          <a:p>
            <a:pPr algn="l" marL="0" indent="0" lvl="0">
              <a:lnSpc>
                <a:spcPts val="7119"/>
              </a:lnSpc>
            </a:pPr>
            <a:r>
              <a:rPr lang="en-US" b="true" sz="4187">
                <a:solidFill>
                  <a:srgbClr val="0F4662"/>
                </a:solidFill>
                <a:latin typeface="Quicksand Bold"/>
                <a:ea typeface="Quicksand Bold"/>
                <a:cs typeface="Quicksand Bold"/>
                <a:sym typeface="Quicksand Bold"/>
              </a:rPr>
              <a:t>1-Belirlenen Hedeflere Ulaşabildik mi?</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756968" y="1422414"/>
            <a:ext cx="6492240"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0" y="0"/>
            <a:ext cx="18288000" cy="10287000"/>
            <a:chOff x="0" y="0"/>
            <a:chExt cx="24384000" cy="13716000"/>
          </a:xfrm>
        </p:grpSpPr>
        <p:grpSp>
          <p:nvGrpSpPr>
            <p:cNvPr name="Group 5" id="5"/>
            <p:cNvGrpSpPr/>
            <p:nvPr/>
          </p:nvGrpSpPr>
          <p:grpSpPr>
            <a:xfrm rot="0">
              <a:off x="0" y="0"/>
              <a:ext cx="18104454" cy="13716000"/>
              <a:chOff x="0" y="0"/>
              <a:chExt cx="3576188" cy="2709333"/>
            </a:xfrm>
          </p:grpSpPr>
          <p:sp>
            <p:nvSpPr>
              <p:cNvPr name="Freeform 6" id="6"/>
              <p:cNvSpPr/>
              <p:nvPr/>
            </p:nvSpPr>
            <p:spPr>
              <a:xfrm flipH="false" flipV="false" rot="0">
                <a:off x="0" y="0"/>
                <a:ext cx="3576188" cy="2709333"/>
              </a:xfrm>
              <a:custGeom>
                <a:avLst/>
                <a:gdLst/>
                <a:ahLst/>
                <a:cxnLst/>
                <a:rect r="r" b="b" t="t" l="l"/>
                <a:pathLst>
                  <a:path h="2709333" w="3576188">
                    <a:moveTo>
                      <a:pt x="0" y="0"/>
                    </a:moveTo>
                    <a:lnTo>
                      <a:pt x="3576188" y="0"/>
                    </a:lnTo>
                    <a:lnTo>
                      <a:pt x="3576188" y="2709333"/>
                    </a:lnTo>
                    <a:lnTo>
                      <a:pt x="0" y="2709333"/>
                    </a:lnTo>
                    <a:close/>
                  </a:path>
                </a:pathLst>
              </a:custGeom>
              <a:solidFill>
                <a:srgbClr val="DBE5EA"/>
              </a:solidFill>
            </p:spPr>
          </p:sp>
          <p:sp>
            <p:nvSpPr>
              <p:cNvPr name="TextBox 7" id="7"/>
              <p:cNvSpPr txBox="true"/>
              <p:nvPr/>
            </p:nvSpPr>
            <p:spPr>
              <a:xfrm>
                <a:off x="0" y="-123825"/>
                <a:ext cx="3576188" cy="2833158"/>
              </a:xfrm>
              <a:prstGeom prst="rect">
                <a:avLst/>
              </a:prstGeom>
            </p:spPr>
            <p:txBody>
              <a:bodyPr anchor="ctr" rtlCol="false" tIns="50800" lIns="50800" bIns="50800" rIns="50800"/>
              <a:lstStyle/>
              <a:p>
                <a:pPr algn="ctr">
                  <a:lnSpc>
                    <a:spcPts val="4079"/>
                  </a:lnSpc>
                </a:pPr>
              </a:p>
            </p:txBody>
          </p:sp>
        </p:grpSp>
        <p:grpSp>
          <p:nvGrpSpPr>
            <p:cNvPr name="Group 8" id="8"/>
            <p:cNvGrpSpPr/>
            <p:nvPr/>
          </p:nvGrpSpPr>
          <p:grpSpPr>
            <a:xfrm rot="0">
              <a:off x="18104454" y="0"/>
              <a:ext cx="6279546" cy="13716000"/>
              <a:chOff x="0" y="0"/>
              <a:chExt cx="1240404" cy="2709333"/>
            </a:xfrm>
          </p:grpSpPr>
          <p:sp>
            <p:nvSpPr>
              <p:cNvPr name="Freeform 9" id="9"/>
              <p:cNvSpPr/>
              <p:nvPr/>
            </p:nvSpPr>
            <p:spPr>
              <a:xfrm flipH="false" flipV="false" rot="0">
                <a:off x="0" y="0"/>
                <a:ext cx="1240404" cy="2709333"/>
              </a:xfrm>
              <a:custGeom>
                <a:avLst/>
                <a:gdLst/>
                <a:ahLst/>
                <a:cxnLst/>
                <a:rect r="r" b="b" t="t" l="l"/>
                <a:pathLst>
                  <a:path h="2709333" w="1240404">
                    <a:moveTo>
                      <a:pt x="0" y="0"/>
                    </a:moveTo>
                    <a:lnTo>
                      <a:pt x="1240404" y="0"/>
                    </a:lnTo>
                    <a:lnTo>
                      <a:pt x="1240404" y="2709333"/>
                    </a:lnTo>
                    <a:lnTo>
                      <a:pt x="0" y="2709333"/>
                    </a:lnTo>
                    <a:close/>
                  </a:path>
                </a:pathLst>
              </a:custGeom>
              <a:solidFill>
                <a:srgbClr val="A9BECB"/>
              </a:solidFill>
            </p:spPr>
          </p:sp>
          <p:sp>
            <p:nvSpPr>
              <p:cNvPr name="TextBox 10" id="10"/>
              <p:cNvSpPr txBox="true"/>
              <p:nvPr/>
            </p:nvSpPr>
            <p:spPr>
              <a:xfrm>
                <a:off x="0" y="-123825"/>
                <a:ext cx="1240404" cy="2833158"/>
              </a:xfrm>
              <a:prstGeom prst="rect">
                <a:avLst/>
              </a:prstGeom>
            </p:spPr>
            <p:txBody>
              <a:bodyPr anchor="ctr" rtlCol="false" tIns="50800" lIns="50800" bIns="50800" rIns="50800"/>
              <a:lstStyle/>
              <a:p>
                <a:pPr algn="ctr">
                  <a:lnSpc>
                    <a:spcPts val="4079"/>
                  </a:lnSpc>
                </a:pPr>
              </a:p>
            </p:txBody>
          </p:sp>
        </p:grpSp>
      </p:grpSp>
      <p:sp>
        <p:nvSpPr>
          <p:cNvPr name="Freeform 11" id="11"/>
          <p:cNvSpPr/>
          <p:nvPr/>
        </p:nvSpPr>
        <p:spPr>
          <a:xfrm flipH="false" flipV="false" rot="0">
            <a:off x="9633575" y="3085743"/>
            <a:ext cx="8031906" cy="5506555"/>
          </a:xfrm>
          <a:custGeom>
            <a:avLst/>
            <a:gdLst/>
            <a:ahLst/>
            <a:cxnLst/>
            <a:rect r="r" b="b" t="t" l="l"/>
            <a:pathLst>
              <a:path h="5506555" w="8031906">
                <a:moveTo>
                  <a:pt x="0" y="0"/>
                </a:moveTo>
                <a:lnTo>
                  <a:pt x="8031906" y="0"/>
                </a:lnTo>
                <a:lnTo>
                  <a:pt x="8031906" y="5506555"/>
                </a:lnTo>
                <a:lnTo>
                  <a:pt x="0" y="5506555"/>
                </a:lnTo>
                <a:lnTo>
                  <a:pt x="0" y="0"/>
                </a:lnTo>
                <a:close/>
              </a:path>
            </a:pathLst>
          </a:custGeom>
          <a:blipFill>
            <a:blip r:embed="rId2"/>
            <a:stretch>
              <a:fillRect l="0" t="0" r="-29672" b="0"/>
            </a:stretch>
          </a:blipFill>
        </p:spPr>
      </p:sp>
      <p:sp>
        <p:nvSpPr>
          <p:cNvPr name="TextBox 12" id="12"/>
          <p:cNvSpPr txBox="true"/>
          <p:nvPr/>
        </p:nvSpPr>
        <p:spPr>
          <a:xfrm rot="0">
            <a:off x="756968" y="440607"/>
            <a:ext cx="8606683" cy="867507"/>
          </a:xfrm>
          <a:prstGeom prst="rect">
            <a:avLst/>
          </a:prstGeom>
        </p:spPr>
        <p:txBody>
          <a:bodyPr anchor="t" rtlCol="false" tIns="0" lIns="0" bIns="0" rIns="0">
            <a:spAutoFit/>
          </a:bodyPr>
          <a:lstStyle/>
          <a:p>
            <a:pPr algn="l" marL="0" indent="0" lvl="0">
              <a:lnSpc>
                <a:spcPts val="7375"/>
              </a:lnSpc>
            </a:pPr>
            <a:r>
              <a:rPr lang="en-US" b="true" sz="4338">
                <a:solidFill>
                  <a:srgbClr val="0F4662"/>
                </a:solidFill>
                <a:latin typeface="Quicksand Bold"/>
                <a:ea typeface="Quicksand Bold"/>
                <a:cs typeface="Quicksand Bold"/>
                <a:sym typeface="Quicksand Bold"/>
              </a:rPr>
              <a:t>Tartışma</a:t>
            </a:r>
          </a:p>
        </p:txBody>
      </p:sp>
      <p:sp>
        <p:nvSpPr>
          <p:cNvPr name="TextBox 13" id="13"/>
          <p:cNvSpPr txBox="true"/>
          <p:nvPr/>
        </p:nvSpPr>
        <p:spPr>
          <a:xfrm rot="0">
            <a:off x="1028700" y="2961918"/>
            <a:ext cx="7844747" cy="66579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      Modelimiz, diğer üç hastalık sınıfında oldukça yüksek doğruluk oranları gösterirken, pnömoni hastalığının sınıflandırma doğruluğu diğerlerinin gerisinde kalmıştır. Bu durumun olası nedenlerinden biri, veri setimizdeki farklı pnömoni türleri (bacterial ve viral) arasındaki radyolojik benzerlik olabilir. </a:t>
            </a:r>
          </a:p>
          <a:p>
            <a:pPr algn="l">
              <a:lnSpc>
                <a:spcPts val="4079"/>
              </a:lnSpc>
            </a:pPr>
          </a:p>
          <a:p>
            <a:pPr algn="l">
              <a:lnSpc>
                <a:spcPts val="4079"/>
              </a:lnSpc>
            </a:pPr>
            <a:r>
              <a:rPr lang="en-US" sz="2400">
                <a:solidFill>
                  <a:srgbClr val="0F4662"/>
                </a:solidFill>
                <a:latin typeface="Quicksand"/>
                <a:ea typeface="Quicksand"/>
                <a:cs typeface="Quicksand"/>
                <a:sym typeface="Quicksand"/>
              </a:rPr>
              <a:t>      Bu benzerlik, modelin bu iki sınıfı ayırt etmede zorlanmasına ve dolayısıyla pnömoni genelindeki doğruluk oranını düşürmesine yol açmış olabilir. Gelecekteki çalışmalarda, bu alt sınıfları daha iyi ayırt edebilmek için daha detaylı görüntü analizi teknikleri veya ek klinik bilgilerinin entegrasyonu araştırılabilir.</a:t>
            </a:r>
          </a:p>
        </p:txBody>
      </p:sp>
      <p:sp>
        <p:nvSpPr>
          <p:cNvPr name="TextBox 14" id="14"/>
          <p:cNvSpPr txBox="true"/>
          <p:nvPr/>
        </p:nvSpPr>
        <p:spPr>
          <a:xfrm rot="0">
            <a:off x="1028700" y="1669819"/>
            <a:ext cx="10440083" cy="844669"/>
          </a:xfrm>
          <a:prstGeom prst="rect">
            <a:avLst/>
          </a:prstGeom>
        </p:spPr>
        <p:txBody>
          <a:bodyPr anchor="t" rtlCol="false" tIns="0" lIns="0" bIns="0" rIns="0">
            <a:spAutoFit/>
          </a:bodyPr>
          <a:lstStyle/>
          <a:p>
            <a:pPr algn="l" marL="0" indent="0" lvl="0">
              <a:lnSpc>
                <a:spcPts val="7119"/>
              </a:lnSpc>
            </a:pPr>
            <a:r>
              <a:rPr lang="en-US" b="true" sz="4187">
                <a:solidFill>
                  <a:srgbClr val="0F4662"/>
                </a:solidFill>
                <a:latin typeface="Quicksand Bold"/>
                <a:ea typeface="Quicksand Bold"/>
                <a:cs typeface="Quicksand Bold"/>
                <a:sym typeface="Quicksand Bold"/>
              </a:rPr>
              <a:t>2-Sınıf Bazında Performanslar Nasıl?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756968" y="1422414"/>
            <a:ext cx="6492240"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0" y="0"/>
            <a:ext cx="18288000" cy="10287000"/>
            <a:chOff x="0" y="0"/>
            <a:chExt cx="24384000" cy="13716000"/>
          </a:xfrm>
        </p:grpSpPr>
        <p:grpSp>
          <p:nvGrpSpPr>
            <p:cNvPr name="Group 5" id="5"/>
            <p:cNvGrpSpPr/>
            <p:nvPr/>
          </p:nvGrpSpPr>
          <p:grpSpPr>
            <a:xfrm rot="0">
              <a:off x="0" y="0"/>
              <a:ext cx="18227792" cy="13716000"/>
              <a:chOff x="0" y="0"/>
              <a:chExt cx="3600551" cy="2709333"/>
            </a:xfrm>
          </p:grpSpPr>
          <p:sp>
            <p:nvSpPr>
              <p:cNvPr name="Freeform 6" id="6"/>
              <p:cNvSpPr/>
              <p:nvPr/>
            </p:nvSpPr>
            <p:spPr>
              <a:xfrm flipH="false" flipV="false" rot="0">
                <a:off x="0" y="0"/>
                <a:ext cx="3600552" cy="2709333"/>
              </a:xfrm>
              <a:custGeom>
                <a:avLst/>
                <a:gdLst/>
                <a:ahLst/>
                <a:cxnLst/>
                <a:rect r="r" b="b" t="t" l="l"/>
                <a:pathLst>
                  <a:path h="2709333" w="3600552">
                    <a:moveTo>
                      <a:pt x="0" y="0"/>
                    </a:moveTo>
                    <a:lnTo>
                      <a:pt x="3600552" y="0"/>
                    </a:lnTo>
                    <a:lnTo>
                      <a:pt x="3600552" y="2709333"/>
                    </a:lnTo>
                    <a:lnTo>
                      <a:pt x="0" y="2709333"/>
                    </a:lnTo>
                    <a:close/>
                  </a:path>
                </a:pathLst>
              </a:custGeom>
              <a:solidFill>
                <a:srgbClr val="DBE5EA"/>
              </a:solidFill>
            </p:spPr>
          </p:sp>
          <p:sp>
            <p:nvSpPr>
              <p:cNvPr name="TextBox 7" id="7"/>
              <p:cNvSpPr txBox="true"/>
              <p:nvPr/>
            </p:nvSpPr>
            <p:spPr>
              <a:xfrm>
                <a:off x="0" y="-123825"/>
                <a:ext cx="3600551" cy="2833158"/>
              </a:xfrm>
              <a:prstGeom prst="rect">
                <a:avLst/>
              </a:prstGeom>
            </p:spPr>
            <p:txBody>
              <a:bodyPr anchor="ctr" rtlCol="false" tIns="50800" lIns="50800" bIns="50800" rIns="50800"/>
              <a:lstStyle/>
              <a:p>
                <a:pPr algn="ctr">
                  <a:lnSpc>
                    <a:spcPts val="4079"/>
                  </a:lnSpc>
                </a:pPr>
              </a:p>
            </p:txBody>
          </p:sp>
        </p:grpSp>
        <p:grpSp>
          <p:nvGrpSpPr>
            <p:cNvPr name="Group 8" id="8"/>
            <p:cNvGrpSpPr/>
            <p:nvPr/>
          </p:nvGrpSpPr>
          <p:grpSpPr>
            <a:xfrm rot="0">
              <a:off x="18227792" y="0"/>
              <a:ext cx="6156208" cy="13716000"/>
              <a:chOff x="0" y="0"/>
              <a:chExt cx="1216041" cy="2709333"/>
            </a:xfrm>
          </p:grpSpPr>
          <p:sp>
            <p:nvSpPr>
              <p:cNvPr name="Freeform 9" id="9"/>
              <p:cNvSpPr/>
              <p:nvPr/>
            </p:nvSpPr>
            <p:spPr>
              <a:xfrm flipH="false" flipV="false" rot="0">
                <a:off x="0" y="0"/>
                <a:ext cx="1216041" cy="2709333"/>
              </a:xfrm>
              <a:custGeom>
                <a:avLst/>
                <a:gdLst/>
                <a:ahLst/>
                <a:cxnLst/>
                <a:rect r="r" b="b" t="t" l="l"/>
                <a:pathLst>
                  <a:path h="2709333" w="1216041">
                    <a:moveTo>
                      <a:pt x="0" y="0"/>
                    </a:moveTo>
                    <a:lnTo>
                      <a:pt x="1216041" y="0"/>
                    </a:lnTo>
                    <a:lnTo>
                      <a:pt x="1216041" y="2709333"/>
                    </a:lnTo>
                    <a:lnTo>
                      <a:pt x="0" y="2709333"/>
                    </a:lnTo>
                    <a:close/>
                  </a:path>
                </a:pathLst>
              </a:custGeom>
              <a:solidFill>
                <a:srgbClr val="A9BECB"/>
              </a:solidFill>
            </p:spPr>
          </p:sp>
          <p:sp>
            <p:nvSpPr>
              <p:cNvPr name="TextBox 10" id="10"/>
              <p:cNvSpPr txBox="true"/>
              <p:nvPr/>
            </p:nvSpPr>
            <p:spPr>
              <a:xfrm>
                <a:off x="0" y="-123825"/>
                <a:ext cx="1216041" cy="2833158"/>
              </a:xfrm>
              <a:prstGeom prst="rect">
                <a:avLst/>
              </a:prstGeom>
            </p:spPr>
            <p:txBody>
              <a:bodyPr anchor="ctr" rtlCol="false" tIns="50800" lIns="50800" bIns="50800" rIns="50800"/>
              <a:lstStyle/>
              <a:p>
                <a:pPr algn="ctr">
                  <a:lnSpc>
                    <a:spcPts val="4079"/>
                  </a:lnSpc>
                </a:pPr>
              </a:p>
            </p:txBody>
          </p:sp>
        </p:grpSp>
      </p:grpSp>
      <p:sp>
        <p:nvSpPr>
          <p:cNvPr name="Freeform 11" id="11"/>
          <p:cNvSpPr/>
          <p:nvPr/>
        </p:nvSpPr>
        <p:spPr>
          <a:xfrm flipH="false" flipV="false" rot="0">
            <a:off x="9363651" y="3224589"/>
            <a:ext cx="8516281" cy="4959974"/>
          </a:xfrm>
          <a:custGeom>
            <a:avLst/>
            <a:gdLst/>
            <a:ahLst/>
            <a:cxnLst/>
            <a:rect r="r" b="b" t="t" l="l"/>
            <a:pathLst>
              <a:path h="4959974" w="8516281">
                <a:moveTo>
                  <a:pt x="0" y="0"/>
                </a:moveTo>
                <a:lnTo>
                  <a:pt x="8516281" y="0"/>
                </a:lnTo>
                <a:lnTo>
                  <a:pt x="8516281" y="4959974"/>
                </a:lnTo>
                <a:lnTo>
                  <a:pt x="0" y="4959974"/>
                </a:lnTo>
                <a:lnTo>
                  <a:pt x="0" y="0"/>
                </a:lnTo>
                <a:close/>
              </a:path>
            </a:pathLst>
          </a:custGeom>
          <a:blipFill>
            <a:blip r:embed="rId2"/>
            <a:stretch>
              <a:fillRect l="0" t="0" r="-2015" b="0"/>
            </a:stretch>
          </a:blipFill>
        </p:spPr>
      </p:sp>
      <p:sp>
        <p:nvSpPr>
          <p:cNvPr name="TextBox 12" id="12"/>
          <p:cNvSpPr txBox="true"/>
          <p:nvPr/>
        </p:nvSpPr>
        <p:spPr>
          <a:xfrm rot="0">
            <a:off x="756968" y="440607"/>
            <a:ext cx="8606683" cy="867507"/>
          </a:xfrm>
          <a:prstGeom prst="rect">
            <a:avLst/>
          </a:prstGeom>
        </p:spPr>
        <p:txBody>
          <a:bodyPr anchor="t" rtlCol="false" tIns="0" lIns="0" bIns="0" rIns="0">
            <a:spAutoFit/>
          </a:bodyPr>
          <a:lstStyle/>
          <a:p>
            <a:pPr algn="l" marL="0" indent="0" lvl="0">
              <a:lnSpc>
                <a:spcPts val="7375"/>
              </a:lnSpc>
            </a:pPr>
            <a:r>
              <a:rPr lang="en-US" b="true" sz="4338">
                <a:solidFill>
                  <a:srgbClr val="0F4662"/>
                </a:solidFill>
                <a:latin typeface="Quicksand Bold"/>
                <a:ea typeface="Quicksand Bold"/>
                <a:cs typeface="Quicksand Bold"/>
                <a:sym typeface="Quicksand Bold"/>
              </a:rPr>
              <a:t>Tartışma</a:t>
            </a:r>
          </a:p>
        </p:txBody>
      </p:sp>
      <p:sp>
        <p:nvSpPr>
          <p:cNvPr name="TextBox 13" id="13"/>
          <p:cNvSpPr txBox="true"/>
          <p:nvPr/>
        </p:nvSpPr>
        <p:spPr>
          <a:xfrm rot="0">
            <a:off x="1028700" y="2961918"/>
            <a:ext cx="6897183" cy="66579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Elde edilen yüksek doğruluk oranının yanı sıra, hassasiyet, geri çağırma, F1 skoru ve MCC gibi diğer metriklerin de genel olarak yüksek olması, modelimizin sadece doğru tahminler yapmakla kalmayıp aynı zamanda pozitif vakaları doğru bir şekilde belirleme ve yanlış pozitiflerden kaçınma konusunda da başarılı olduğunu göstermektedir. </a:t>
            </a:r>
          </a:p>
          <a:p>
            <a:pPr algn="l">
              <a:lnSpc>
                <a:spcPts val="4079"/>
              </a:lnSpc>
            </a:pPr>
          </a:p>
          <a:p>
            <a:pPr algn="l">
              <a:lnSpc>
                <a:spcPts val="4079"/>
              </a:lnSpc>
            </a:pPr>
            <a:r>
              <a:rPr lang="en-US" sz="2400">
                <a:solidFill>
                  <a:srgbClr val="0F4662"/>
                </a:solidFill>
                <a:latin typeface="Quicksand"/>
                <a:ea typeface="Quicksand"/>
                <a:cs typeface="Quicksand"/>
                <a:sym typeface="Quicksand"/>
              </a:rPr>
              <a:t>Özellikle dengesiz veri setlerinde daha güvenilir bir ölçüt olan MCC'nin pozitif bir değerde olması, modelin genel sınıflandırma performansının iyi olduğunu teyit etmektedir.</a:t>
            </a:r>
          </a:p>
        </p:txBody>
      </p:sp>
      <p:sp>
        <p:nvSpPr>
          <p:cNvPr name="TextBox 14" id="14"/>
          <p:cNvSpPr txBox="true"/>
          <p:nvPr/>
        </p:nvSpPr>
        <p:spPr>
          <a:xfrm rot="0">
            <a:off x="1028700" y="1669819"/>
            <a:ext cx="11877223" cy="844669"/>
          </a:xfrm>
          <a:prstGeom prst="rect">
            <a:avLst/>
          </a:prstGeom>
        </p:spPr>
        <p:txBody>
          <a:bodyPr anchor="t" rtlCol="false" tIns="0" lIns="0" bIns="0" rIns="0">
            <a:spAutoFit/>
          </a:bodyPr>
          <a:lstStyle/>
          <a:p>
            <a:pPr algn="l" marL="0" indent="0" lvl="0">
              <a:lnSpc>
                <a:spcPts val="7119"/>
              </a:lnSpc>
            </a:pPr>
            <a:r>
              <a:rPr lang="en-US" b="true" sz="4187">
                <a:solidFill>
                  <a:srgbClr val="0F4662"/>
                </a:solidFill>
                <a:latin typeface="Quicksand Bold"/>
                <a:ea typeface="Quicksand Bold"/>
                <a:cs typeface="Quicksand Bold"/>
                <a:sym typeface="Quicksand Bold"/>
              </a:rPr>
              <a:t>3- Metriklerin Genel Değerlendirmesi Nasıl?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61609"/>
            <a:ext cx="3667600" cy="1431047"/>
          </a:xfrm>
          <a:prstGeom prst="rect">
            <a:avLst/>
          </a:prstGeom>
        </p:spPr>
        <p:txBody>
          <a:bodyPr anchor="t" rtlCol="false" tIns="0" lIns="0" bIns="0" rIns="0">
            <a:spAutoFit/>
          </a:bodyPr>
          <a:lstStyle/>
          <a:p>
            <a:pPr algn="l" marL="0" indent="0" lvl="0">
              <a:lnSpc>
                <a:spcPts val="11799"/>
              </a:lnSpc>
              <a:spcBef>
                <a:spcPct val="0"/>
              </a:spcBef>
            </a:pPr>
            <a:r>
              <a:rPr lang="en-US" b="true" sz="8428" i="true">
                <a:solidFill>
                  <a:srgbClr val="0F4662"/>
                </a:solidFill>
                <a:latin typeface="Cormorant Garamond Bold Italics"/>
                <a:ea typeface="Cormorant Garamond Bold Italics"/>
                <a:cs typeface="Cormorant Garamond Bold Italics"/>
                <a:sym typeface="Cormorant Garamond Bold Italics"/>
              </a:rPr>
              <a:t>Sonuçlar</a:t>
            </a:r>
          </a:p>
        </p:txBody>
      </p:sp>
      <p:sp>
        <p:nvSpPr>
          <p:cNvPr name="AutoShape 3" id="3"/>
          <p:cNvSpPr/>
          <p:nvPr/>
        </p:nvSpPr>
        <p:spPr>
          <a:xfrm>
            <a:off x="10767060" y="990600"/>
            <a:ext cx="6492240"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796607" y="2659783"/>
            <a:ext cx="16272370" cy="6373320"/>
            <a:chOff x="0" y="0"/>
            <a:chExt cx="4285727" cy="1678570"/>
          </a:xfrm>
        </p:grpSpPr>
        <p:sp>
          <p:nvSpPr>
            <p:cNvPr name="Freeform 5" id="5"/>
            <p:cNvSpPr/>
            <p:nvPr/>
          </p:nvSpPr>
          <p:spPr>
            <a:xfrm flipH="false" flipV="false" rot="0">
              <a:off x="0" y="0"/>
              <a:ext cx="4285727" cy="1678570"/>
            </a:xfrm>
            <a:custGeom>
              <a:avLst/>
              <a:gdLst/>
              <a:ahLst/>
              <a:cxnLst/>
              <a:rect r="r" b="b" t="t" l="l"/>
              <a:pathLst>
                <a:path h="1678570" w="4285727">
                  <a:moveTo>
                    <a:pt x="24264" y="0"/>
                  </a:moveTo>
                  <a:lnTo>
                    <a:pt x="4261463" y="0"/>
                  </a:lnTo>
                  <a:cubicBezTo>
                    <a:pt x="4274863" y="0"/>
                    <a:pt x="4285727" y="10864"/>
                    <a:pt x="4285727" y="24264"/>
                  </a:cubicBezTo>
                  <a:lnTo>
                    <a:pt x="4285727" y="1654306"/>
                  </a:lnTo>
                  <a:cubicBezTo>
                    <a:pt x="4285727" y="1667707"/>
                    <a:pt x="4274863" y="1678570"/>
                    <a:pt x="4261463" y="1678570"/>
                  </a:cubicBezTo>
                  <a:lnTo>
                    <a:pt x="24264" y="1678570"/>
                  </a:lnTo>
                  <a:cubicBezTo>
                    <a:pt x="10864" y="1678570"/>
                    <a:pt x="0" y="1667707"/>
                    <a:pt x="0" y="1654306"/>
                  </a:cubicBezTo>
                  <a:lnTo>
                    <a:pt x="0" y="24264"/>
                  </a:lnTo>
                  <a:cubicBezTo>
                    <a:pt x="0" y="10864"/>
                    <a:pt x="10864" y="0"/>
                    <a:pt x="24264" y="0"/>
                  </a:cubicBezTo>
                  <a:close/>
                </a:path>
              </a:pathLst>
            </a:custGeom>
            <a:solidFill>
              <a:srgbClr val="DBE5EA"/>
            </a:solidFill>
          </p:spPr>
        </p:sp>
        <p:sp>
          <p:nvSpPr>
            <p:cNvPr name="TextBox 6" id="6"/>
            <p:cNvSpPr txBox="true"/>
            <p:nvPr/>
          </p:nvSpPr>
          <p:spPr>
            <a:xfrm>
              <a:off x="0" y="-123825"/>
              <a:ext cx="4285727" cy="1802395"/>
            </a:xfrm>
            <a:prstGeom prst="rect">
              <a:avLst/>
            </a:prstGeom>
          </p:spPr>
          <p:txBody>
            <a:bodyPr anchor="ctr" rtlCol="false" tIns="50800" lIns="50800" bIns="50800" rIns="50800"/>
            <a:lstStyle/>
            <a:p>
              <a:pPr algn="ctr">
                <a:lnSpc>
                  <a:spcPts val="4079"/>
                </a:lnSpc>
              </a:pPr>
            </a:p>
          </p:txBody>
        </p:sp>
      </p:grpSp>
      <p:sp>
        <p:nvSpPr>
          <p:cNvPr name="TextBox 7" id="7"/>
          <p:cNvSpPr txBox="true"/>
          <p:nvPr/>
        </p:nvSpPr>
        <p:spPr>
          <a:xfrm rot="0">
            <a:off x="3236787" y="3149598"/>
            <a:ext cx="13491442" cy="51149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Bu çalışma, derin öğrenme yöntemlerini kullanarak bacterial pneumonia, corona, normal, tuberculosis ve viral pneumonia hastalıklarının akciğer röntgen görüntülerinden sınıflandırılması için EfficientNetB0 mimarisinin etkinliğini araştırmıştır. </a:t>
            </a:r>
          </a:p>
          <a:p>
            <a:pPr algn="l">
              <a:lnSpc>
                <a:spcPts val="4079"/>
              </a:lnSpc>
            </a:pPr>
          </a:p>
          <a:p>
            <a:pPr algn="l">
              <a:lnSpc>
                <a:spcPts val="4079"/>
              </a:lnSpc>
            </a:pPr>
            <a:r>
              <a:rPr lang="en-US" sz="2400">
                <a:solidFill>
                  <a:srgbClr val="0F4662"/>
                </a:solidFill>
                <a:latin typeface="Quicksand"/>
                <a:ea typeface="Quicksand"/>
                <a:cs typeface="Quicksand"/>
                <a:sym typeface="Quicksand"/>
              </a:rPr>
              <a:t>Elde edilen sonuçlar, modelin %88.25 doğruluk oranıyla umut vadeden bir performans sergilediğini göstermektedir. Yüksek hassasiyet ve geri çağırma değerleri, modelin hastalıkları doğru bir şekilde tanımlama potansiyelini desteklemektedir. </a:t>
            </a:r>
          </a:p>
          <a:p>
            <a:pPr algn="l">
              <a:lnSpc>
                <a:spcPts val="4079"/>
              </a:lnSpc>
            </a:pPr>
          </a:p>
          <a:p>
            <a:pPr algn="l">
              <a:lnSpc>
                <a:spcPts val="4079"/>
              </a:lnSpc>
            </a:pPr>
            <a:r>
              <a:rPr lang="en-US" sz="2400">
                <a:solidFill>
                  <a:srgbClr val="0F4662"/>
                </a:solidFill>
                <a:latin typeface="Quicksand"/>
                <a:ea typeface="Quicksand"/>
                <a:cs typeface="Quicksand"/>
                <a:sym typeface="Quicksand"/>
              </a:rPr>
              <a:t>Bu bulgular, derin öğrenmenin radyolojik görüntü analizinde değerli bir araç olabileceğini ve potansiyel olarak klinik karar destek sistemlerine entegre edilebileceğini düşündürmektedir.</a:t>
            </a:r>
          </a:p>
        </p:txBody>
      </p:sp>
      <p:sp>
        <p:nvSpPr>
          <p:cNvPr name="Freeform 8" id="8"/>
          <p:cNvSpPr/>
          <p:nvPr/>
        </p:nvSpPr>
        <p:spPr>
          <a:xfrm flipH="false" flipV="false" rot="0">
            <a:off x="1374604" y="3175077"/>
            <a:ext cx="1251810" cy="973283"/>
          </a:xfrm>
          <a:custGeom>
            <a:avLst/>
            <a:gdLst/>
            <a:ahLst/>
            <a:cxnLst/>
            <a:rect r="r" b="b" t="t" l="l"/>
            <a:pathLst>
              <a:path h="973283" w="1251810">
                <a:moveTo>
                  <a:pt x="0" y="0"/>
                </a:moveTo>
                <a:lnTo>
                  <a:pt x="1251810" y="0"/>
                </a:lnTo>
                <a:lnTo>
                  <a:pt x="1251810" y="973282"/>
                </a:lnTo>
                <a:lnTo>
                  <a:pt x="0" y="9732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61609"/>
            <a:ext cx="3342048" cy="1435344"/>
          </a:xfrm>
          <a:prstGeom prst="rect">
            <a:avLst/>
          </a:prstGeom>
        </p:spPr>
        <p:txBody>
          <a:bodyPr anchor="t" rtlCol="false" tIns="0" lIns="0" bIns="0" rIns="0">
            <a:spAutoFit/>
          </a:bodyPr>
          <a:lstStyle/>
          <a:p>
            <a:pPr algn="l" marL="0" indent="0" lvl="0">
              <a:lnSpc>
                <a:spcPts val="11839"/>
              </a:lnSpc>
              <a:spcBef>
                <a:spcPct val="0"/>
              </a:spcBef>
            </a:pPr>
            <a:r>
              <a:rPr lang="en-US" b="true" sz="8456" i="true">
                <a:solidFill>
                  <a:srgbClr val="0F4662"/>
                </a:solidFill>
                <a:latin typeface="Cormorant Garamond Bold Italics"/>
                <a:ea typeface="Cormorant Garamond Bold Italics"/>
                <a:cs typeface="Cormorant Garamond Bold Italics"/>
                <a:sym typeface="Cormorant Garamond Bold Italics"/>
              </a:rPr>
              <a:t>Öneriler</a:t>
            </a:r>
          </a:p>
        </p:txBody>
      </p:sp>
      <p:sp>
        <p:nvSpPr>
          <p:cNvPr name="AutoShape 3" id="3"/>
          <p:cNvSpPr/>
          <p:nvPr/>
        </p:nvSpPr>
        <p:spPr>
          <a:xfrm>
            <a:off x="10767060" y="990600"/>
            <a:ext cx="6492240"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796607" y="2659783"/>
            <a:ext cx="16272370" cy="6373320"/>
            <a:chOff x="0" y="0"/>
            <a:chExt cx="4285727" cy="1678570"/>
          </a:xfrm>
        </p:grpSpPr>
        <p:sp>
          <p:nvSpPr>
            <p:cNvPr name="Freeform 5" id="5"/>
            <p:cNvSpPr/>
            <p:nvPr/>
          </p:nvSpPr>
          <p:spPr>
            <a:xfrm flipH="false" flipV="false" rot="0">
              <a:off x="0" y="0"/>
              <a:ext cx="4285727" cy="1678570"/>
            </a:xfrm>
            <a:custGeom>
              <a:avLst/>
              <a:gdLst/>
              <a:ahLst/>
              <a:cxnLst/>
              <a:rect r="r" b="b" t="t" l="l"/>
              <a:pathLst>
                <a:path h="1678570" w="4285727">
                  <a:moveTo>
                    <a:pt x="24264" y="0"/>
                  </a:moveTo>
                  <a:lnTo>
                    <a:pt x="4261463" y="0"/>
                  </a:lnTo>
                  <a:cubicBezTo>
                    <a:pt x="4274863" y="0"/>
                    <a:pt x="4285727" y="10864"/>
                    <a:pt x="4285727" y="24264"/>
                  </a:cubicBezTo>
                  <a:lnTo>
                    <a:pt x="4285727" y="1654306"/>
                  </a:lnTo>
                  <a:cubicBezTo>
                    <a:pt x="4285727" y="1667707"/>
                    <a:pt x="4274863" y="1678570"/>
                    <a:pt x="4261463" y="1678570"/>
                  </a:cubicBezTo>
                  <a:lnTo>
                    <a:pt x="24264" y="1678570"/>
                  </a:lnTo>
                  <a:cubicBezTo>
                    <a:pt x="10864" y="1678570"/>
                    <a:pt x="0" y="1667707"/>
                    <a:pt x="0" y="1654306"/>
                  </a:cubicBezTo>
                  <a:lnTo>
                    <a:pt x="0" y="24264"/>
                  </a:lnTo>
                  <a:cubicBezTo>
                    <a:pt x="0" y="10864"/>
                    <a:pt x="10864" y="0"/>
                    <a:pt x="24264" y="0"/>
                  </a:cubicBezTo>
                  <a:close/>
                </a:path>
              </a:pathLst>
            </a:custGeom>
            <a:solidFill>
              <a:srgbClr val="DBE5EA"/>
            </a:solidFill>
          </p:spPr>
        </p:sp>
        <p:sp>
          <p:nvSpPr>
            <p:cNvPr name="TextBox 6" id="6"/>
            <p:cNvSpPr txBox="true"/>
            <p:nvPr/>
          </p:nvSpPr>
          <p:spPr>
            <a:xfrm>
              <a:off x="0" y="-123825"/>
              <a:ext cx="4285727" cy="1802395"/>
            </a:xfrm>
            <a:prstGeom prst="rect">
              <a:avLst/>
            </a:prstGeom>
          </p:spPr>
          <p:txBody>
            <a:bodyPr anchor="ctr" rtlCol="false" tIns="50800" lIns="50800" bIns="50800" rIns="50800"/>
            <a:lstStyle/>
            <a:p>
              <a:pPr algn="ctr">
                <a:lnSpc>
                  <a:spcPts val="4079"/>
                </a:lnSpc>
              </a:pPr>
            </a:p>
          </p:txBody>
        </p:sp>
      </p:grpSp>
      <p:sp>
        <p:nvSpPr>
          <p:cNvPr name="TextBox 7" id="7"/>
          <p:cNvSpPr txBox="true"/>
          <p:nvPr/>
        </p:nvSpPr>
        <p:spPr>
          <a:xfrm rot="0">
            <a:off x="3236787" y="3149598"/>
            <a:ext cx="13491442" cy="56292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Modelin performansını daha da artırmak için daha büyük ve çeşitli bir veri seti kullanılabilir, özellikle pnömoni sınıfları arasındaki ayrımı iyileştirmeye yönelik veri artırma teknikleri denenebilir.</a:t>
            </a:r>
          </a:p>
          <a:p>
            <a:pPr algn="l">
              <a:lnSpc>
                <a:spcPts val="4079"/>
              </a:lnSpc>
            </a:pPr>
          </a:p>
          <a:p>
            <a:pPr algn="l">
              <a:lnSpc>
                <a:spcPts val="4079"/>
              </a:lnSpc>
            </a:pPr>
            <a:r>
              <a:rPr lang="en-US" sz="2400">
                <a:solidFill>
                  <a:srgbClr val="0F4662"/>
                </a:solidFill>
                <a:latin typeface="Quicksand"/>
                <a:ea typeface="Quicksand"/>
                <a:cs typeface="Quicksand"/>
                <a:sym typeface="Quicksand"/>
              </a:rPr>
              <a:t>Modelin farklı demografik gruplardaki veya hastalık evrelerindeki performansını değerlendirmek için ek çalışmalar yapılabilir. Ayrıca, modelin karar verme süreçlerini anlamak için yorumlanabilirlik teknikleri uygulanabilir.</a:t>
            </a:r>
          </a:p>
          <a:p>
            <a:pPr algn="l">
              <a:lnSpc>
                <a:spcPts val="4079"/>
              </a:lnSpc>
            </a:pPr>
          </a:p>
          <a:p>
            <a:pPr algn="l">
              <a:lnSpc>
                <a:spcPts val="4079"/>
              </a:lnSpc>
            </a:pPr>
            <a:r>
              <a:rPr lang="en-US" sz="2400">
                <a:solidFill>
                  <a:srgbClr val="0F4662"/>
                </a:solidFill>
                <a:latin typeface="Quicksand"/>
                <a:ea typeface="Quicksand"/>
                <a:cs typeface="Quicksand"/>
                <a:sym typeface="Quicksand"/>
              </a:rPr>
              <a:t>Elde edilen sonuçların klinik ortamlarda pilot çalışmalarla doğrulanması ve modelin teşhis süreçlerine entegrasyonu için adımlar atılması önerilir.</a:t>
            </a:r>
          </a:p>
          <a:p>
            <a:pPr algn="l">
              <a:lnSpc>
                <a:spcPts val="4079"/>
              </a:lnSpc>
            </a:pPr>
          </a:p>
        </p:txBody>
      </p:sp>
      <p:sp>
        <p:nvSpPr>
          <p:cNvPr name="Freeform 8" id="8"/>
          <p:cNvSpPr/>
          <p:nvPr/>
        </p:nvSpPr>
        <p:spPr>
          <a:xfrm flipH="false" flipV="false" rot="0">
            <a:off x="1374604" y="3175077"/>
            <a:ext cx="1251810" cy="973283"/>
          </a:xfrm>
          <a:custGeom>
            <a:avLst/>
            <a:gdLst/>
            <a:ahLst/>
            <a:cxnLst/>
            <a:rect r="r" b="b" t="t" l="l"/>
            <a:pathLst>
              <a:path h="973283" w="1251810">
                <a:moveTo>
                  <a:pt x="0" y="0"/>
                </a:moveTo>
                <a:lnTo>
                  <a:pt x="1251810" y="0"/>
                </a:lnTo>
                <a:lnTo>
                  <a:pt x="1251810" y="973282"/>
                </a:lnTo>
                <a:lnTo>
                  <a:pt x="0" y="9732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014475" y="2263775"/>
            <a:ext cx="13599086" cy="71723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Projemizin ilk aşamasında, akciğer hastalıklarının sınıflandırılması için yüksek performanslı EfficientNetB4 modelini kullanmayı hedefledik. Kaggle'dan aldığımız veri setini kullanarak temel veri artırma yöntemlerini uyguladık. Transfer öğrenmesi yaklaşımıyla, ImageNet üzerinde eğitilmiş B4 modelinin son 15 katmanını kendi veri setimize göre ayarladık. </a:t>
            </a:r>
          </a:p>
          <a:p>
            <a:pPr algn="ctr">
              <a:lnSpc>
                <a:spcPts val="4079"/>
              </a:lnSpc>
            </a:pPr>
          </a:p>
          <a:p>
            <a:pPr algn="ctr">
              <a:lnSpc>
                <a:spcPts val="4079"/>
              </a:lnSpc>
            </a:pPr>
            <a:r>
              <a:rPr lang="en-US" sz="2400">
                <a:solidFill>
                  <a:srgbClr val="0F4662"/>
                </a:solidFill>
                <a:latin typeface="Quicksand"/>
                <a:ea typeface="Quicksand"/>
                <a:cs typeface="Quicksand"/>
                <a:sym typeface="Quicksand"/>
              </a:rPr>
              <a:t>Eğitim sürecinde Adam optimizasyon algoritmasını kullanmayı ve gradyan patlamalarını engellemek için clipnorm=1.0 değerini uyguladık. Ayrıca, eğitim kararlılığını izlemek için NaNCallback, en iyi ağırlıkları kaydetmek için ModelCheckpoint ve aşırı uyumu engellemek için EarlyStopping callback'lerini kullandık.</a:t>
            </a:r>
          </a:p>
          <a:p>
            <a:pPr algn="ctr">
              <a:lnSpc>
                <a:spcPts val="4079"/>
              </a:lnSpc>
            </a:pPr>
          </a:p>
          <a:p>
            <a:pPr algn="ctr" marL="0" indent="0" lvl="0">
              <a:lnSpc>
                <a:spcPts val="4079"/>
              </a:lnSpc>
            </a:pPr>
            <a:r>
              <a:rPr lang="en-US" sz="2400">
                <a:solidFill>
                  <a:srgbClr val="0F4662"/>
                </a:solidFill>
                <a:latin typeface="Quicksand"/>
                <a:ea typeface="Quicksand"/>
                <a:cs typeface="Quicksand"/>
                <a:sym typeface="Quicksand"/>
              </a:rPr>
              <a:t> Ancak, elde edilen precision, recall, F1-score gibi metrikler hedeflediğimiz seviyeye ulaşmadı ve karışıklık matrisi analizinde sınıf bazlı performans farklılıkları gözlemledik. Bu sonuçlar, B4 mimarisinin veri setimiz için uygun olmadığını düşündürerek farklı bir modele yönelmemize neden oldu.</a:t>
            </a:r>
          </a:p>
        </p:txBody>
      </p:sp>
      <p:sp>
        <p:nvSpPr>
          <p:cNvPr name="AutoShape 3" id="3"/>
          <p:cNvSpPr/>
          <p:nvPr/>
        </p:nvSpPr>
        <p:spPr>
          <a:xfrm>
            <a:off x="10767060" y="1558925"/>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028700" y="9769475"/>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904875"/>
            <a:ext cx="8048163" cy="1184275"/>
          </a:xfrm>
          <a:prstGeom prst="rect">
            <a:avLst/>
          </a:prstGeom>
        </p:spPr>
        <p:txBody>
          <a:bodyPr anchor="t" rtlCol="false" tIns="0" lIns="0" bIns="0" rIns="0">
            <a:spAutoFit/>
          </a:bodyPr>
          <a:lstStyle/>
          <a:p>
            <a:pPr algn="l" marL="0" indent="0" lvl="0">
              <a:lnSpc>
                <a:spcPts val="9799"/>
              </a:lnSpc>
              <a:spcBef>
                <a:spcPct val="0"/>
              </a:spcBef>
            </a:pPr>
            <a:r>
              <a:rPr lang="en-US" b="true" sz="6999" i="true">
                <a:solidFill>
                  <a:srgbClr val="0F4662"/>
                </a:solidFill>
                <a:latin typeface="Cormorant Garamond Bold Italics"/>
                <a:ea typeface="Cormorant Garamond Bold Italics"/>
                <a:cs typeface="Cormorant Garamond Bold Italics"/>
                <a:sym typeface="Cormorant Garamond Bold Italics"/>
              </a:rPr>
              <a:t>Ne Hedeflemiştik?</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418943" y="2365566"/>
            <a:ext cx="6991612" cy="6187577"/>
          </a:xfrm>
          <a:custGeom>
            <a:avLst/>
            <a:gdLst/>
            <a:ahLst/>
            <a:cxnLst/>
            <a:rect r="r" b="b" t="t" l="l"/>
            <a:pathLst>
              <a:path h="6187577" w="6991612">
                <a:moveTo>
                  <a:pt x="0" y="0"/>
                </a:moveTo>
                <a:lnTo>
                  <a:pt x="6991613" y="0"/>
                </a:lnTo>
                <a:lnTo>
                  <a:pt x="6991613" y="6187577"/>
                </a:lnTo>
                <a:lnTo>
                  <a:pt x="0" y="6187577"/>
                </a:lnTo>
                <a:lnTo>
                  <a:pt x="0" y="0"/>
                </a:lnTo>
                <a:close/>
              </a:path>
            </a:pathLst>
          </a:custGeom>
          <a:blipFill>
            <a:blip r:embed="rId4"/>
            <a:stretch>
              <a:fillRect l="0" t="0" r="0" b="0"/>
            </a:stretch>
          </a:blipFill>
        </p:spPr>
      </p:sp>
      <p:sp>
        <p:nvSpPr>
          <p:cNvPr name="TextBox 7" id="7"/>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Giriş</a:t>
            </a:r>
          </a:p>
        </p:txBody>
      </p:sp>
      <p:sp>
        <p:nvSpPr>
          <p:cNvPr name="TextBox 8" id="8"/>
          <p:cNvSpPr txBox="true"/>
          <p:nvPr/>
        </p:nvSpPr>
        <p:spPr>
          <a:xfrm rot="0">
            <a:off x="1028700" y="3005175"/>
            <a:ext cx="8515135" cy="511492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EfficientNetB4 ile gerçekleştirdiğimiz ilk aşamadaki deneyimlerimiz, model mimarisinin veri setimizin özellikleriyle uyumunun kritik bir faktör olduğunu göstermiştir. Elde ettiğimiz sonuçların ardından, daha hafif ve potansiyel olarak daha iyi genelleme yeteneğine sahip olduğuna inandığımız EfficientNet ailesinin B0 mimarisine odaklanmaya karar verdik. Bu bölümde, EfficientNetB0 modeliyle gerçekleştirdiğimiz veri önişleme adımlarını, model mimarisini, eğitim sürecini ve elde ettiğimiz sınıflandırma sonuçlarını detaylı bir şekilde sunacağız.</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1028700" y="599709"/>
            <a:ext cx="10287008"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B4 Modeli Neden Başarısız Oldu?</a:t>
            </a:r>
          </a:p>
        </p:txBody>
      </p:sp>
      <p:sp>
        <p:nvSpPr>
          <p:cNvPr name="TextBox 6" id="6"/>
          <p:cNvSpPr txBox="true"/>
          <p:nvPr/>
        </p:nvSpPr>
        <p:spPr>
          <a:xfrm rot="0">
            <a:off x="939023" y="1907213"/>
            <a:ext cx="13154870" cy="7134772"/>
          </a:xfrm>
          <a:prstGeom prst="rect">
            <a:avLst/>
          </a:prstGeom>
        </p:spPr>
        <p:txBody>
          <a:bodyPr anchor="t" rtlCol="false" tIns="0" lIns="0" bIns="0" rIns="0">
            <a:spAutoFit/>
          </a:bodyPr>
          <a:lstStyle/>
          <a:p>
            <a:pPr algn="l" marL="451529" indent="-225765" lvl="1">
              <a:lnSpc>
                <a:spcPts val="3555"/>
              </a:lnSpc>
              <a:buFont typeface="Arial"/>
              <a:buChar char="•"/>
            </a:pPr>
            <a:r>
              <a:rPr lang="en-US" sz="2091">
                <a:solidFill>
                  <a:srgbClr val="0F4662"/>
                </a:solidFill>
                <a:latin typeface="Quicksand"/>
                <a:ea typeface="Quicksand"/>
                <a:cs typeface="Quicksand"/>
                <a:sym typeface="Quicksand"/>
              </a:rPr>
              <a:t>Veri setimizin boyutu, EfficientNetB4 gibi derin ve karmaşık bir modelin tüm potansiyelini sergilemesi için yetersiz kalmış olabilir. Daha fazla parametreye sahip olan B4, daha büyük veri kümelerinde daha iyi genelleme yapma eğilimindedir ve sınırlı veri, aşırı uyum riskini artırabilir.</a:t>
            </a:r>
          </a:p>
          <a:p>
            <a:pPr algn="l">
              <a:lnSpc>
                <a:spcPts val="3555"/>
              </a:lnSpc>
            </a:pPr>
          </a:p>
          <a:p>
            <a:pPr algn="l" marL="451529" indent="-225765" lvl="1">
              <a:lnSpc>
                <a:spcPts val="3555"/>
              </a:lnSpc>
              <a:buFont typeface="Arial"/>
              <a:buChar char="•"/>
            </a:pPr>
            <a:r>
              <a:rPr lang="en-US" sz="2091">
                <a:solidFill>
                  <a:srgbClr val="0F4662"/>
                </a:solidFill>
                <a:latin typeface="Quicksand"/>
                <a:ea typeface="Quicksand"/>
                <a:cs typeface="Quicksand"/>
                <a:sym typeface="Quicksand"/>
              </a:rPr>
              <a:t>Akciğer röntgen görüntülerinin kendine has yapısı ve içerdiği spesifik özellikler, EfficientNetB4 modelinin geniş ImageNet veri setinden öğrendiği genel özelliklerle her zaman ideal bir uyum göstermeyebilir. Bu durum, modelin akciğer görüntülerinden etkili bir şekilde ayırt edici özellikleri çıkarmasını zorlaştırabilir.</a:t>
            </a:r>
          </a:p>
          <a:p>
            <a:pPr algn="l">
              <a:lnSpc>
                <a:spcPts val="3555"/>
              </a:lnSpc>
            </a:pPr>
          </a:p>
          <a:p>
            <a:pPr algn="l" marL="451529" indent="-225765" lvl="1">
              <a:lnSpc>
                <a:spcPts val="3555"/>
              </a:lnSpc>
              <a:buFont typeface="Arial"/>
              <a:buChar char="•"/>
            </a:pPr>
            <a:r>
              <a:rPr lang="en-US" sz="2091">
                <a:solidFill>
                  <a:srgbClr val="0F4662"/>
                </a:solidFill>
                <a:latin typeface="Quicksand"/>
                <a:ea typeface="Quicksand"/>
                <a:cs typeface="Quicksand"/>
                <a:sym typeface="Quicksand"/>
              </a:rPr>
              <a:t>Uyguladığımız ince ayar (fine-tuning) stratejisi ve kullandığımız düzenlileştirme yöntemleri, veri setimiz için en uygun yaklaşımlar olmayabilir.</a:t>
            </a:r>
          </a:p>
          <a:p>
            <a:pPr algn="l">
              <a:lnSpc>
                <a:spcPts val="3555"/>
              </a:lnSpc>
            </a:pPr>
          </a:p>
          <a:p>
            <a:pPr algn="l" marL="451529" indent="-225765" lvl="1">
              <a:lnSpc>
                <a:spcPts val="3555"/>
              </a:lnSpc>
              <a:buFont typeface="Arial"/>
              <a:buChar char="•"/>
            </a:pPr>
            <a:r>
              <a:rPr lang="en-US" sz="2091">
                <a:solidFill>
                  <a:srgbClr val="0F4662"/>
                </a:solidFill>
                <a:latin typeface="Quicksand"/>
                <a:ea typeface="Quicksand"/>
                <a:cs typeface="Quicksand"/>
                <a:sym typeface="Quicksand"/>
              </a:rPr>
              <a:t>EfficientNetB4 modelinin yüksek karmaşıklığı, elimizdeki veri setinin gerektirdiğinden fazla olabilir. Bu durumda, daha basit bir mimariye sahip olan EfficientNetB0 gibi bir model, daha iyi bir genelleme performansı sergileyebilir.</a:t>
            </a:r>
          </a:p>
          <a:p>
            <a:pPr algn="l">
              <a:lnSpc>
                <a:spcPts val="3555"/>
              </a:lnSpc>
            </a:pPr>
          </a:p>
          <a:p>
            <a:pPr algn="l" marL="0" indent="0" lvl="0">
              <a:lnSpc>
                <a:spcPts val="3555"/>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1488166" y="1639962"/>
            <a:ext cx="6137002" cy="3958366"/>
          </a:xfrm>
          <a:custGeom>
            <a:avLst/>
            <a:gdLst/>
            <a:ahLst/>
            <a:cxnLst/>
            <a:rect r="r" b="b" t="t" l="l"/>
            <a:pathLst>
              <a:path h="3958366" w="6137002">
                <a:moveTo>
                  <a:pt x="0" y="0"/>
                </a:moveTo>
                <a:lnTo>
                  <a:pt x="6137002" y="0"/>
                </a:lnTo>
                <a:lnTo>
                  <a:pt x="6137002" y="3958367"/>
                </a:lnTo>
                <a:lnTo>
                  <a:pt x="0" y="3958367"/>
                </a:lnTo>
                <a:lnTo>
                  <a:pt x="0" y="0"/>
                </a:lnTo>
                <a:close/>
              </a:path>
            </a:pathLst>
          </a:custGeom>
          <a:blipFill>
            <a:blip r:embed="rId2"/>
            <a:stretch>
              <a:fillRect l="0" t="0" r="0" b="0"/>
            </a:stretch>
          </a:blipFill>
        </p:spPr>
      </p:sp>
      <p:sp>
        <p:nvSpPr>
          <p:cNvPr name="Freeform 6" id="6"/>
          <p:cNvSpPr/>
          <p:nvPr/>
        </p:nvSpPr>
        <p:spPr>
          <a:xfrm flipH="false" flipV="false" rot="0">
            <a:off x="11488166" y="5824203"/>
            <a:ext cx="6137002" cy="4115825"/>
          </a:xfrm>
          <a:custGeom>
            <a:avLst/>
            <a:gdLst/>
            <a:ahLst/>
            <a:cxnLst/>
            <a:rect r="r" b="b" t="t" l="l"/>
            <a:pathLst>
              <a:path h="4115825" w="6137002">
                <a:moveTo>
                  <a:pt x="0" y="0"/>
                </a:moveTo>
                <a:lnTo>
                  <a:pt x="6137002" y="0"/>
                </a:lnTo>
                <a:lnTo>
                  <a:pt x="6137002" y="4115825"/>
                </a:lnTo>
                <a:lnTo>
                  <a:pt x="0" y="4115825"/>
                </a:lnTo>
                <a:lnTo>
                  <a:pt x="0" y="0"/>
                </a:lnTo>
                <a:close/>
              </a:path>
            </a:pathLst>
          </a:custGeom>
          <a:blipFill>
            <a:blip r:embed="rId3"/>
            <a:stretch>
              <a:fillRect l="0" t="-323" r="0" b="-323"/>
            </a:stretch>
          </a:blipFill>
        </p:spPr>
      </p:sp>
      <p:sp>
        <p:nvSpPr>
          <p:cNvPr name="TextBox 7" id="7"/>
          <p:cNvSpPr txBox="true"/>
          <p:nvPr/>
        </p:nvSpPr>
        <p:spPr>
          <a:xfrm rot="0">
            <a:off x="1028700" y="599709"/>
            <a:ext cx="1159282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Diğer Çalışmalardan Üstünlüklerimiz</a:t>
            </a:r>
          </a:p>
        </p:txBody>
      </p:sp>
      <p:sp>
        <p:nvSpPr>
          <p:cNvPr name="TextBox 8" id="8"/>
          <p:cNvSpPr txBox="true"/>
          <p:nvPr/>
        </p:nvSpPr>
        <p:spPr>
          <a:xfrm rot="0">
            <a:off x="630013" y="2585042"/>
            <a:ext cx="10060504" cy="4448722"/>
          </a:xfrm>
          <a:prstGeom prst="rect">
            <a:avLst/>
          </a:prstGeom>
        </p:spPr>
        <p:txBody>
          <a:bodyPr anchor="t" rtlCol="false" tIns="0" lIns="0" bIns="0" rIns="0">
            <a:spAutoFit/>
          </a:bodyPr>
          <a:lstStyle/>
          <a:p>
            <a:pPr algn="l">
              <a:lnSpc>
                <a:spcPts val="3555"/>
              </a:lnSpc>
            </a:pPr>
          </a:p>
          <a:p>
            <a:pPr algn="l" marL="451529" indent="-225765" lvl="1">
              <a:lnSpc>
                <a:spcPts val="3555"/>
              </a:lnSpc>
              <a:buFont typeface="Arial"/>
              <a:buChar char="•"/>
            </a:pPr>
            <a:r>
              <a:rPr lang="en-US" sz="2091" strike="noStrike" u="none">
                <a:solidFill>
                  <a:srgbClr val="0F4662"/>
                </a:solidFill>
                <a:latin typeface="Quicksand"/>
                <a:ea typeface="Quicksand"/>
                <a:cs typeface="Quicksand"/>
                <a:sym typeface="Quicksand"/>
              </a:rPr>
              <a:t>Literatürdeki çalışmaların büyük bir çoğunluğu genellikle 3 sınıfta sınıflandırılmasına odaklanmaktadır. Ancak biz, bu çalışmada veri setimizdeki beş farklı sınıfı hedeflemiş olsak da, bir karşılaştırma noktası olarak dört sınıfı içeren bir alt küme üzerinde yaptığımız deneylerde literatür genelindeki sonuçların üzerinde bir performans elde ettik.</a:t>
            </a:r>
          </a:p>
          <a:p>
            <a:pPr algn="l">
              <a:lnSpc>
                <a:spcPts val="3555"/>
              </a:lnSpc>
            </a:pPr>
          </a:p>
          <a:p>
            <a:pPr algn="l" marL="451529" indent="-225765" lvl="1">
              <a:lnSpc>
                <a:spcPts val="3555"/>
              </a:lnSpc>
              <a:buFont typeface="Arial"/>
              <a:buChar char="•"/>
            </a:pPr>
            <a:r>
              <a:rPr lang="en-US" sz="2091" strike="noStrike" u="none">
                <a:solidFill>
                  <a:srgbClr val="0F4662"/>
                </a:solidFill>
                <a:latin typeface="Quicksand"/>
                <a:ea typeface="Quicksand"/>
                <a:cs typeface="Quicksand"/>
                <a:sym typeface="Quicksand"/>
              </a:rPr>
              <a:t>Tuberculosis sınıfında elde edilen %99 kesinlik degeri ile modelimizin bu hastalığı tespit etmede oldukça başarılı olduğunu göstermektedir.</a:t>
            </a:r>
          </a:p>
          <a:p>
            <a:pPr algn="l" marL="0" indent="0" lvl="0">
              <a:lnSpc>
                <a:spcPts val="355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0924" y="12414"/>
            <a:ext cx="10642235" cy="10287000"/>
            <a:chOff x="0" y="0"/>
            <a:chExt cx="2802893" cy="2709333"/>
          </a:xfrm>
        </p:grpSpPr>
        <p:sp>
          <p:nvSpPr>
            <p:cNvPr name="Freeform 3" id="3"/>
            <p:cNvSpPr/>
            <p:nvPr/>
          </p:nvSpPr>
          <p:spPr>
            <a:xfrm flipH="false" flipV="false" rot="0">
              <a:off x="0" y="0"/>
              <a:ext cx="2802893" cy="2709333"/>
            </a:xfrm>
            <a:custGeom>
              <a:avLst/>
              <a:gdLst/>
              <a:ahLst/>
              <a:cxnLst/>
              <a:rect r="r" b="b" t="t" l="l"/>
              <a:pathLst>
                <a:path h="2709333" w="2802893">
                  <a:moveTo>
                    <a:pt x="0" y="0"/>
                  </a:moveTo>
                  <a:lnTo>
                    <a:pt x="2802893" y="0"/>
                  </a:lnTo>
                  <a:lnTo>
                    <a:pt x="2802893" y="2709333"/>
                  </a:lnTo>
                  <a:lnTo>
                    <a:pt x="0" y="2709333"/>
                  </a:lnTo>
                  <a:close/>
                </a:path>
              </a:pathLst>
            </a:custGeom>
            <a:solidFill>
              <a:srgbClr val="DBE5EA"/>
            </a:solidFill>
          </p:spPr>
        </p:sp>
        <p:sp>
          <p:nvSpPr>
            <p:cNvPr name="TextBox 4" id="4"/>
            <p:cNvSpPr txBox="true"/>
            <p:nvPr/>
          </p:nvSpPr>
          <p:spPr>
            <a:xfrm>
              <a:off x="0" y="-123825"/>
              <a:ext cx="2802893" cy="2833158"/>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6" id="6"/>
          <p:cNvSpPr/>
          <p:nvPr/>
        </p:nvSpPr>
        <p:spPr>
          <a:xfrm>
            <a:off x="756968" y="1422414"/>
            <a:ext cx="6492240"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10959462" y="2183169"/>
            <a:ext cx="6993815" cy="5245361"/>
          </a:xfrm>
          <a:custGeom>
            <a:avLst/>
            <a:gdLst/>
            <a:ahLst/>
            <a:cxnLst/>
            <a:rect r="r" b="b" t="t" l="l"/>
            <a:pathLst>
              <a:path h="5245361" w="6993815">
                <a:moveTo>
                  <a:pt x="0" y="0"/>
                </a:moveTo>
                <a:lnTo>
                  <a:pt x="6993815" y="0"/>
                </a:lnTo>
                <a:lnTo>
                  <a:pt x="6993815" y="5245361"/>
                </a:lnTo>
                <a:lnTo>
                  <a:pt x="0" y="5245361"/>
                </a:lnTo>
                <a:lnTo>
                  <a:pt x="0" y="0"/>
                </a:lnTo>
                <a:close/>
              </a:path>
            </a:pathLst>
          </a:custGeom>
          <a:blipFill>
            <a:blip r:embed="rId2"/>
            <a:stretch>
              <a:fillRect l="0" t="0" r="0" b="0"/>
            </a:stretch>
          </a:blipFill>
        </p:spPr>
      </p:sp>
      <p:sp>
        <p:nvSpPr>
          <p:cNvPr name="TextBox 8" id="8"/>
          <p:cNvSpPr txBox="true"/>
          <p:nvPr/>
        </p:nvSpPr>
        <p:spPr>
          <a:xfrm rot="0">
            <a:off x="724625" y="5318436"/>
            <a:ext cx="9214834" cy="25431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Projemizin sonraki aşamasında, daha hafif ve veri setimize daha uygun bir alternatif olarak gördüğümüz EfficientNetB0 mimarisine yöneldik.  Bu geçiş, model mimarisi, girdi boyutu ve düzenlileştirme stratejileri gibi çeşitli teknik ayarlamaları beraberinde getirdi.</a:t>
            </a:r>
          </a:p>
        </p:txBody>
      </p:sp>
      <p:sp>
        <p:nvSpPr>
          <p:cNvPr name="TextBox 9" id="9"/>
          <p:cNvSpPr txBox="true"/>
          <p:nvPr/>
        </p:nvSpPr>
        <p:spPr>
          <a:xfrm rot="0">
            <a:off x="756968" y="440607"/>
            <a:ext cx="8606683" cy="867507"/>
          </a:xfrm>
          <a:prstGeom prst="rect">
            <a:avLst/>
          </a:prstGeom>
        </p:spPr>
        <p:txBody>
          <a:bodyPr anchor="t" rtlCol="false" tIns="0" lIns="0" bIns="0" rIns="0">
            <a:spAutoFit/>
          </a:bodyPr>
          <a:lstStyle/>
          <a:p>
            <a:pPr algn="l" marL="0" indent="0" lvl="0">
              <a:lnSpc>
                <a:spcPts val="7375"/>
              </a:lnSpc>
            </a:pPr>
            <a:r>
              <a:rPr lang="en-US" b="true" sz="4338">
                <a:solidFill>
                  <a:srgbClr val="0F4662"/>
                </a:solidFill>
                <a:latin typeface="Quicksand Bold"/>
                <a:ea typeface="Quicksand Bold"/>
                <a:cs typeface="Quicksand Bold"/>
                <a:sym typeface="Quicksand Bold"/>
              </a:rPr>
              <a:t>B0 Modeline Geçiş</a:t>
            </a:r>
          </a:p>
        </p:txBody>
      </p:sp>
      <p:sp>
        <p:nvSpPr>
          <p:cNvPr name="TextBox 10" id="10"/>
          <p:cNvSpPr txBox="true"/>
          <p:nvPr/>
        </p:nvSpPr>
        <p:spPr>
          <a:xfrm rot="0">
            <a:off x="756968" y="2375063"/>
            <a:ext cx="9214834" cy="20288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Sonuç olarak, EfficientNetB4 ile elde ettiğimiz sonuçlar beklentilerimizin altında kalmış ve bizi veri setimize daha uygun bir alternatif olarak EfficientNetB0 modelini araştırmaya yöneltmiştir.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711532" y="2054697"/>
            <a:ext cx="5560994" cy="4117754"/>
            <a:chOff x="0" y="0"/>
            <a:chExt cx="1464624" cy="1084511"/>
          </a:xfrm>
        </p:grpSpPr>
        <p:sp>
          <p:nvSpPr>
            <p:cNvPr name="Freeform 3" id="3"/>
            <p:cNvSpPr/>
            <p:nvPr/>
          </p:nvSpPr>
          <p:spPr>
            <a:xfrm flipH="false" flipV="false" rot="0">
              <a:off x="0" y="0"/>
              <a:ext cx="1464624" cy="1084511"/>
            </a:xfrm>
            <a:custGeom>
              <a:avLst/>
              <a:gdLst/>
              <a:ahLst/>
              <a:cxnLst/>
              <a:rect r="r" b="b" t="t" l="l"/>
              <a:pathLst>
                <a:path h="1084511" w="1464624">
                  <a:moveTo>
                    <a:pt x="71001" y="0"/>
                  </a:moveTo>
                  <a:lnTo>
                    <a:pt x="1393622" y="0"/>
                  </a:lnTo>
                  <a:cubicBezTo>
                    <a:pt x="1432835" y="0"/>
                    <a:pt x="1464624" y="31788"/>
                    <a:pt x="1464624" y="71001"/>
                  </a:cubicBezTo>
                  <a:lnTo>
                    <a:pt x="1464624" y="1013510"/>
                  </a:lnTo>
                  <a:cubicBezTo>
                    <a:pt x="1464624" y="1032341"/>
                    <a:pt x="1457143" y="1050400"/>
                    <a:pt x="1443828" y="1063715"/>
                  </a:cubicBezTo>
                  <a:cubicBezTo>
                    <a:pt x="1430513" y="1077031"/>
                    <a:pt x="1412453" y="1084511"/>
                    <a:pt x="1393622" y="1084511"/>
                  </a:cubicBezTo>
                  <a:lnTo>
                    <a:pt x="71001" y="1084511"/>
                  </a:lnTo>
                  <a:cubicBezTo>
                    <a:pt x="31788" y="1084511"/>
                    <a:pt x="0" y="1052723"/>
                    <a:pt x="0" y="1013510"/>
                  </a:cubicBezTo>
                  <a:lnTo>
                    <a:pt x="0" y="71001"/>
                  </a:lnTo>
                  <a:cubicBezTo>
                    <a:pt x="0" y="31788"/>
                    <a:pt x="31788" y="0"/>
                    <a:pt x="71001" y="0"/>
                  </a:cubicBezTo>
                  <a:close/>
                </a:path>
              </a:pathLst>
            </a:custGeom>
            <a:solidFill>
              <a:srgbClr val="DBE5EA"/>
            </a:solidFill>
          </p:spPr>
        </p:sp>
        <p:sp>
          <p:nvSpPr>
            <p:cNvPr name="TextBox 4" id="4"/>
            <p:cNvSpPr txBox="true"/>
            <p:nvPr/>
          </p:nvSpPr>
          <p:spPr>
            <a:xfrm>
              <a:off x="0" y="-123825"/>
              <a:ext cx="1464624" cy="1208336"/>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245821" y="2342642"/>
            <a:ext cx="1065588" cy="1065588"/>
          </a:xfrm>
          <a:custGeom>
            <a:avLst/>
            <a:gdLst/>
            <a:ahLst/>
            <a:cxnLst/>
            <a:rect r="r" b="b" t="t" l="l"/>
            <a:pathLst>
              <a:path h="1065588" w="1065588">
                <a:moveTo>
                  <a:pt x="0" y="0"/>
                </a:moveTo>
                <a:lnTo>
                  <a:pt x="1065588" y="0"/>
                </a:lnTo>
                <a:lnTo>
                  <a:pt x="1065588" y="1065588"/>
                </a:lnTo>
                <a:lnTo>
                  <a:pt x="0" y="1065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451118" y="2054697"/>
            <a:ext cx="5385764" cy="4117754"/>
            <a:chOff x="0" y="0"/>
            <a:chExt cx="1418473" cy="1084511"/>
          </a:xfrm>
        </p:grpSpPr>
        <p:sp>
          <p:nvSpPr>
            <p:cNvPr name="Freeform 7" id="7"/>
            <p:cNvSpPr/>
            <p:nvPr/>
          </p:nvSpPr>
          <p:spPr>
            <a:xfrm flipH="false" flipV="false" rot="0">
              <a:off x="0" y="0"/>
              <a:ext cx="1418473" cy="1084511"/>
            </a:xfrm>
            <a:custGeom>
              <a:avLst/>
              <a:gdLst/>
              <a:ahLst/>
              <a:cxnLst/>
              <a:rect r="r" b="b" t="t" l="l"/>
              <a:pathLst>
                <a:path h="1084511" w="1418473">
                  <a:moveTo>
                    <a:pt x="73311" y="0"/>
                  </a:moveTo>
                  <a:lnTo>
                    <a:pt x="1345161" y="0"/>
                  </a:lnTo>
                  <a:cubicBezTo>
                    <a:pt x="1364605" y="0"/>
                    <a:pt x="1383252" y="7724"/>
                    <a:pt x="1397000" y="21472"/>
                  </a:cubicBezTo>
                  <a:cubicBezTo>
                    <a:pt x="1410749" y="35221"/>
                    <a:pt x="1418473" y="53868"/>
                    <a:pt x="1418473" y="73311"/>
                  </a:cubicBezTo>
                  <a:lnTo>
                    <a:pt x="1418473" y="1011200"/>
                  </a:lnTo>
                  <a:cubicBezTo>
                    <a:pt x="1418473" y="1030643"/>
                    <a:pt x="1410749" y="1049290"/>
                    <a:pt x="1397000" y="1063039"/>
                  </a:cubicBezTo>
                  <a:cubicBezTo>
                    <a:pt x="1383252" y="1076787"/>
                    <a:pt x="1364605" y="1084511"/>
                    <a:pt x="1345161" y="1084511"/>
                  </a:cubicBezTo>
                  <a:lnTo>
                    <a:pt x="73311" y="1084511"/>
                  </a:lnTo>
                  <a:cubicBezTo>
                    <a:pt x="53868" y="1084511"/>
                    <a:pt x="35221" y="1076787"/>
                    <a:pt x="21472" y="1063039"/>
                  </a:cubicBezTo>
                  <a:cubicBezTo>
                    <a:pt x="7724" y="1049290"/>
                    <a:pt x="0" y="1030643"/>
                    <a:pt x="0" y="1011200"/>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8" id="8"/>
            <p:cNvSpPr txBox="true"/>
            <p:nvPr/>
          </p:nvSpPr>
          <p:spPr>
            <a:xfrm>
              <a:off x="0" y="-123825"/>
              <a:ext cx="1418473" cy="1208336"/>
            </a:xfrm>
            <a:prstGeom prst="rect">
              <a:avLst/>
            </a:prstGeom>
          </p:spPr>
          <p:txBody>
            <a:bodyPr anchor="ctr" rtlCol="false" tIns="50800" lIns="50800" bIns="50800" rIns="50800"/>
            <a:lstStyle/>
            <a:p>
              <a:pPr algn="ctr">
                <a:lnSpc>
                  <a:spcPts val="4079"/>
                </a:lnSpc>
              </a:pPr>
            </a:p>
          </p:txBody>
        </p:sp>
      </p:grpSp>
      <p:grpSp>
        <p:nvGrpSpPr>
          <p:cNvPr name="Group 9" id="9"/>
          <p:cNvGrpSpPr/>
          <p:nvPr/>
        </p:nvGrpSpPr>
        <p:grpSpPr>
          <a:xfrm rot="0">
            <a:off x="12017857" y="2054697"/>
            <a:ext cx="5725916" cy="4117754"/>
            <a:chOff x="0" y="0"/>
            <a:chExt cx="1508060" cy="1084511"/>
          </a:xfrm>
        </p:grpSpPr>
        <p:sp>
          <p:nvSpPr>
            <p:cNvPr name="Freeform 10" id="10"/>
            <p:cNvSpPr/>
            <p:nvPr/>
          </p:nvSpPr>
          <p:spPr>
            <a:xfrm flipH="false" flipV="false" rot="0">
              <a:off x="0" y="0"/>
              <a:ext cx="1508060" cy="1084511"/>
            </a:xfrm>
            <a:custGeom>
              <a:avLst/>
              <a:gdLst/>
              <a:ahLst/>
              <a:cxnLst/>
              <a:rect r="r" b="b" t="t" l="l"/>
              <a:pathLst>
                <a:path h="1084511" w="1508060">
                  <a:moveTo>
                    <a:pt x="68956" y="0"/>
                  </a:moveTo>
                  <a:lnTo>
                    <a:pt x="1439104" y="0"/>
                  </a:lnTo>
                  <a:cubicBezTo>
                    <a:pt x="1457392" y="0"/>
                    <a:pt x="1474931" y="7265"/>
                    <a:pt x="1487863" y="20197"/>
                  </a:cubicBezTo>
                  <a:cubicBezTo>
                    <a:pt x="1500795" y="33129"/>
                    <a:pt x="1508060" y="50668"/>
                    <a:pt x="1508060" y="68956"/>
                  </a:cubicBezTo>
                  <a:lnTo>
                    <a:pt x="1508060" y="1015555"/>
                  </a:lnTo>
                  <a:cubicBezTo>
                    <a:pt x="1508060" y="1033843"/>
                    <a:pt x="1500795" y="1051383"/>
                    <a:pt x="1487863" y="1064314"/>
                  </a:cubicBezTo>
                  <a:cubicBezTo>
                    <a:pt x="1474931" y="1077246"/>
                    <a:pt x="1457392" y="1084511"/>
                    <a:pt x="1439104" y="1084511"/>
                  </a:cubicBezTo>
                  <a:lnTo>
                    <a:pt x="68956" y="1084511"/>
                  </a:lnTo>
                  <a:cubicBezTo>
                    <a:pt x="50668" y="1084511"/>
                    <a:pt x="33129" y="1077246"/>
                    <a:pt x="20197" y="1064314"/>
                  </a:cubicBezTo>
                  <a:cubicBezTo>
                    <a:pt x="7265" y="1051383"/>
                    <a:pt x="0" y="1033843"/>
                    <a:pt x="0" y="1015555"/>
                  </a:cubicBezTo>
                  <a:lnTo>
                    <a:pt x="0" y="68956"/>
                  </a:lnTo>
                  <a:cubicBezTo>
                    <a:pt x="0" y="50668"/>
                    <a:pt x="7265" y="33129"/>
                    <a:pt x="20197" y="20197"/>
                  </a:cubicBezTo>
                  <a:cubicBezTo>
                    <a:pt x="33129" y="7265"/>
                    <a:pt x="50668" y="0"/>
                    <a:pt x="68956" y="0"/>
                  </a:cubicBezTo>
                  <a:close/>
                </a:path>
              </a:pathLst>
            </a:custGeom>
            <a:solidFill>
              <a:srgbClr val="DBE5EA"/>
            </a:solidFill>
          </p:spPr>
        </p:sp>
        <p:sp>
          <p:nvSpPr>
            <p:cNvPr name="TextBox 11" id="11"/>
            <p:cNvSpPr txBox="true"/>
            <p:nvPr/>
          </p:nvSpPr>
          <p:spPr>
            <a:xfrm>
              <a:off x="0" y="-123825"/>
              <a:ext cx="1508060" cy="1208336"/>
            </a:xfrm>
            <a:prstGeom prst="rect">
              <a:avLst/>
            </a:prstGeom>
          </p:spPr>
          <p:txBody>
            <a:bodyPr anchor="ctr" rtlCol="false" tIns="50800" lIns="50800" bIns="50800" rIns="50800"/>
            <a:lstStyle/>
            <a:p>
              <a:pPr algn="ctr">
                <a:lnSpc>
                  <a:spcPts val="4079"/>
                </a:lnSpc>
              </a:pPr>
            </a:p>
          </p:txBody>
        </p:sp>
      </p:grpSp>
      <p:sp>
        <p:nvSpPr>
          <p:cNvPr name="Freeform 12" id="12"/>
          <p:cNvSpPr/>
          <p:nvPr/>
        </p:nvSpPr>
        <p:spPr>
          <a:xfrm flipH="false" flipV="false" rot="0">
            <a:off x="12419680" y="2409066"/>
            <a:ext cx="920869" cy="932740"/>
          </a:xfrm>
          <a:custGeom>
            <a:avLst/>
            <a:gdLst/>
            <a:ahLst/>
            <a:cxnLst/>
            <a:rect r="r" b="b" t="t" l="l"/>
            <a:pathLst>
              <a:path h="932740" w="920869">
                <a:moveTo>
                  <a:pt x="0" y="0"/>
                </a:moveTo>
                <a:lnTo>
                  <a:pt x="920868" y="0"/>
                </a:lnTo>
                <a:lnTo>
                  <a:pt x="920868" y="932740"/>
                </a:lnTo>
                <a:lnTo>
                  <a:pt x="0" y="9327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6757379" y="2354101"/>
            <a:ext cx="1061892" cy="1061892"/>
          </a:xfrm>
          <a:custGeom>
            <a:avLst/>
            <a:gdLst/>
            <a:ahLst/>
            <a:cxnLst/>
            <a:rect r="r" b="b" t="t" l="l"/>
            <a:pathLst>
              <a:path h="1061892" w="1061892">
                <a:moveTo>
                  <a:pt x="0" y="0"/>
                </a:moveTo>
                <a:lnTo>
                  <a:pt x="1061892" y="0"/>
                </a:lnTo>
                <a:lnTo>
                  <a:pt x="1061892" y="1061892"/>
                </a:lnTo>
                <a:lnTo>
                  <a:pt x="0" y="10618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Neleri Değiştirdik?</a:t>
            </a:r>
          </a:p>
        </p:txBody>
      </p:sp>
      <p:sp>
        <p:nvSpPr>
          <p:cNvPr name="TextBox 15" id="15"/>
          <p:cNvSpPr txBox="true"/>
          <p:nvPr/>
        </p:nvSpPr>
        <p:spPr>
          <a:xfrm rot="0">
            <a:off x="1025382" y="3728152"/>
            <a:ext cx="5101887" cy="20288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Görüntülerin hedef boyutu 380x380'den 224x224'e düşürüldü ve padding ile yeniden boyutlandırma uygulandı.</a:t>
            </a:r>
          </a:p>
        </p:txBody>
      </p:sp>
      <p:sp>
        <p:nvSpPr>
          <p:cNvPr name="TextBox 16" id="16"/>
          <p:cNvSpPr txBox="true"/>
          <p:nvPr/>
        </p:nvSpPr>
        <p:spPr>
          <a:xfrm rot="0">
            <a:off x="2492384" y="2287426"/>
            <a:ext cx="2174518" cy="1109345"/>
          </a:xfrm>
          <a:prstGeom prst="rect">
            <a:avLst/>
          </a:prstGeom>
        </p:spPr>
        <p:txBody>
          <a:bodyPr anchor="t" rtlCol="false" tIns="0" lIns="0" bIns="0" rIns="0">
            <a:spAutoFit/>
          </a:bodyPr>
          <a:lstStyle/>
          <a:p>
            <a:pPr algn="l" marL="0" indent="0" lvl="0">
              <a:lnSpc>
                <a:spcPts val="4479"/>
              </a:lnSpc>
              <a:spcBef>
                <a:spcPct val="0"/>
              </a:spcBef>
            </a:pPr>
            <a:r>
              <a:rPr lang="en-US" b="true" sz="3199">
                <a:solidFill>
                  <a:srgbClr val="0F4662"/>
                </a:solidFill>
                <a:latin typeface="Quicksand Bold"/>
                <a:ea typeface="Quicksand Bold"/>
                <a:cs typeface="Quicksand Bold"/>
                <a:sym typeface="Quicksand Bold"/>
              </a:rPr>
              <a:t>Girdi Boyutu</a:t>
            </a:r>
          </a:p>
        </p:txBody>
      </p:sp>
      <p:sp>
        <p:nvSpPr>
          <p:cNvPr name="TextBox 17" id="17"/>
          <p:cNvSpPr txBox="true"/>
          <p:nvPr/>
        </p:nvSpPr>
        <p:spPr>
          <a:xfrm rot="0">
            <a:off x="6520428" y="3470977"/>
            <a:ext cx="5101887" cy="20288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Eğitime açılan katman sayısı B4'e göre farklı ayarlandı. B4'te son 15 katman eğitilirken, B0'da son 20 katman eğitildi.</a:t>
            </a:r>
          </a:p>
        </p:txBody>
      </p:sp>
      <p:sp>
        <p:nvSpPr>
          <p:cNvPr name="TextBox 18" id="18"/>
          <p:cNvSpPr txBox="true"/>
          <p:nvPr/>
        </p:nvSpPr>
        <p:spPr>
          <a:xfrm rot="0">
            <a:off x="8304124" y="2619790"/>
            <a:ext cx="2462936" cy="547370"/>
          </a:xfrm>
          <a:prstGeom prst="rect">
            <a:avLst/>
          </a:prstGeom>
        </p:spPr>
        <p:txBody>
          <a:bodyPr anchor="t" rtlCol="false" tIns="0" lIns="0" bIns="0" rIns="0">
            <a:spAutoFit/>
          </a:bodyPr>
          <a:lstStyle/>
          <a:p>
            <a:pPr algn="l" marL="0" indent="0" lvl="0">
              <a:lnSpc>
                <a:spcPts val="4479"/>
              </a:lnSpc>
              <a:spcBef>
                <a:spcPct val="0"/>
              </a:spcBef>
            </a:pPr>
            <a:r>
              <a:rPr lang="en-US" b="true" sz="3199">
                <a:solidFill>
                  <a:srgbClr val="0F4662"/>
                </a:solidFill>
                <a:latin typeface="Quicksand Bold"/>
                <a:ea typeface="Quicksand Bold"/>
                <a:cs typeface="Quicksand Bold"/>
                <a:sym typeface="Quicksand Bold"/>
              </a:rPr>
              <a:t>Fine-Tuning</a:t>
            </a:r>
          </a:p>
        </p:txBody>
      </p:sp>
      <p:sp>
        <p:nvSpPr>
          <p:cNvPr name="TextBox 19" id="19"/>
          <p:cNvSpPr txBox="true"/>
          <p:nvPr/>
        </p:nvSpPr>
        <p:spPr>
          <a:xfrm rot="0">
            <a:off x="12419680" y="3356341"/>
            <a:ext cx="5104498" cy="25431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Daha stabil ve kontrollü bir öğrenme süreci he</a:t>
            </a:r>
            <a:r>
              <a:rPr lang="en-US" sz="2400">
                <a:solidFill>
                  <a:srgbClr val="0F4662"/>
                </a:solidFill>
                <a:latin typeface="Quicksand"/>
                <a:ea typeface="Quicksand"/>
                <a:cs typeface="Quicksand"/>
                <a:sym typeface="Quicksand"/>
              </a:rPr>
              <a:t>defleyerek, öğ</a:t>
            </a:r>
            <a:r>
              <a:rPr lang="en-US" sz="2400">
                <a:solidFill>
                  <a:srgbClr val="0F4662"/>
                </a:solidFill>
                <a:latin typeface="Quicksand"/>
                <a:ea typeface="Quicksand"/>
                <a:cs typeface="Quicksand"/>
                <a:sym typeface="Quicksand"/>
              </a:rPr>
              <a:t>renme oranını manuel olarak ayarlamamıza olanak tanıyan SGD optimizasyonunu birlikte tercih ettik.</a:t>
            </a:r>
          </a:p>
        </p:txBody>
      </p:sp>
      <p:sp>
        <p:nvSpPr>
          <p:cNvPr name="TextBox 20" id="20"/>
          <p:cNvSpPr txBox="true"/>
          <p:nvPr/>
        </p:nvSpPr>
        <p:spPr>
          <a:xfrm rot="0">
            <a:off x="13722110" y="2578024"/>
            <a:ext cx="2751746" cy="547370"/>
          </a:xfrm>
          <a:prstGeom prst="rect">
            <a:avLst/>
          </a:prstGeom>
        </p:spPr>
        <p:txBody>
          <a:bodyPr anchor="t" rtlCol="false" tIns="0" lIns="0" bIns="0" rIns="0">
            <a:spAutoFit/>
          </a:bodyPr>
          <a:lstStyle/>
          <a:p>
            <a:pPr algn="l" marL="0" indent="0" lvl="0">
              <a:lnSpc>
                <a:spcPts val="4479"/>
              </a:lnSpc>
              <a:spcBef>
                <a:spcPct val="0"/>
              </a:spcBef>
            </a:pPr>
            <a:r>
              <a:rPr lang="en-US" b="true" sz="3199">
                <a:solidFill>
                  <a:srgbClr val="0F4662"/>
                </a:solidFill>
                <a:latin typeface="Quicksand Bold"/>
                <a:ea typeface="Quicksand Bold"/>
                <a:cs typeface="Quicksand Bold"/>
                <a:sym typeface="Quicksand Bold"/>
              </a:rPr>
              <a:t>Optimizasyon</a:t>
            </a:r>
          </a:p>
        </p:txBody>
      </p:sp>
      <p:sp>
        <p:nvSpPr>
          <p:cNvPr name="AutoShape 21" id="21"/>
          <p:cNvSpPr/>
          <p:nvPr/>
        </p:nvSpPr>
        <p:spPr>
          <a:xfrm>
            <a:off x="10767060" y="990600"/>
            <a:ext cx="6492240" cy="0"/>
          </a:xfrm>
          <a:prstGeom prst="line">
            <a:avLst/>
          </a:prstGeom>
          <a:ln cap="flat" w="76200">
            <a:solidFill>
              <a:srgbClr val="0F4662"/>
            </a:solidFill>
            <a:prstDash val="solid"/>
            <a:headEnd type="none" len="sm" w="sm"/>
            <a:tailEnd type="none" len="sm" w="sm"/>
          </a:ln>
        </p:spPr>
      </p:sp>
      <p:grpSp>
        <p:nvGrpSpPr>
          <p:cNvPr name="Group 22" id="22"/>
          <p:cNvGrpSpPr/>
          <p:nvPr/>
        </p:nvGrpSpPr>
        <p:grpSpPr>
          <a:xfrm rot="0">
            <a:off x="3013047" y="6829676"/>
            <a:ext cx="12879415" cy="2941026"/>
            <a:chOff x="0" y="0"/>
            <a:chExt cx="3392109" cy="774591"/>
          </a:xfrm>
        </p:grpSpPr>
        <p:sp>
          <p:nvSpPr>
            <p:cNvPr name="Freeform 23" id="23"/>
            <p:cNvSpPr/>
            <p:nvPr/>
          </p:nvSpPr>
          <p:spPr>
            <a:xfrm flipH="false" flipV="false" rot="0">
              <a:off x="0" y="0"/>
              <a:ext cx="3392109" cy="774591"/>
            </a:xfrm>
            <a:custGeom>
              <a:avLst/>
              <a:gdLst/>
              <a:ahLst/>
              <a:cxnLst/>
              <a:rect r="r" b="b" t="t" l="l"/>
              <a:pathLst>
                <a:path h="774591" w="3392109">
                  <a:moveTo>
                    <a:pt x="30657" y="0"/>
                  </a:moveTo>
                  <a:lnTo>
                    <a:pt x="3361453" y="0"/>
                  </a:lnTo>
                  <a:cubicBezTo>
                    <a:pt x="3378384" y="0"/>
                    <a:pt x="3392109" y="13725"/>
                    <a:pt x="3392109" y="30657"/>
                  </a:cubicBezTo>
                  <a:lnTo>
                    <a:pt x="3392109" y="743935"/>
                  </a:lnTo>
                  <a:cubicBezTo>
                    <a:pt x="3392109" y="752065"/>
                    <a:pt x="3388879" y="759863"/>
                    <a:pt x="3383130" y="765612"/>
                  </a:cubicBezTo>
                  <a:cubicBezTo>
                    <a:pt x="3377381" y="771361"/>
                    <a:pt x="3369583" y="774591"/>
                    <a:pt x="3361453" y="774591"/>
                  </a:cubicBezTo>
                  <a:lnTo>
                    <a:pt x="30657" y="774591"/>
                  </a:lnTo>
                  <a:cubicBezTo>
                    <a:pt x="22526" y="774591"/>
                    <a:pt x="14728" y="771361"/>
                    <a:pt x="8979" y="765612"/>
                  </a:cubicBezTo>
                  <a:cubicBezTo>
                    <a:pt x="3230" y="759863"/>
                    <a:pt x="0" y="752065"/>
                    <a:pt x="0" y="743935"/>
                  </a:cubicBezTo>
                  <a:lnTo>
                    <a:pt x="0" y="30657"/>
                  </a:lnTo>
                  <a:cubicBezTo>
                    <a:pt x="0" y="22526"/>
                    <a:pt x="3230" y="14728"/>
                    <a:pt x="8979" y="8979"/>
                  </a:cubicBezTo>
                  <a:cubicBezTo>
                    <a:pt x="14728" y="3230"/>
                    <a:pt x="22526" y="0"/>
                    <a:pt x="30657" y="0"/>
                  </a:cubicBezTo>
                  <a:close/>
                </a:path>
              </a:pathLst>
            </a:custGeom>
            <a:solidFill>
              <a:srgbClr val="DBE5EA"/>
            </a:solidFill>
          </p:spPr>
        </p:sp>
        <p:sp>
          <p:nvSpPr>
            <p:cNvPr name="TextBox 24" id="24"/>
            <p:cNvSpPr txBox="true"/>
            <p:nvPr/>
          </p:nvSpPr>
          <p:spPr>
            <a:xfrm>
              <a:off x="0" y="-123825"/>
              <a:ext cx="3392109" cy="898416"/>
            </a:xfrm>
            <a:prstGeom prst="rect">
              <a:avLst/>
            </a:prstGeom>
          </p:spPr>
          <p:txBody>
            <a:bodyPr anchor="ctr" rtlCol="false" tIns="50800" lIns="50800" bIns="50800" rIns="50800"/>
            <a:lstStyle/>
            <a:p>
              <a:pPr algn="ctr">
                <a:lnSpc>
                  <a:spcPts val="4079"/>
                </a:lnSpc>
              </a:pPr>
            </a:p>
          </p:txBody>
        </p:sp>
      </p:grpSp>
      <p:sp>
        <p:nvSpPr>
          <p:cNvPr name="TextBox 25" id="25"/>
          <p:cNvSpPr txBox="true"/>
          <p:nvPr/>
        </p:nvSpPr>
        <p:spPr>
          <a:xfrm rot="0">
            <a:off x="6780905" y="7299822"/>
            <a:ext cx="9111557" cy="20288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B0'ın daha iyi sonuç vermesinin temel nedeni, modelin karmaşıklığının veri setimizin boyutu ve karmaşıklığı ile daha uygun bir denge kurmasıdır. B0'ın daha düşük kapasitesi, aşırı uyumu azaltarak daha iyi genelleme sağlamıştır.</a:t>
            </a:r>
          </a:p>
        </p:txBody>
      </p:sp>
      <p:sp>
        <p:nvSpPr>
          <p:cNvPr name="TextBox 26" id="26"/>
          <p:cNvSpPr txBox="true"/>
          <p:nvPr/>
        </p:nvSpPr>
        <p:spPr>
          <a:xfrm rot="0">
            <a:off x="4666902" y="7902325"/>
            <a:ext cx="1432368" cy="547370"/>
          </a:xfrm>
          <a:prstGeom prst="rect">
            <a:avLst/>
          </a:prstGeom>
        </p:spPr>
        <p:txBody>
          <a:bodyPr anchor="t" rtlCol="false" tIns="0" lIns="0" bIns="0" rIns="0">
            <a:spAutoFit/>
          </a:bodyPr>
          <a:lstStyle/>
          <a:p>
            <a:pPr algn="l" marL="0" indent="0" lvl="0">
              <a:lnSpc>
                <a:spcPts val="4479"/>
              </a:lnSpc>
              <a:spcBef>
                <a:spcPct val="0"/>
              </a:spcBef>
            </a:pPr>
            <a:r>
              <a:rPr lang="en-US" b="true" sz="3199">
                <a:solidFill>
                  <a:srgbClr val="0F4662"/>
                </a:solidFill>
                <a:latin typeface="Quicksand Bold"/>
                <a:ea typeface="Quicksand Bold"/>
                <a:cs typeface="Quicksand Bold"/>
                <a:sym typeface="Quicksand Bold"/>
              </a:rPr>
              <a:t>Özetle</a:t>
            </a:r>
          </a:p>
        </p:txBody>
      </p:sp>
      <p:sp>
        <p:nvSpPr>
          <p:cNvPr name="Freeform 27" id="27"/>
          <p:cNvSpPr/>
          <p:nvPr/>
        </p:nvSpPr>
        <p:spPr>
          <a:xfrm flipH="false" flipV="false" rot="0">
            <a:off x="3276335" y="7722707"/>
            <a:ext cx="1251810" cy="973283"/>
          </a:xfrm>
          <a:custGeom>
            <a:avLst/>
            <a:gdLst/>
            <a:ahLst/>
            <a:cxnLst/>
            <a:rect r="r" b="b" t="t" l="l"/>
            <a:pathLst>
              <a:path h="973283" w="1251810">
                <a:moveTo>
                  <a:pt x="0" y="0"/>
                </a:moveTo>
                <a:lnTo>
                  <a:pt x="1251810" y="0"/>
                </a:lnTo>
                <a:lnTo>
                  <a:pt x="1251810" y="973282"/>
                </a:lnTo>
                <a:lnTo>
                  <a:pt x="0" y="9732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65170" y="9779263"/>
            <a:ext cx="6097222"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11024396" y="1489061"/>
            <a:ext cx="6302318" cy="8165612"/>
          </a:xfrm>
          <a:custGeom>
            <a:avLst/>
            <a:gdLst/>
            <a:ahLst/>
            <a:cxnLst/>
            <a:rect r="r" b="b" t="t" l="l"/>
            <a:pathLst>
              <a:path h="8165612" w="6302318">
                <a:moveTo>
                  <a:pt x="0" y="0"/>
                </a:moveTo>
                <a:lnTo>
                  <a:pt x="6302318" y="0"/>
                </a:lnTo>
                <a:lnTo>
                  <a:pt x="6302318" y="8165612"/>
                </a:lnTo>
                <a:lnTo>
                  <a:pt x="0" y="8165612"/>
                </a:lnTo>
                <a:lnTo>
                  <a:pt x="0" y="0"/>
                </a:lnTo>
                <a:close/>
              </a:path>
            </a:pathLst>
          </a:custGeom>
          <a:blipFill>
            <a:blip r:embed="rId2"/>
            <a:stretch>
              <a:fillRect l="0" t="0" r="0" b="0"/>
            </a:stretch>
          </a:blipFill>
        </p:spPr>
      </p:sp>
      <p:sp>
        <p:nvSpPr>
          <p:cNvPr name="TextBox 4" id="4"/>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5" id="5"/>
          <p:cNvSpPr txBox="true"/>
          <p:nvPr/>
        </p:nvSpPr>
        <p:spPr>
          <a:xfrm rot="0">
            <a:off x="1024384" y="3344173"/>
            <a:ext cx="8721652" cy="46062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Girdi görüntüleri, EfficientNetB0 modelinin optimal performansı için gerekli olan standart bir boyuta (224x224 piksel) yeniden boyutlandırılmıştır. Bu işlem, farklı boyutlardaki görüntülerin modele tutarlı bir şekilde beslenmesini sağlar.</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Orijinal görüntülerin en boy oranını korumak amacıyla, yeniden boyutlandırma işlemi padding (dolgu) ile birlikte uygulanmıştır. Bu sayede görüntüler deforme olmadan hedef boyuta ulaşır.</a:t>
            </a:r>
          </a:p>
          <a:p>
            <a:pPr algn="l" marL="0" indent="0" lvl="0">
              <a:lnSpc>
                <a:spcPts val="3359"/>
              </a:lnSpc>
              <a:spcBef>
                <a:spcPct val="0"/>
              </a:spcBef>
            </a:pPr>
          </a:p>
        </p:txBody>
      </p:sp>
      <p:sp>
        <p:nvSpPr>
          <p:cNvPr name="TextBox 6" id="6"/>
          <p:cNvSpPr txBox="true"/>
          <p:nvPr/>
        </p:nvSpPr>
        <p:spPr>
          <a:xfrm rot="0">
            <a:off x="1105335" y="2225825"/>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1-Yeniden Boyutlandırma (Resizing:)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65170" y="9779263"/>
            <a:ext cx="6097222"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10689332" y="2980909"/>
            <a:ext cx="7037308" cy="5388655"/>
          </a:xfrm>
          <a:custGeom>
            <a:avLst/>
            <a:gdLst/>
            <a:ahLst/>
            <a:cxnLst/>
            <a:rect r="r" b="b" t="t" l="l"/>
            <a:pathLst>
              <a:path h="5388655" w="7037308">
                <a:moveTo>
                  <a:pt x="0" y="0"/>
                </a:moveTo>
                <a:lnTo>
                  <a:pt x="7037308" y="0"/>
                </a:lnTo>
                <a:lnTo>
                  <a:pt x="7037308" y="5388654"/>
                </a:lnTo>
                <a:lnTo>
                  <a:pt x="0" y="5388654"/>
                </a:lnTo>
                <a:lnTo>
                  <a:pt x="0" y="0"/>
                </a:lnTo>
                <a:close/>
              </a:path>
            </a:pathLst>
          </a:custGeom>
          <a:blipFill>
            <a:blip r:embed="rId2"/>
            <a:stretch>
              <a:fillRect l="0" t="0" r="0" b="0"/>
            </a:stretch>
          </a:blipFill>
        </p:spPr>
      </p:sp>
      <p:sp>
        <p:nvSpPr>
          <p:cNvPr name="TextBox 4" id="4"/>
          <p:cNvSpPr txBox="true"/>
          <p:nvPr/>
        </p:nvSpPr>
        <p:spPr>
          <a:xfrm rot="0">
            <a:off x="1024384" y="878184"/>
            <a:ext cx="8923210" cy="721996"/>
          </a:xfrm>
          <a:prstGeom prst="rect">
            <a:avLst/>
          </a:prstGeom>
        </p:spPr>
        <p:txBody>
          <a:bodyPr anchor="t" rtlCol="false" tIns="0" lIns="0" bIns="0" rIns="0">
            <a:spAutoFit/>
          </a:bodyPr>
          <a:lstStyle/>
          <a:p>
            <a:pPr algn="r" marL="0" indent="0" lvl="0">
              <a:lnSpc>
                <a:spcPts val="5879"/>
              </a:lnSpc>
              <a:spcBef>
                <a:spcPct val="0"/>
              </a:spcBef>
            </a:pPr>
            <a:r>
              <a:rPr lang="en-US" b="true" sz="4199">
                <a:solidFill>
                  <a:srgbClr val="0F4662"/>
                </a:solidFill>
                <a:latin typeface="Quicksand Bold"/>
                <a:ea typeface="Quicksand Bold"/>
                <a:cs typeface="Quicksand Bold"/>
                <a:sym typeface="Quicksand Bold"/>
              </a:rPr>
              <a:t>B0'da Kullandığımız Yöntemler</a:t>
            </a:r>
          </a:p>
        </p:txBody>
      </p:sp>
      <p:sp>
        <p:nvSpPr>
          <p:cNvPr name="TextBox 5" id="5"/>
          <p:cNvSpPr txBox="true"/>
          <p:nvPr/>
        </p:nvSpPr>
        <p:spPr>
          <a:xfrm rot="0">
            <a:off x="1024384" y="3344173"/>
            <a:ext cx="8721652" cy="50253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Modelin genelleme yeteneğini artırmak ve overfitting engellemek için eğitim veri setine çeşitli rastgele dönüşümler uygulanmıştır.</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Kullanılan temel teknikler: Rastgele döndürme, kaydırma, yakınlaştırma, yatay çevirme, parlaklık ve kanal kaydırma.</a:t>
            </a:r>
          </a:p>
          <a:p>
            <a:pPr algn="l">
              <a:lnSpc>
                <a:spcPts val="3359"/>
              </a:lnSpc>
            </a:pPr>
          </a:p>
          <a:p>
            <a:pPr algn="l" marL="518160" indent="-259080" lvl="1">
              <a:lnSpc>
                <a:spcPts val="3359"/>
              </a:lnSpc>
              <a:buFont typeface="Arial"/>
              <a:buChar char="•"/>
            </a:pPr>
            <a:r>
              <a:rPr lang="en-US" sz="2400">
                <a:solidFill>
                  <a:srgbClr val="0F4662"/>
                </a:solidFill>
                <a:latin typeface="Quicksand"/>
                <a:ea typeface="Quicksand"/>
                <a:cs typeface="Quicksand"/>
                <a:sym typeface="Quicksand"/>
              </a:rPr>
              <a:t>Bu artırma teknikleri, eğitim sırasında modelin daha çeşitli örneklerle karşılaşmasını sağlayarak, gerçek dünya verilerindeki olası varyasyonlara karşı daha dirençli bir model oluşturmayı hedefler.</a:t>
            </a:r>
          </a:p>
          <a:p>
            <a:pPr algn="l" marL="0" indent="0" lvl="0">
              <a:lnSpc>
                <a:spcPts val="3359"/>
              </a:lnSpc>
              <a:spcBef>
                <a:spcPct val="0"/>
              </a:spcBef>
            </a:pPr>
          </a:p>
        </p:txBody>
      </p:sp>
      <p:sp>
        <p:nvSpPr>
          <p:cNvPr name="TextBox 6" id="6"/>
          <p:cNvSpPr txBox="true"/>
          <p:nvPr/>
        </p:nvSpPr>
        <p:spPr>
          <a:xfrm rot="0">
            <a:off x="1105335" y="2225825"/>
            <a:ext cx="638330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2-Veri Artırma (Augmentation)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DAGnVPohBIA</dc:identifier>
  <dcterms:modified xsi:type="dcterms:W3CDTF">2011-08-01T06:04:30Z</dcterms:modified>
  <cp:revision>1</cp:revision>
  <dc:title>Akciğer Hastalık Tespiti</dc:title>
</cp:coreProperties>
</file>