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D16A696-3F75-55C1-DC36-5B4835CFBD5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9CFE5F03-7099-3F66-FC72-451D38CAD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0C3A362B-16BB-FB82-4469-2326E744162D}"/>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CFD2AB1E-5B35-A9F7-D1DF-2AD245C0F7F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D8676F24-836A-F09E-5787-4E8E1ABE4AE3}"/>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93467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319F706-300E-A8CC-AD1C-E76DECCE9A6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CF25DFEB-22E0-94DA-D004-795D57AF1B6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62ECB982-912F-F071-1442-6BCE1837B5EF}"/>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F9E35B5B-4FDF-4AE8-20E7-70A19F09FA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92A43E22-A32B-591A-AE4B-40D87C326D17}"/>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228821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3D5A5743-371C-4F8C-1E22-41E1A862051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2777842E-DEC5-85B7-C503-7963C6C54F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55C52AA-212E-7212-E92F-9C634912E515}"/>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198895C8-5480-8205-393B-AE1AC62832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364642C4-B8E1-AA45-653B-B3CE7BE7DF96}"/>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262109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0BFAC86-47EA-CF31-5E18-03F9D255802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7618ABF3-BA38-FEDB-8B43-147FC5A86F1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D5613F0F-DCB9-B107-6AC3-8A241A6581E1}"/>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A6175259-4A3A-7F06-77CF-7BF9804BFB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196CB89D-2635-E8A8-6212-7A9C197F67D7}"/>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410714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96AF27C-49D7-CC1A-BEAC-E493D512075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9747020C-891A-3765-44A6-8D07EF3B9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xmlns="" id="{8F5C8835-C609-DC23-52AA-724E30AB74A0}"/>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C7B7F736-CAB6-5270-3BB3-38E20B6A126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F4E1F609-1141-48C7-C30D-9B1274FAAD96}"/>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231741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C1EA36A-DD17-142A-1B71-4F12B155577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AD48A697-0BB2-B428-6746-CFB6E660946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1DC0DF93-E2F6-8C79-8317-DDD76B24C62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3AB2C635-E694-EED3-4BE3-6207CF4863F9}"/>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6" name="Alt Bilgi Yer Tutucusu 5">
            <a:extLst>
              <a:ext uri="{FF2B5EF4-FFF2-40B4-BE49-F238E27FC236}">
                <a16:creationId xmlns:a16="http://schemas.microsoft.com/office/drawing/2014/main" xmlns="" id="{2F89AA66-9745-A6DF-A111-EDC02E0BDE7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DE0F0632-04C4-0D5E-513D-79594A616909}"/>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165853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EBDC3E7-8751-270C-B95A-C6A1358B953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00DE6B00-BB99-FAC4-0820-DDE414AC3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xmlns="" id="{0345E9C2-70FB-2D9C-EBD2-268BE07A2ED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883EADAF-8301-AC3C-0ECA-952AF35E8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xmlns="" id="{BACDF172-0934-BB3A-9101-E8F44D9F5A2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1BEA3128-34A2-CEC1-3099-CD4C5093ACC7}"/>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8" name="Alt Bilgi Yer Tutucusu 7">
            <a:extLst>
              <a:ext uri="{FF2B5EF4-FFF2-40B4-BE49-F238E27FC236}">
                <a16:creationId xmlns:a16="http://schemas.microsoft.com/office/drawing/2014/main" xmlns="" id="{8A555B72-0E31-988F-02C8-EB33FC715D1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9221ECA2-7601-A55D-1B76-DFB1A3C2AA47}"/>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128991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E5EF58E-CA23-8CEA-B29C-D399063ACDF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4A642D02-7A95-59E6-F97C-4DE5EC56DFF4}"/>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4" name="Alt Bilgi Yer Tutucusu 3">
            <a:extLst>
              <a:ext uri="{FF2B5EF4-FFF2-40B4-BE49-F238E27FC236}">
                <a16:creationId xmlns:a16="http://schemas.microsoft.com/office/drawing/2014/main" xmlns="" id="{CE4121F5-0874-3A27-2423-C91150DF091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AEB8B4ED-E80C-3650-AD97-E872076750FF}"/>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247832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5CFFC36D-167C-7D8C-0F56-62FCE7537680}"/>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3" name="Alt Bilgi Yer Tutucusu 2">
            <a:extLst>
              <a:ext uri="{FF2B5EF4-FFF2-40B4-BE49-F238E27FC236}">
                <a16:creationId xmlns:a16="http://schemas.microsoft.com/office/drawing/2014/main" xmlns="" id="{FA550F0D-F582-7C22-9FBC-B275D24CFAE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8B542C2C-6FC3-D3DB-D047-57AF936207F4}"/>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63337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3B82A56-B01A-D8FB-5C79-78DF270B38A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2D0C97F4-620D-2C36-4505-E7C4FE53D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DA2B63F6-B821-D24B-1F98-9A1A06A6C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4D7F36A8-469E-92A8-B4AC-685A067DD8B2}"/>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6" name="Alt Bilgi Yer Tutucusu 5">
            <a:extLst>
              <a:ext uri="{FF2B5EF4-FFF2-40B4-BE49-F238E27FC236}">
                <a16:creationId xmlns:a16="http://schemas.microsoft.com/office/drawing/2014/main" xmlns="" id="{91AC46DB-9EB9-2757-939D-834AC282CE8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69F1FDA4-5343-FDF2-524D-32FC62D49553}"/>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422659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E80813E9-240C-4144-6719-A4A90CA2FB5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E347858E-DDFB-CAC5-A917-B8065B193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C8193486-07C8-E35E-D9C1-79BA41DF3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3AAFCAE8-7DC8-9B4C-B8E1-AE5728697E87}"/>
              </a:ext>
            </a:extLst>
          </p:cNvPr>
          <p:cNvSpPr>
            <a:spLocks noGrp="1"/>
          </p:cNvSpPr>
          <p:nvPr>
            <p:ph type="dt" sz="half" idx="10"/>
          </p:nvPr>
        </p:nvSpPr>
        <p:spPr/>
        <p:txBody>
          <a:bodyPr/>
          <a:lstStyle/>
          <a:p>
            <a:fld id="{A93E5F2A-4873-4612-8C9D-C30DBABBC6D5}" type="datetimeFigureOut">
              <a:rPr lang="tr-TR" smtClean="0"/>
              <a:t>12.11.2023</a:t>
            </a:fld>
            <a:endParaRPr lang="tr-TR"/>
          </a:p>
        </p:txBody>
      </p:sp>
      <p:sp>
        <p:nvSpPr>
          <p:cNvPr id="6" name="Alt Bilgi Yer Tutucusu 5">
            <a:extLst>
              <a:ext uri="{FF2B5EF4-FFF2-40B4-BE49-F238E27FC236}">
                <a16:creationId xmlns:a16="http://schemas.microsoft.com/office/drawing/2014/main" xmlns="" id="{2EBF42D5-1C22-6488-B0A3-C45BEBCDA0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DBE5942F-2197-13C7-89E0-F931BBD85E85}"/>
              </a:ext>
            </a:extLst>
          </p:cNvPr>
          <p:cNvSpPr>
            <a:spLocks noGrp="1"/>
          </p:cNvSpPr>
          <p:nvPr>
            <p:ph type="sldNum" sz="quarter" idx="12"/>
          </p:nvPr>
        </p:nvSpPr>
        <p:spPr/>
        <p:txBody>
          <a:bodyPr/>
          <a:lstStyle/>
          <a:p>
            <a:fld id="{219B16EF-9EE3-41EB-AD13-B989FF32DFE6}" type="slidenum">
              <a:rPr lang="tr-TR" smtClean="0"/>
              <a:t>‹#›</a:t>
            </a:fld>
            <a:endParaRPr lang="tr-TR"/>
          </a:p>
        </p:txBody>
      </p:sp>
    </p:spTree>
    <p:extLst>
      <p:ext uri="{BB962C8B-B14F-4D97-AF65-F5344CB8AC3E}">
        <p14:creationId xmlns:p14="http://schemas.microsoft.com/office/powerpoint/2010/main" val="341843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F929A389-CC97-E5FA-3A7E-77CF25CAD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C08E61D7-6AFA-AC7E-047A-AEA333FCF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0C994824-64D9-B66C-C571-79C9563DF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E5F2A-4873-4612-8C9D-C30DBABBC6D5}" type="datetimeFigureOut">
              <a:rPr lang="tr-TR" smtClean="0"/>
              <a:t>12.11.2023</a:t>
            </a:fld>
            <a:endParaRPr lang="tr-TR"/>
          </a:p>
        </p:txBody>
      </p:sp>
      <p:sp>
        <p:nvSpPr>
          <p:cNvPr id="5" name="Alt Bilgi Yer Tutucusu 4">
            <a:extLst>
              <a:ext uri="{FF2B5EF4-FFF2-40B4-BE49-F238E27FC236}">
                <a16:creationId xmlns:a16="http://schemas.microsoft.com/office/drawing/2014/main" xmlns="" id="{1E6BC54D-6E7C-7B00-5920-04679EBD5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335844FD-2F21-E77F-8551-A8BF9478B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B16EF-9EE3-41EB-AD13-B989FF32DFE6}" type="slidenum">
              <a:rPr lang="tr-TR" smtClean="0"/>
              <a:t>‹#›</a:t>
            </a:fld>
            <a:endParaRPr lang="tr-TR"/>
          </a:p>
        </p:txBody>
      </p:sp>
    </p:spTree>
    <p:extLst>
      <p:ext uri="{BB962C8B-B14F-4D97-AF65-F5344CB8AC3E}">
        <p14:creationId xmlns:p14="http://schemas.microsoft.com/office/powerpoint/2010/main" val="7862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ebpack-contrib/awesome-webpack#load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40288A6-CA93-64D2-1F0F-66B945F880CB}"/>
              </a:ext>
            </a:extLst>
          </p:cNvPr>
          <p:cNvSpPr>
            <a:spLocks noGrp="1"/>
          </p:cNvSpPr>
          <p:nvPr>
            <p:ph type="ctrTitle"/>
          </p:nvPr>
        </p:nvSpPr>
        <p:spPr/>
        <p:txBody>
          <a:bodyPr/>
          <a:lstStyle/>
          <a:p>
            <a:r>
              <a:rPr lang="tr-TR" dirty="0" err="1"/>
              <a:t>WebPack</a:t>
            </a:r>
            <a:endParaRPr lang="tr-TR" dirty="0"/>
          </a:p>
        </p:txBody>
      </p:sp>
      <p:sp>
        <p:nvSpPr>
          <p:cNvPr id="3" name="Alt Başlık 2">
            <a:extLst>
              <a:ext uri="{FF2B5EF4-FFF2-40B4-BE49-F238E27FC236}">
                <a16:creationId xmlns:a16="http://schemas.microsoft.com/office/drawing/2014/main" xmlns="" id="{17890165-F712-2C15-8185-DCF6B261B52D}"/>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90852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lnSpcReduction="10000"/>
          </a:bodyPr>
          <a:lstStyle/>
          <a:p>
            <a:pPr marL="0" indent="0">
              <a:buNone/>
            </a:pPr>
            <a:r>
              <a:rPr lang="tr-TR" dirty="0"/>
              <a:t>Yukarıdaki </a:t>
            </a:r>
            <a:r>
              <a:rPr lang="tr-TR" dirty="0" err="1"/>
              <a:t>config</a:t>
            </a:r>
            <a:r>
              <a:rPr lang="tr-TR" dirty="0"/>
              <a:t> dosyasında </a:t>
            </a:r>
            <a:r>
              <a:rPr lang="tr-TR" dirty="0" err="1"/>
              <a:t>rules</a:t>
            </a:r>
            <a:r>
              <a:rPr lang="tr-TR" dirty="0"/>
              <a:t> özelliği ile, bir modül için test ve </a:t>
            </a:r>
            <a:r>
              <a:rPr lang="tr-TR" dirty="0" err="1"/>
              <a:t>use</a:t>
            </a:r>
            <a:r>
              <a:rPr lang="tr-TR" dirty="0"/>
              <a:t> isminde iki </a:t>
            </a:r>
            <a:r>
              <a:rPr lang="tr-TR" dirty="0" err="1"/>
              <a:t>property</a:t>
            </a:r>
            <a:r>
              <a:rPr lang="tr-TR" dirty="0"/>
              <a:t> tanımlanmıştır. </a:t>
            </a:r>
            <a:r>
              <a:rPr lang="tr-TR" dirty="0" err="1"/>
              <a:t>Webpack</a:t>
            </a:r>
            <a:r>
              <a:rPr lang="tr-TR" dirty="0"/>
              <a:t> bu </a:t>
            </a:r>
            <a:r>
              <a:rPr lang="tr-TR" dirty="0" err="1"/>
              <a:t>config</a:t>
            </a:r>
            <a:r>
              <a:rPr lang="tr-TR" dirty="0"/>
              <a:t> sayesinde, proje içerisinde </a:t>
            </a:r>
            <a:r>
              <a:rPr lang="tr-TR" dirty="0" err="1"/>
              <a:t>import</a:t>
            </a:r>
            <a:r>
              <a:rPr lang="tr-TR" dirty="0"/>
              <a:t>/</a:t>
            </a:r>
            <a:r>
              <a:rPr lang="tr-TR" dirty="0" err="1"/>
              <a:t>require</a:t>
            </a:r>
            <a:r>
              <a:rPr lang="tr-TR" dirty="0"/>
              <a:t> ifadesinde dahil edilen txt dosyalarını </a:t>
            </a:r>
            <a:r>
              <a:rPr lang="tr-TR" dirty="0" err="1"/>
              <a:t>raw-loader</a:t>
            </a:r>
            <a:r>
              <a:rPr lang="tr-TR" dirty="0"/>
              <a:t> ile dönüştürerek </a:t>
            </a:r>
            <a:r>
              <a:rPr lang="tr-TR" dirty="0" err="1"/>
              <a:t>bundle’a</a:t>
            </a:r>
            <a:r>
              <a:rPr lang="tr-TR" dirty="0"/>
              <a:t> ekler.</a:t>
            </a:r>
          </a:p>
          <a:p>
            <a:pPr marL="0" indent="0">
              <a:buNone/>
            </a:pPr>
            <a:endParaRPr lang="tr-TR" dirty="0"/>
          </a:p>
          <a:p>
            <a:pPr marL="0" indent="0">
              <a:buNone/>
            </a:pPr>
            <a:r>
              <a:rPr lang="tr-TR" b="1" dirty="0" err="1"/>
              <a:t>Plugin’ler</a:t>
            </a:r>
            <a:r>
              <a:rPr lang="tr-TR" b="1" dirty="0"/>
              <a:t> (eklentiler)</a:t>
            </a:r>
          </a:p>
          <a:p>
            <a:pPr marL="0" indent="0">
              <a:buNone/>
            </a:pPr>
            <a:r>
              <a:rPr lang="tr-TR" dirty="0" err="1"/>
              <a:t>Loader’lar</a:t>
            </a:r>
            <a:r>
              <a:rPr lang="tr-TR" dirty="0"/>
              <a:t> çeşitli modül tiplerinin kullanılabilmesine yardımcı olurken, </a:t>
            </a:r>
            <a:r>
              <a:rPr lang="tr-TR" dirty="0" err="1"/>
              <a:t>plugin’ler</a:t>
            </a:r>
            <a:r>
              <a:rPr lang="tr-TR" dirty="0"/>
              <a:t> ise; </a:t>
            </a:r>
            <a:r>
              <a:rPr lang="tr-TR" dirty="0" err="1"/>
              <a:t>bundle</a:t>
            </a:r>
            <a:r>
              <a:rPr lang="tr-TR" dirty="0"/>
              <a:t> optimizasyonu, </a:t>
            </a:r>
            <a:r>
              <a:rPr lang="tr-TR" dirty="0" err="1"/>
              <a:t>asset</a:t>
            </a:r>
            <a:r>
              <a:rPr lang="tr-TR" dirty="0"/>
              <a:t> yönetimi ve PROD/DEV gibi </a:t>
            </a:r>
            <a:r>
              <a:rPr lang="tr-TR" dirty="0" err="1"/>
              <a:t>environment</a:t>
            </a:r>
            <a:r>
              <a:rPr lang="tr-TR" dirty="0"/>
              <a:t> değişkenlerinin kod içerisine </a:t>
            </a:r>
            <a:r>
              <a:rPr lang="tr-TR" dirty="0" err="1"/>
              <a:t>inject</a:t>
            </a:r>
            <a:r>
              <a:rPr lang="tr-TR" dirty="0"/>
              <a:t> edilmesi gibi pek çok görevin yerine getirilmesinde rol almaktadır. Bir </a:t>
            </a:r>
            <a:r>
              <a:rPr lang="tr-TR" dirty="0" err="1"/>
              <a:t>plugin’in</a:t>
            </a:r>
            <a:r>
              <a:rPr lang="tr-TR" dirty="0"/>
              <a:t> kullanılabilmesi için, </a:t>
            </a:r>
            <a:r>
              <a:rPr lang="tr-TR" dirty="0" err="1"/>
              <a:t>require</a:t>
            </a:r>
            <a:r>
              <a:rPr lang="tr-TR" dirty="0"/>
              <a:t>() fonksiyonu ile </a:t>
            </a:r>
            <a:r>
              <a:rPr lang="tr-TR" dirty="0" err="1"/>
              <a:t>config</a:t>
            </a:r>
            <a:r>
              <a:rPr lang="tr-TR" dirty="0"/>
              <a:t> içerisine dahil edilmesi ve </a:t>
            </a:r>
            <a:r>
              <a:rPr lang="tr-TR" dirty="0" err="1"/>
              <a:t>plugins</a:t>
            </a:r>
            <a:r>
              <a:rPr lang="tr-TR" dirty="0"/>
              <a:t> </a:t>
            </a:r>
            <a:r>
              <a:rPr lang="tr-TR" dirty="0" err="1"/>
              <a:t>array’ine</a:t>
            </a:r>
            <a:r>
              <a:rPr lang="tr-TR" dirty="0"/>
              <a:t> eklenmesi gereklidir. Ayrıca </a:t>
            </a:r>
            <a:r>
              <a:rPr lang="tr-TR" dirty="0" err="1"/>
              <a:t>plugin’leri</a:t>
            </a:r>
            <a:r>
              <a:rPr lang="tr-TR" dirty="0"/>
              <a:t> konfigüre etmek için kendilerine özel parametreleri de bulunmaktadır. Bir </a:t>
            </a:r>
            <a:r>
              <a:rPr lang="tr-TR" dirty="0" err="1"/>
              <a:t>plugin</a:t>
            </a:r>
            <a:r>
              <a:rPr lang="tr-TR" dirty="0"/>
              <a:t>, </a:t>
            </a:r>
            <a:r>
              <a:rPr lang="tr-TR" dirty="0" err="1"/>
              <a:t>config</a:t>
            </a:r>
            <a:r>
              <a:rPr lang="tr-TR" dirty="0"/>
              <a:t> dosyasında birden fazla yerde, farklı amaçlar doğrultusunda kullanılabileceği için, </a:t>
            </a:r>
            <a:r>
              <a:rPr lang="tr-TR" dirty="0" err="1"/>
              <a:t>new</a:t>
            </a:r>
            <a:r>
              <a:rPr lang="tr-TR" dirty="0"/>
              <a:t> operatörü ile bir </a:t>
            </a:r>
            <a:r>
              <a:rPr lang="tr-TR" dirty="0" err="1"/>
              <a:t>instance’ının</a:t>
            </a:r>
            <a:r>
              <a:rPr lang="tr-TR" dirty="0"/>
              <a:t> oluşturarak kullanılması gereklidir. Basitçe bir </a:t>
            </a:r>
            <a:r>
              <a:rPr lang="tr-TR" dirty="0" err="1"/>
              <a:t>plugin</a:t>
            </a:r>
            <a:r>
              <a:rPr lang="tr-TR" dirty="0"/>
              <a:t> kullanımı aşağıdaki gibidir:</a:t>
            </a:r>
          </a:p>
        </p:txBody>
      </p:sp>
    </p:spTree>
    <p:extLst>
      <p:ext uri="{BB962C8B-B14F-4D97-AF65-F5344CB8AC3E}">
        <p14:creationId xmlns:p14="http://schemas.microsoft.com/office/powerpoint/2010/main" val="336358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lnSpcReduction="10000"/>
          </a:bodyPr>
          <a:lstStyle/>
          <a:p>
            <a:pPr marL="0" indent="0">
              <a:buNone/>
            </a:pPr>
            <a:endParaRPr lang="tr-TR" dirty="0"/>
          </a:p>
          <a:p>
            <a:pPr marL="0" indent="0">
              <a:buNone/>
            </a:pPr>
            <a:r>
              <a:rPr lang="tr-TR" dirty="0"/>
              <a:t>// webpack.config.js</a:t>
            </a:r>
          </a:p>
          <a:p>
            <a:pPr marL="0" indent="0">
              <a:buNone/>
            </a:pPr>
            <a:r>
              <a:rPr lang="tr-TR" dirty="0" err="1"/>
              <a:t>const</a:t>
            </a:r>
            <a:r>
              <a:rPr lang="tr-TR" dirty="0"/>
              <a:t> </a:t>
            </a:r>
            <a:r>
              <a:rPr lang="tr-TR" dirty="0" err="1"/>
              <a:t>HtmlWebpackPlugin</a:t>
            </a:r>
            <a:r>
              <a:rPr lang="tr-TR" dirty="0"/>
              <a:t> = </a:t>
            </a:r>
            <a:r>
              <a:rPr lang="tr-TR" dirty="0" err="1"/>
              <a:t>require</a:t>
            </a:r>
            <a:r>
              <a:rPr lang="tr-TR" dirty="0"/>
              <a:t>('html-</a:t>
            </a:r>
            <a:r>
              <a:rPr lang="tr-TR" dirty="0" err="1"/>
              <a:t>webpack</a:t>
            </a:r>
            <a:r>
              <a:rPr lang="tr-TR" dirty="0"/>
              <a:t>-</a:t>
            </a:r>
            <a:r>
              <a:rPr lang="tr-TR" dirty="0" err="1"/>
              <a:t>plugin</a:t>
            </a:r>
            <a:r>
              <a:rPr lang="tr-TR" dirty="0"/>
              <a:t>');</a:t>
            </a:r>
          </a:p>
          <a:p>
            <a:pPr marL="0" indent="0">
              <a:buNone/>
            </a:pPr>
            <a:r>
              <a:rPr lang="tr-TR" dirty="0" err="1"/>
              <a:t>const</a:t>
            </a:r>
            <a:r>
              <a:rPr lang="tr-TR" dirty="0"/>
              <a:t> </a:t>
            </a:r>
            <a:r>
              <a:rPr lang="tr-TR" dirty="0" err="1"/>
              <a:t>path</a:t>
            </a:r>
            <a:r>
              <a:rPr lang="tr-TR" dirty="0"/>
              <a:t> = </a:t>
            </a:r>
            <a:r>
              <a:rPr lang="tr-TR" dirty="0" err="1"/>
              <a:t>require</a:t>
            </a:r>
            <a:r>
              <a:rPr lang="tr-TR" dirty="0"/>
              <a:t>('</a:t>
            </a:r>
            <a:r>
              <a:rPr lang="tr-TR" dirty="0" err="1"/>
              <a:t>path</a:t>
            </a:r>
            <a:r>
              <a:rPr lang="tr-TR" dirty="0"/>
              <a:t>');</a:t>
            </a:r>
          </a:p>
          <a:p>
            <a:pPr marL="0" indent="0">
              <a:buNone/>
            </a:pPr>
            <a:endParaRPr lang="tr-TR" dirty="0"/>
          </a:p>
          <a:p>
            <a:pPr marL="0" indent="0">
              <a:buNone/>
            </a:pPr>
            <a:r>
              <a:rPr lang="tr-TR" dirty="0" err="1"/>
              <a:t>module.exports</a:t>
            </a:r>
            <a:r>
              <a:rPr lang="tr-TR" dirty="0"/>
              <a:t> = {</a:t>
            </a:r>
          </a:p>
          <a:p>
            <a:pPr marL="0" indent="0">
              <a:buNone/>
            </a:pPr>
            <a:r>
              <a:rPr lang="tr-TR" dirty="0"/>
              <a:t>  </a:t>
            </a:r>
            <a:r>
              <a:rPr lang="tr-TR" dirty="0" err="1"/>
              <a:t>entry</a:t>
            </a:r>
            <a:r>
              <a:rPr lang="tr-TR" dirty="0"/>
              <a:t>: 'index.js',</a:t>
            </a:r>
          </a:p>
          <a:p>
            <a:pPr marL="0" indent="0">
              <a:buNone/>
            </a:pPr>
            <a:r>
              <a:rPr lang="tr-TR" dirty="0"/>
              <a:t>  </a:t>
            </a:r>
            <a:r>
              <a:rPr lang="tr-TR" dirty="0" err="1"/>
              <a:t>output</a:t>
            </a:r>
            <a:r>
              <a:rPr lang="tr-TR" dirty="0"/>
              <a:t>: {</a:t>
            </a:r>
          </a:p>
          <a:p>
            <a:pPr marL="0" indent="0">
              <a:buNone/>
            </a:pPr>
            <a:r>
              <a:rPr lang="tr-TR" dirty="0"/>
              <a:t>    </a:t>
            </a:r>
            <a:r>
              <a:rPr lang="tr-TR" dirty="0" err="1"/>
              <a:t>path</a:t>
            </a:r>
            <a:r>
              <a:rPr lang="tr-TR" dirty="0"/>
              <a:t>: </a:t>
            </a:r>
            <a:r>
              <a:rPr lang="tr-TR" dirty="0" err="1"/>
              <a:t>path.resolve</a:t>
            </a:r>
            <a:r>
              <a:rPr lang="tr-TR" dirty="0"/>
              <a:t>(__</a:t>
            </a:r>
            <a:r>
              <a:rPr lang="tr-TR" dirty="0" err="1"/>
              <a:t>dirname</a:t>
            </a:r>
            <a:r>
              <a:rPr lang="tr-TR" dirty="0"/>
              <a:t>, './</a:t>
            </a:r>
            <a:r>
              <a:rPr lang="tr-TR" dirty="0" err="1"/>
              <a:t>dist</a:t>
            </a:r>
            <a:r>
              <a:rPr lang="tr-TR" dirty="0"/>
              <a:t>'),</a:t>
            </a:r>
          </a:p>
          <a:p>
            <a:pPr marL="0" indent="0">
              <a:buNone/>
            </a:pPr>
            <a:r>
              <a:rPr lang="tr-TR" dirty="0"/>
              <a:t>    </a:t>
            </a:r>
            <a:r>
              <a:rPr lang="tr-TR" dirty="0" err="1"/>
              <a:t>filename</a:t>
            </a:r>
            <a:r>
              <a:rPr lang="tr-TR" dirty="0"/>
              <a:t>: 'index_bundle.js'</a:t>
            </a:r>
          </a:p>
          <a:p>
            <a:pPr marL="0" indent="0">
              <a:buNone/>
            </a:pPr>
            <a:r>
              <a:rPr lang="tr-TR" dirty="0"/>
              <a:t>  },</a:t>
            </a:r>
          </a:p>
          <a:p>
            <a:pPr marL="0" indent="0">
              <a:buNone/>
            </a:pPr>
            <a:r>
              <a:rPr lang="tr-TR" dirty="0"/>
              <a:t>  </a:t>
            </a:r>
            <a:r>
              <a:rPr lang="tr-TR" dirty="0" err="1"/>
              <a:t>plugins</a:t>
            </a:r>
            <a:r>
              <a:rPr lang="tr-TR" dirty="0"/>
              <a:t>: [</a:t>
            </a:r>
            <a:r>
              <a:rPr lang="tr-TR" dirty="0" err="1"/>
              <a:t>new</a:t>
            </a:r>
            <a:r>
              <a:rPr lang="tr-TR" dirty="0"/>
              <a:t> </a:t>
            </a:r>
            <a:r>
              <a:rPr lang="tr-TR" dirty="0" err="1"/>
              <a:t>HtmlWebpackPlugin</a:t>
            </a:r>
            <a:r>
              <a:rPr lang="tr-TR" dirty="0"/>
              <a:t>({</a:t>
            </a:r>
            <a:r>
              <a:rPr lang="tr-TR" dirty="0" err="1"/>
              <a:t>template</a:t>
            </a:r>
            <a:r>
              <a:rPr lang="tr-TR" dirty="0"/>
              <a:t>: './</a:t>
            </a:r>
            <a:r>
              <a:rPr lang="tr-TR" dirty="0" err="1"/>
              <a:t>src</a:t>
            </a:r>
            <a:r>
              <a:rPr lang="tr-TR" dirty="0"/>
              <a:t>/index.html'})]</a:t>
            </a:r>
          </a:p>
          <a:p>
            <a:pPr marL="0" indent="0">
              <a:buNone/>
            </a:pPr>
            <a:r>
              <a:rPr lang="tr-TR" dirty="0"/>
              <a:t>};</a:t>
            </a:r>
          </a:p>
        </p:txBody>
      </p:sp>
    </p:spTree>
    <p:extLst>
      <p:ext uri="{BB962C8B-B14F-4D97-AF65-F5344CB8AC3E}">
        <p14:creationId xmlns:p14="http://schemas.microsoft.com/office/powerpoint/2010/main" val="45505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lnSpcReduction="10000"/>
          </a:bodyPr>
          <a:lstStyle/>
          <a:p>
            <a:pPr marL="0" indent="0">
              <a:buNone/>
            </a:pPr>
            <a:r>
              <a:rPr lang="tr-TR" dirty="0"/>
              <a:t>Bu örnekte kullanılan html-</a:t>
            </a:r>
            <a:r>
              <a:rPr lang="tr-TR" dirty="0" err="1"/>
              <a:t>webpack</a:t>
            </a:r>
            <a:r>
              <a:rPr lang="tr-TR" dirty="0"/>
              <a:t>-</a:t>
            </a:r>
            <a:r>
              <a:rPr lang="tr-TR" dirty="0" err="1"/>
              <a:t>plugin</a:t>
            </a:r>
            <a:r>
              <a:rPr lang="tr-TR" dirty="0"/>
              <a:t> sayesinde, </a:t>
            </a:r>
            <a:r>
              <a:rPr lang="tr-TR" dirty="0" err="1"/>
              <a:t>webpack</a:t>
            </a:r>
            <a:r>
              <a:rPr lang="tr-TR" dirty="0"/>
              <a:t> tarafından oluşturulan tüm </a:t>
            </a:r>
            <a:r>
              <a:rPr lang="tr-TR" dirty="0" err="1"/>
              <a:t>bundle’lar</a:t>
            </a:r>
            <a:r>
              <a:rPr lang="tr-TR" dirty="0"/>
              <a:t>, yeni bir index.html dosyası oluşturularak içerisine </a:t>
            </a:r>
            <a:r>
              <a:rPr lang="tr-TR" dirty="0" err="1"/>
              <a:t>inject</a:t>
            </a:r>
            <a:r>
              <a:rPr lang="tr-TR" dirty="0"/>
              <a:t> edilecektir:</a:t>
            </a:r>
          </a:p>
          <a:p>
            <a:pPr marL="0" indent="0">
              <a:buNone/>
            </a:pPr>
            <a:r>
              <a:rPr lang="tr-TR" dirty="0"/>
              <a:t>&lt;!DOCTYPE html&gt;</a:t>
            </a:r>
          </a:p>
          <a:p>
            <a:pPr marL="0" indent="0">
              <a:buNone/>
            </a:pPr>
            <a:r>
              <a:rPr lang="tr-TR" dirty="0"/>
              <a:t>&lt;html&gt;</a:t>
            </a:r>
          </a:p>
          <a:p>
            <a:pPr marL="0" indent="0">
              <a:buNone/>
            </a:pPr>
            <a:r>
              <a:rPr lang="tr-TR" dirty="0"/>
              <a:t>  &lt;</a:t>
            </a:r>
            <a:r>
              <a:rPr lang="tr-TR" dirty="0" err="1"/>
              <a:t>head</a:t>
            </a:r>
            <a:r>
              <a:rPr lang="tr-TR" dirty="0"/>
              <a:t>&gt;</a:t>
            </a:r>
          </a:p>
          <a:p>
            <a:pPr marL="0" indent="0">
              <a:buNone/>
            </a:pPr>
            <a:r>
              <a:rPr lang="tr-TR" dirty="0"/>
              <a:t>    &lt;meta </a:t>
            </a:r>
            <a:r>
              <a:rPr lang="tr-TR" dirty="0" err="1"/>
              <a:t>charset</a:t>
            </a:r>
            <a:r>
              <a:rPr lang="tr-TR" dirty="0"/>
              <a:t>="UTF-8"&gt;</a:t>
            </a:r>
          </a:p>
          <a:p>
            <a:pPr marL="0" indent="0">
              <a:buNone/>
            </a:pPr>
            <a:r>
              <a:rPr lang="tr-TR" dirty="0"/>
              <a:t>    &lt;</a:t>
            </a:r>
            <a:r>
              <a:rPr lang="tr-TR" dirty="0" err="1"/>
              <a:t>title</a:t>
            </a:r>
            <a:r>
              <a:rPr lang="tr-TR" dirty="0"/>
              <a:t>&gt;</a:t>
            </a:r>
            <a:r>
              <a:rPr lang="tr-TR" dirty="0" err="1"/>
              <a:t>Webpack</a:t>
            </a:r>
            <a:r>
              <a:rPr lang="tr-TR" dirty="0"/>
              <a:t> </a:t>
            </a:r>
            <a:r>
              <a:rPr lang="tr-TR" dirty="0" err="1"/>
              <a:t>App</a:t>
            </a:r>
            <a:r>
              <a:rPr lang="tr-TR" dirty="0"/>
              <a:t>&lt;/</a:t>
            </a:r>
            <a:r>
              <a:rPr lang="tr-TR" dirty="0" err="1"/>
              <a:t>title</a:t>
            </a:r>
            <a:r>
              <a:rPr lang="tr-TR" dirty="0"/>
              <a:t>&gt;</a:t>
            </a:r>
          </a:p>
          <a:p>
            <a:pPr marL="0" indent="0">
              <a:buNone/>
            </a:pPr>
            <a:r>
              <a:rPr lang="tr-TR" dirty="0"/>
              <a:t>  &lt;/</a:t>
            </a:r>
            <a:r>
              <a:rPr lang="tr-TR" dirty="0" err="1"/>
              <a:t>head</a:t>
            </a:r>
            <a:r>
              <a:rPr lang="tr-TR" dirty="0"/>
              <a:t>&gt;</a:t>
            </a:r>
          </a:p>
          <a:p>
            <a:pPr marL="0" indent="0">
              <a:buNone/>
            </a:pPr>
            <a:r>
              <a:rPr lang="tr-TR" dirty="0"/>
              <a:t>  &lt;body&gt;</a:t>
            </a:r>
          </a:p>
          <a:p>
            <a:pPr marL="0" indent="0">
              <a:buNone/>
            </a:pPr>
            <a:r>
              <a:rPr lang="tr-TR" dirty="0"/>
              <a:t>    &lt;</a:t>
            </a:r>
            <a:r>
              <a:rPr lang="tr-TR" dirty="0" err="1"/>
              <a:t>script</a:t>
            </a:r>
            <a:r>
              <a:rPr lang="tr-TR" dirty="0"/>
              <a:t> </a:t>
            </a:r>
            <a:r>
              <a:rPr lang="tr-TR" dirty="0" err="1"/>
              <a:t>src</a:t>
            </a:r>
            <a:r>
              <a:rPr lang="tr-TR" dirty="0"/>
              <a:t>="index_bundle.js"&gt;&lt;/</a:t>
            </a:r>
            <a:r>
              <a:rPr lang="tr-TR" dirty="0" err="1"/>
              <a:t>script</a:t>
            </a:r>
            <a:r>
              <a:rPr lang="tr-TR" dirty="0"/>
              <a:t>&gt;</a:t>
            </a:r>
          </a:p>
          <a:p>
            <a:pPr marL="0" indent="0">
              <a:buNone/>
            </a:pPr>
            <a:r>
              <a:rPr lang="tr-TR" dirty="0"/>
              <a:t>  &lt;/body&gt;</a:t>
            </a:r>
          </a:p>
          <a:p>
            <a:pPr marL="0" indent="0">
              <a:buNone/>
            </a:pPr>
            <a:r>
              <a:rPr lang="tr-TR" dirty="0"/>
              <a:t>&lt;/html&gt;</a:t>
            </a:r>
          </a:p>
        </p:txBody>
      </p:sp>
    </p:spTree>
    <p:extLst>
      <p:ext uri="{BB962C8B-B14F-4D97-AF65-F5344CB8AC3E}">
        <p14:creationId xmlns:p14="http://schemas.microsoft.com/office/powerpoint/2010/main" val="403058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lstStyle/>
          <a:p>
            <a:pPr marL="0" indent="0">
              <a:buNone/>
            </a:pPr>
            <a:r>
              <a:rPr lang="tr-TR" b="1" dirty="0" err="1"/>
              <a:t>Mode</a:t>
            </a:r>
            <a:endParaRPr lang="tr-TR" b="1" dirty="0"/>
          </a:p>
          <a:p>
            <a:pPr marL="0" indent="0">
              <a:buNone/>
            </a:pPr>
            <a:r>
              <a:rPr lang="tr-TR" dirty="0" err="1"/>
              <a:t>Webpack’in</a:t>
            </a:r>
            <a:r>
              <a:rPr lang="tr-TR" dirty="0"/>
              <a:t> varsayılan olarak uyguladığı optimizasyonları aktif hale getirmek için kullanılan </a:t>
            </a:r>
            <a:r>
              <a:rPr lang="tr-TR" dirty="0" err="1"/>
              <a:t>mode</a:t>
            </a:r>
            <a:r>
              <a:rPr lang="tr-TR" dirty="0"/>
              <a:t> parametresi; </a:t>
            </a:r>
            <a:r>
              <a:rPr lang="tr-TR" dirty="0" err="1"/>
              <a:t>production</a:t>
            </a:r>
            <a:r>
              <a:rPr lang="tr-TR" dirty="0"/>
              <a:t>, </a:t>
            </a:r>
            <a:r>
              <a:rPr lang="tr-TR" dirty="0" err="1"/>
              <a:t>development</a:t>
            </a:r>
            <a:r>
              <a:rPr lang="tr-TR" dirty="0"/>
              <a:t> veya </a:t>
            </a:r>
            <a:r>
              <a:rPr lang="tr-TR" dirty="0" err="1"/>
              <a:t>none</a:t>
            </a:r>
            <a:r>
              <a:rPr lang="tr-TR" dirty="0"/>
              <a:t> olarak ayarlanabilir. Varsayılan değeri </a:t>
            </a:r>
            <a:r>
              <a:rPr lang="tr-TR" dirty="0" err="1"/>
              <a:t>production</a:t>
            </a:r>
            <a:r>
              <a:rPr lang="tr-TR" dirty="0"/>
              <a:t> olmakla birlikte aşağıdaki gibi yapılandırılabilir:</a:t>
            </a:r>
          </a:p>
          <a:p>
            <a:pPr marL="0" indent="0">
              <a:buNone/>
            </a:pPr>
            <a:r>
              <a:rPr lang="tr-TR" dirty="0"/>
              <a:t>// webpack.config.js</a:t>
            </a:r>
          </a:p>
          <a:p>
            <a:pPr marL="0" indent="0">
              <a:buNone/>
            </a:pPr>
            <a:r>
              <a:rPr lang="tr-TR" dirty="0" err="1"/>
              <a:t>module.exports</a:t>
            </a:r>
            <a:r>
              <a:rPr lang="tr-TR" dirty="0"/>
              <a:t> = {</a:t>
            </a:r>
          </a:p>
          <a:p>
            <a:pPr marL="0" indent="0">
              <a:buNone/>
            </a:pPr>
            <a:r>
              <a:rPr lang="tr-TR" dirty="0"/>
              <a:t>  </a:t>
            </a:r>
            <a:r>
              <a:rPr lang="tr-TR" dirty="0" err="1"/>
              <a:t>mode</a:t>
            </a:r>
            <a:r>
              <a:rPr lang="tr-TR" dirty="0"/>
              <a:t>: '</a:t>
            </a:r>
            <a:r>
              <a:rPr lang="tr-TR" dirty="0" err="1"/>
              <a:t>production</a:t>
            </a:r>
            <a:r>
              <a:rPr lang="tr-TR" dirty="0"/>
              <a:t>’</a:t>
            </a:r>
          </a:p>
          <a:p>
            <a:pPr marL="0" indent="0">
              <a:buNone/>
            </a:pPr>
            <a:r>
              <a:rPr lang="tr-TR" dirty="0"/>
              <a:t>};</a:t>
            </a:r>
          </a:p>
          <a:p>
            <a:pPr marL="0" indent="0">
              <a:buNone/>
            </a:pPr>
            <a:r>
              <a:rPr lang="tr-TR" dirty="0" err="1"/>
              <a:t>mode‘un</a:t>
            </a:r>
            <a:r>
              <a:rPr lang="tr-TR" dirty="0"/>
              <a:t> anlamını daha iyi kavramak için bir örnek vermek gerekirse, </a:t>
            </a:r>
            <a:r>
              <a:rPr lang="tr-TR" dirty="0" err="1"/>
              <a:t>Webpack’te</a:t>
            </a:r>
            <a:r>
              <a:rPr lang="tr-TR" dirty="0"/>
              <a:t> </a:t>
            </a:r>
            <a:r>
              <a:rPr lang="tr-TR" dirty="0" err="1"/>
              <a:t>mode</a:t>
            </a:r>
            <a:r>
              <a:rPr lang="tr-TR" dirty="0"/>
              <a:t> özelliği olmasaydı, bir çok satırlık kodu yazmamız gerekecekti. </a:t>
            </a:r>
          </a:p>
        </p:txBody>
      </p:sp>
    </p:spTree>
    <p:extLst>
      <p:ext uri="{BB962C8B-B14F-4D97-AF65-F5344CB8AC3E}">
        <p14:creationId xmlns:p14="http://schemas.microsoft.com/office/powerpoint/2010/main" val="386222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lnSpcReduction="10000"/>
          </a:bodyPr>
          <a:lstStyle/>
          <a:p>
            <a:pPr marL="0" indent="0">
              <a:buNone/>
            </a:pPr>
            <a:r>
              <a:rPr lang="tr-TR" dirty="0"/>
              <a:t>Burada da fark edileceği gibi normalde elle ayarlanması gereken pek çok kısım </a:t>
            </a:r>
            <a:r>
              <a:rPr lang="tr-TR" dirty="0" err="1"/>
              <a:t>Webpack’te</a:t>
            </a:r>
            <a:r>
              <a:rPr lang="tr-TR" dirty="0"/>
              <a:t> </a:t>
            </a:r>
            <a:r>
              <a:rPr lang="tr-TR" dirty="0" err="1"/>
              <a:t>mode</a:t>
            </a:r>
            <a:r>
              <a:rPr lang="tr-TR" dirty="0"/>
              <a:t> özelliği ile varsayılan olarak sunulmaktadır.</a:t>
            </a:r>
          </a:p>
          <a:p>
            <a:pPr marL="0" indent="0">
              <a:buNone/>
            </a:pPr>
            <a:endParaRPr lang="tr-TR" dirty="0"/>
          </a:p>
          <a:p>
            <a:pPr marL="0" indent="0">
              <a:buNone/>
            </a:pPr>
            <a:r>
              <a:rPr lang="tr-TR" dirty="0"/>
              <a:t>Tarayıcı uyumluluğu</a:t>
            </a:r>
          </a:p>
          <a:p>
            <a:pPr marL="0" indent="0">
              <a:buNone/>
            </a:pPr>
            <a:r>
              <a:rPr lang="tr-TR" dirty="0" err="1"/>
              <a:t>Webpack</a:t>
            </a:r>
            <a:r>
              <a:rPr lang="tr-TR" dirty="0"/>
              <a:t>, ES5 uyumlu olan tüm tarayıcıları desteklemektedir (IE8 ve altında desteği yoktur). Bunun nedeni ise </a:t>
            </a:r>
            <a:r>
              <a:rPr lang="tr-TR" dirty="0" err="1"/>
              <a:t>import</a:t>
            </a:r>
            <a:r>
              <a:rPr lang="tr-TR" dirty="0"/>
              <a:t> ifadeleri için </a:t>
            </a:r>
            <a:r>
              <a:rPr lang="tr-TR" dirty="0" err="1"/>
              <a:t>Webpack’in</a:t>
            </a:r>
            <a:r>
              <a:rPr lang="tr-TR" dirty="0"/>
              <a:t> </a:t>
            </a:r>
            <a:r>
              <a:rPr lang="tr-TR" dirty="0" err="1"/>
              <a:t>Promise‘e</a:t>
            </a:r>
            <a:r>
              <a:rPr lang="tr-TR" dirty="0"/>
              <a:t> olan ihtiyacından dolayı kaynaklanmaktadır. Daha eski tarayıcıların desteklenmesi için </a:t>
            </a:r>
            <a:r>
              <a:rPr lang="tr-TR" dirty="0" err="1"/>
              <a:t>import</a:t>
            </a:r>
            <a:r>
              <a:rPr lang="tr-TR" dirty="0"/>
              <a:t> ifadesinin kullanımından önce bir </a:t>
            </a:r>
            <a:r>
              <a:rPr lang="tr-TR" dirty="0" err="1"/>
              <a:t>polyfill</a:t>
            </a:r>
            <a:r>
              <a:rPr lang="tr-TR" dirty="0"/>
              <a:t> yüklenmesi gereklidir.</a:t>
            </a:r>
          </a:p>
          <a:p>
            <a:pPr marL="0" indent="0">
              <a:buNone/>
            </a:pPr>
            <a:r>
              <a:rPr lang="tr-TR" b="1" dirty="0" err="1"/>
              <a:t>Webpack</a:t>
            </a:r>
            <a:r>
              <a:rPr lang="tr-TR" b="1" dirty="0"/>
              <a:t> kullanımı</a:t>
            </a:r>
          </a:p>
          <a:p>
            <a:pPr marL="0" indent="0">
              <a:buNone/>
            </a:pPr>
            <a:r>
              <a:rPr lang="tr-TR" dirty="0" err="1"/>
              <a:t>Webpack’in</a:t>
            </a:r>
            <a:r>
              <a:rPr lang="tr-TR" dirty="0"/>
              <a:t> kullanımını pekiştirmek için bir proje üzerinde deneyerek ilerlemek faydalı olacaktır.</a:t>
            </a:r>
          </a:p>
          <a:p>
            <a:pPr marL="0" indent="0">
              <a:buNone/>
            </a:pPr>
            <a:endParaRPr lang="tr-TR" dirty="0"/>
          </a:p>
          <a:p>
            <a:pPr marL="0" indent="0">
              <a:buNone/>
            </a:pPr>
            <a:r>
              <a:rPr lang="tr-TR" dirty="0"/>
              <a:t>Temel kurulum</a:t>
            </a:r>
          </a:p>
          <a:p>
            <a:pPr marL="0" indent="0">
              <a:buNone/>
            </a:pPr>
            <a:r>
              <a:rPr lang="tr-TR" dirty="0"/>
              <a:t>Öncelikle </a:t>
            </a:r>
            <a:r>
              <a:rPr lang="tr-TR" dirty="0" err="1"/>
              <a:t>webpack</a:t>
            </a:r>
            <a:r>
              <a:rPr lang="tr-TR" dirty="0"/>
              <a:t>-demo adında bir dizin oluşturarak projemize başlayalım:</a:t>
            </a:r>
          </a:p>
        </p:txBody>
      </p:sp>
    </p:spTree>
    <p:extLst>
      <p:ext uri="{BB962C8B-B14F-4D97-AF65-F5344CB8AC3E}">
        <p14:creationId xmlns:p14="http://schemas.microsoft.com/office/powerpoint/2010/main" val="186646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lstStyle/>
          <a:p>
            <a:pPr marL="0" indent="0">
              <a:buNone/>
            </a:pPr>
            <a:r>
              <a:rPr lang="tr-TR" dirty="0" err="1"/>
              <a:t>mkdir</a:t>
            </a:r>
            <a:r>
              <a:rPr lang="tr-TR" dirty="0"/>
              <a:t> </a:t>
            </a:r>
            <a:r>
              <a:rPr lang="tr-TR" dirty="0" err="1"/>
              <a:t>webpack</a:t>
            </a:r>
            <a:r>
              <a:rPr lang="tr-TR" dirty="0"/>
              <a:t>-demo</a:t>
            </a:r>
          </a:p>
          <a:p>
            <a:pPr marL="0" indent="0">
              <a:buNone/>
            </a:pPr>
            <a:r>
              <a:rPr lang="tr-TR" dirty="0"/>
              <a:t>cd </a:t>
            </a:r>
            <a:r>
              <a:rPr lang="tr-TR" dirty="0" err="1"/>
              <a:t>webpack</a:t>
            </a:r>
            <a:r>
              <a:rPr lang="tr-TR" dirty="0"/>
              <a:t>-demo</a:t>
            </a:r>
          </a:p>
          <a:p>
            <a:pPr marL="0" indent="0">
              <a:buNone/>
            </a:pPr>
            <a:r>
              <a:rPr lang="tr-TR" dirty="0" err="1"/>
              <a:t>npm</a:t>
            </a:r>
            <a:r>
              <a:rPr lang="tr-TR" dirty="0"/>
              <a:t> </a:t>
            </a:r>
            <a:r>
              <a:rPr lang="tr-TR" dirty="0" err="1"/>
              <a:t>init</a:t>
            </a:r>
            <a:r>
              <a:rPr lang="tr-TR" dirty="0"/>
              <a:t> -y</a:t>
            </a:r>
          </a:p>
          <a:p>
            <a:pPr marL="0" indent="0">
              <a:buNone/>
            </a:pPr>
            <a:r>
              <a:rPr lang="tr-TR" dirty="0" err="1"/>
              <a:t>npm</a:t>
            </a:r>
            <a:r>
              <a:rPr lang="tr-TR" dirty="0"/>
              <a:t> </a:t>
            </a:r>
            <a:r>
              <a:rPr lang="tr-TR" dirty="0" err="1"/>
              <a:t>install</a:t>
            </a:r>
            <a:r>
              <a:rPr lang="tr-TR" dirty="0"/>
              <a:t> </a:t>
            </a:r>
            <a:r>
              <a:rPr lang="tr-TR" dirty="0" err="1"/>
              <a:t>webpack</a:t>
            </a:r>
            <a:r>
              <a:rPr lang="tr-TR" dirty="0"/>
              <a:t> </a:t>
            </a:r>
            <a:r>
              <a:rPr lang="tr-TR" dirty="0" err="1"/>
              <a:t>webpack</a:t>
            </a:r>
            <a:r>
              <a:rPr lang="tr-TR" dirty="0"/>
              <a:t>-cli --</a:t>
            </a:r>
            <a:r>
              <a:rPr lang="tr-TR" dirty="0" err="1"/>
              <a:t>save</a:t>
            </a:r>
            <a:r>
              <a:rPr lang="tr-TR" dirty="0"/>
              <a:t>-dev</a:t>
            </a:r>
          </a:p>
          <a:p>
            <a:pPr marL="0" indent="0">
              <a:buNone/>
            </a:pPr>
            <a:endParaRPr lang="tr-TR" dirty="0"/>
          </a:p>
          <a:p>
            <a:pPr marL="0" indent="0">
              <a:buNone/>
            </a:pPr>
            <a:endParaRPr lang="tr-TR" dirty="0"/>
          </a:p>
          <a:p>
            <a:pPr marL="0" indent="0">
              <a:buNone/>
            </a:pPr>
            <a:r>
              <a:rPr lang="tr-TR" dirty="0"/>
              <a:t>Üstteki komut ile, </a:t>
            </a:r>
            <a:r>
              <a:rPr lang="tr-TR" dirty="0" err="1"/>
              <a:t>webpack</a:t>
            </a:r>
            <a:r>
              <a:rPr lang="tr-TR" dirty="0"/>
              <a:t>-demo dizini içerisinde </a:t>
            </a:r>
            <a:r>
              <a:rPr lang="tr-TR" dirty="0" err="1"/>
              <a:t>package.json</a:t>
            </a:r>
            <a:r>
              <a:rPr lang="tr-TR" dirty="0"/>
              <a:t> dosyası oluşturularak, </a:t>
            </a:r>
            <a:r>
              <a:rPr lang="tr-TR" dirty="0" err="1"/>
              <a:t>Webpack</a:t>
            </a:r>
            <a:r>
              <a:rPr lang="tr-TR" dirty="0"/>
              <a:t> komutlarının terminalde çalıştırılabileceği </a:t>
            </a:r>
            <a:r>
              <a:rPr lang="tr-TR" dirty="0" err="1"/>
              <a:t>Webpack</a:t>
            </a:r>
            <a:r>
              <a:rPr lang="tr-TR" dirty="0"/>
              <a:t> CLI bağımlılığı yüklenmektedir.</a:t>
            </a:r>
          </a:p>
        </p:txBody>
      </p:sp>
    </p:spTree>
    <p:extLst>
      <p:ext uri="{BB962C8B-B14F-4D97-AF65-F5344CB8AC3E}">
        <p14:creationId xmlns:p14="http://schemas.microsoft.com/office/powerpoint/2010/main" val="294625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92500" lnSpcReduction="20000"/>
          </a:bodyPr>
          <a:lstStyle/>
          <a:p>
            <a:pPr marL="0" indent="0" algn="l">
              <a:buNone/>
            </a:pPr>
            <a:r>
              <a:rPr lang="tr-TR" b="0" i="0" dirty="0">
                <a:solidFill>
                  <a:srgbClr val="6C6C6C"/>
                </a:solidFill>
                <a:effectLst/>
                <a:latin typeface="Roboto" panose="02000000000000000000" pitchFamily="2" charset="0"/>
              </a:rPr>
              <a:t>Halihazırda web uygulaması geliştiriyorsanız </a:t>
            </a:r>
            <a:r>
              <a:rPr lang="tr-TR" b="0" i="0" dirty="0" err="1">
                <a:solidFill>
                  <a:srgbClr val="6C6C6C"/>
                </a:solidFill>
                <a:effectLst/>
                <a:latin typeface="Roboto" panose="02000000000000000000" pitchFamily="2" charset="0"/>
              </a:rPr>
              <a:t>Angular</a:t>
            </a:r>
            <a:r>
              <a:rPr lang="tr-TR" b="0" i="0" dirty="0">
                <a:solidFill>
                  <a:srgbClr val="6C6C6C"/>
                </a:solidFill>
                <a:effectLst/>
                <a:latin typeface="Roboto" panose="02000000000000000000" pitchFamily="2" charset="0"/>
              </a:rPr>
              <a:t>, </a:t>
            </a:r>
            <a:r>
              <a:rPr lang="tr-TR" b="0" i="0" dirty="0" err="1">
                <a:solidFill>
                  <a:srgbClr val="6C6C6C"/>
                </a:solidFill>
                <a:effectLst/>
                <a:latin typeface="Roboto" panose="02000000000000000000" pitchFamily="2" charset="0"/>
              </a:rPr>
              <a:t>Vue</a:t>
            </a:r>
            <a:r>
              <a:rPr lang="tr-TR" b="0" i="0" dirty="0">
                <a:solidFill>
                  <a:srgbClr val="6C6C6C"/>
                </a:solidFill>
                <a:effectLst/>
                <a:latin typeface="Roboto" panose="02000000000000000000" pitchFamily="2" charset="0"/>
              </a:rPr>
              <a:t> ve </a:t>
            </a:r>
            <a:r>
              <a:rPr lang="tr-TR" b="0" i="0" dirty="0" err="1">
                <a:solidFill>
                  <a:srgbClr val="6C6C6C"/>
                </a:solidFill>
                <a:effectLst/>
                <a:latin typeface="Roboto" panose="02000000000000000000" pitchFamily="2" charset="0"/>
              </a:rPr>
              <a:t>React</a:t>
            </a:r>
            <a:r>
              <a:rPr lang="tr-TR" b="0" i="0" dirty="0">
                <a:solidFill>
                  <a:srgbClr val="6C6C6C"/>
                </a:solidFill>
                <a:effectLst/>
                <a:latin typeface="Roboto" panose="02000000000000000000" pitchFamily="2" charset="0"/>
              </a:rPr>
              <a:t> gibi pek çok modern JavaScript geliştirme platformlarında </a:t>
            </a:r>
            <a:r>
              <a:rPr lang="tr-TR" b="0" i="0" dirty="0" err="1">
                <a:solidFill>
                  <a:srgbClr val="6C6C6C"/>
                </a:solidFill>
                <a:effectLst/>
                <a:latin typeface="Roboto" panose="02000000000000000000" pitchFamily="2" charset="0"/>
              </a:rPr>
              <a:t>Webpack’e</a:t>
            </a:r>
            <a:r>
              <a:rPr lang="tr-TR" b="0" i="0" dirty="0">
                <a:solidFill>
                  <a:srgbClr val="6C6C6C"/>
                </a:solidFill>
                <a:effectLst/>
                <a:latin typeface="Roboto" panose="02000000000000000000" pitchFamily="2" charset="0"/>
              </a:rPr>
              <a:t> rast gelmişsinizdir. </a:t>
            </a:r>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adından da bir web paketleyicisi olduğu anlaşılabileceği gibi, en temel haliyle ele aldığımızda, modern JavaScript uygulamaları için üretilen bir </a:t>
            </a:r>
            <a:r>
              <a:rPr lang="tr-TR" b="0" i="0" dirty="0" err="1">
                <a:solidFill>
                  <a:srgbClr val="6C6C6C"/>
                </a:solidFill>
                <a:effectLst/>
                <a:latin typeface="Roboto" panose="02000000000000000000" pitchFamily="2" charset="0"/>
              </a:rPr>
              <a:t>module</a:t>
            </a:r>
            <a:r>
              <a:rPr lang="tr-TR" b="0" i="0" dirty="0">
                <a:solidFill>
                  <a:srgbClr val="6C6C6C"/>
                </a:solidFill>
                <a:effectLst/>
                <a:latin typeface="Roboto" panose="02000000000000000000" pitchFamily="2" charset="0"/>
              </a:rPr>
              <a:t> </a:t>
            </a:r>
            <a:r>
              <a:rPr lang="tr-TR" b="0" i="0" dirty="0" err="1">
                <a:solidFill>
                  <a:srgbClr val="6C6C6C"/>
                </a:solidFill>
                <a:effectLst/>
                <a:latin typeface="Roboto" panose="02000000000000000000" pitchFamily="2" charset="0"/>
              </a:rPr>
              <a:t>bundler’dır</a:t>
            </a:r>
            <a:r>
              <a:rPr lang="tr-TR" b="0" i="0" dirty="0">
                <a:solidFill>
                  <a:srgbClr val="6C6C6C"/>
                </a:solidFill>
                <a:effectLst/>
                <a:latin typeface="Roboto" panose="02000000000000000000" pitchFamily="2" charset="0"/>
              </a:rPr>
              <a:t> (modül paketleyicisidir) diyebiliriz. </a:t>
            </a:r>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bir projede çalıştırıldığında, projenin ihtiyaç duyabileceği her modül tipini alan bir </a:t>
            </a:r>
            <a:r>
              <a:rPr lang="tr-TR" b="0" i="0" dirty="0" err="1">
                <a:solidFill>
                  <a:srgbClr val="6C6C6C"/>
                </a:solidFill>
                <a:effectLst/>
                <a:latin typeface="Roboto" panose="02000000000000000000" pitchFamily="2" charset="0"/>
              </a:rPr>
              <a:t>dependency</a:t>
            </a:r>
            <a:r>
              <a:rPr lang="tr-TR" b="0" i="0" dirty="0">
                <a:solidFill>
                  <a:srgbClr val="6C6C6C"/>
                </a:solidFill>
                <a:effectLst/>
                <a:latin typeface="Roboto" panose="02000000000000000000" pitchFamily="2" charset="0"/>
              </a:rPr>
              <a:t> </a:t>
            </a:r>
            <a:r>
              <a:rPr lang="tr-TR" b="0" i="0" dirty="0" err="1">
                <a:solidFill>
                  <a:srgbClr val="6C6C6C"/>
                </a:solidFill>
                <a:effectLst/>
                <a:latin typeface="Roboto" panose="02000000000000000000" pitchFamily="2" charset="0"/>
              </a:rPr>
              <a:t>graph</a:t>
            </a:r>
            <a:r>
              <a:rPr lang="tr-TR" b="0" i="0" dirty="0">
                <a:solidFill>
                  <a:srgbClr val="6C6C6C"/>
                </a:solidFill>
                <a:effectLst/>
                <a:latin typeface="Roboto" panose="02000000000000000000" pitchFamily="2" charset="0"/>
              </a:rPr>
              <a:t> (bağımlılık grafiği) oluşturur ve bu grafiğin işlenmesi sonucu çıktı olarak bir uygulama paketi üretir.</a:t>
            </a:r>
          </a:p>
          <a:p>
            <a:pPr marL="0" indent="0" algn="l">
              <a:buNone/>
            </a:pPr>
            <a:r>
              <a:rPr lang="tr-TR" b="1" dirty="0">
                <a:solidFill>
                  <a:srgbClr val="222222"/>
                </a:solidFill>
                <a:effectLst/>
                <a:latin typeface="Roboto Condensed" panose="02000000000000000000" pitchFamily="2" charset="0"/>
              </a:rPr>
              <a:t>Modül nedir?</a:t>
            </a:r>
          </a:p>
          <a:p>
            <a:pPr marL="0" indent="0" algn="l">
              <a:buNone/>
            </a:pPr>
            <a:r>
              <a:rPr lang="tr-TR" b="0" i="0" dirty="0">
                <a:solidFill>
                  <a:srgbClr val="6C6C6C"/>
                </a:solidFill>
                <a:effectLst/>
                <a:latin typeface="Roboto" panose="02000000000000000000" pitchFamily="2" charset="0"/>
              </a:rPr>
              <a:t>Modül kavramı, </a:t>
            </a:r>
            <a:r>
              <a:rPr lang="tr-TR" b="0" i="0" dirty="0" err="1">
                <a:solidFill>
                  <a:srgbClr val="6C6C6C"/>
                </a:solidFill>
                <a:effectLst/>
                <a:latin typeface="Roboto" panose="02000000000000000000" pitchFamily="2" charset="0"/>
              </a:rPr>
              <a:t>sadedece</a:t>
            </a:r>
            <a:r>
              <a:rPr lang="tr-TR" b="0" i="0" dirty="0">
                <a:solidFill>
                  <a:srgbClr val="6C6C6C"/>
                </a:solidFill>
                <a:effectLst/>
                <a:latin typeface="Roboto" panose="02000000000000000000" pitchFamily="2" charset="0"/>
              </a:rPr>
              <a:t> JavaScript’e özgü olmamakla birlikte, bir yazılımın işlev bazında kendi başına çalışabileceği parçalara bölündüğünde, oluşan her bir parça modül olarak nitelendirilir. Her modül bütün bir programın özel bir fonksiyonundan sorumludur. Bu sayede </a:t>
            </a:r>
            <a:r>
              <a:rPr lang="tr-TR" b="0" i="0" dirty="0" err="1">
                <a:solidFill>
                  <a:srgbClr val="6C6C6C"/>
                </a:solidFill>
                <a:effectLst/>
                <a:latin typeface="Roboto" panose="02000000000000000000" pitchFamily="2" charset="0"/>
              </a:rPr>
              <a:t>code-splitting</a:t>
            </a:r>
            <a:r>
              <a:rPr lang="tr-TR" b="0" i="0" dirty="0">
                <a:solidFill>
                  <a:srgbClr val="6C6C6C"/>
                </a:solidFill>
                <a:effectLst/>
                <a:latin typeface="Roboto" panose="02000000000000000000" pitchFamily="2" charset="0"/>
              </a:rPr>
              <a:t> gibi kod ayırma teknikleriyle uygulamanın daha performanslı çalışabileceği gibi, aynı zamanda da modüller sayesinde uygulamanın test edilmesi ve bakımı da daha kolay hale gelmektedir. Node.js, neredeyse kuruluşundan beri modüler programlamayı desteklese de, Web’de varsayılan olarak modüler yapıların desteklenmesi ise </a:t>
            </a:r>
            <a:r>
              <a:rPr lang="tr-TR" b="0" i="0" dirty="0" err="1">
                <a:solidFill>
                  <a:srgbClr val="6C6C6C"/>
                </a:solidFill>
                <a:effectLst/>
                <a:latin typeface="Roboto" panose="02000000000000000000" pitchFamily="2" charset="0"/>
              </a:rPr>
              <a:t>Node.js’ten</a:t>
            </a:r>
            <a:r>
              <a:rPr lang="tr-TR" b="0" i="0" dirty="0">
                <a:solidFill>
                  <a:srgbClr val="6C6C6C"/>
                </a:solidFill>
                <a:effectLst/>
                <a:latin typeface="Roboto" panose="02000000000000000000" pitchFamily="2" charset="0"/>
              </a:rPr>
              <a:t> çok daha sonra gerçekleşmiştir. Bu süre zarfında modüler JavaScript programlamayı gerçekleştirmek için pek çok farklı araç ortaya çıkmıştır</a:t>
            </a:r>
            <a:endParaRPr lang="tr-TR" dirty="0"/>
          </a:p>
        </p:txBody>
      </p:sp>
    </p:spTree>
    <p:extLst>
      <p:ext uri="{BB962C8B-B14F-4D97-AF65-F5344CB8AC3E}">
        <p14:creationId xmlns:p14="http://schemas.microsoft.com/office/powerpoint/2010/main" val="50845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lstStyle/>
          <a:p>
            <a:pPr marL="0" indent="0">
              <a:buNone/>
            </a:pPr>
            <a:r>
              <a:rPr lang="tr-TR" b="0" i="0" dirty="0">
                <a:solidFill>
                  <a:srgbClr val="6C6C6C"/>
                </a:solidFill>
                <a:effectLst/>
                <a:latin typeface="Roboto" panose="02000000000000000000" pitchFamily="2" charset="0"/>
              </a:rPr>
              <a:t>.Bu araçlardan edinilen deneyimleri bünyesine katan </a:t>
            </a:r>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herhangi bir projede modüler yapının oluşmasına olanak sağlamaktadır.</a:t>
            </a:r>
          </a:p>
          <a:p>
            <a:pPr marL="0" indent="0">
              <a:buNone/>
            </a:pPr>
            <a:endParaRPr lang="tr-TR" b="0" i="0" dirty="0">
              <a:solidFill>
                <a:srgbClr val="6C6C6C"/>
              </a:solidFill>
              <a:effectLst/>
              <a:latin typeface="Roboto" panose="02000000000000000000" pitchFamily="2" charset="0"/>
            </a:endParaRPr>
          </a:p>
          <a:p>
            <a:pPr marL="0" indent="0">
              <a:buNone/>
            </a:pPr>
            <a:endParaRPr lang="tr-TR" dirty="0"/>
          </a:p>
        </p:txBody>
      </p:sp>
      <p:pic>
        <p:nvPicPr>
          <p:cNvPr id="4" name="Resim 3">
            <a:extLst>
              <a:ext uri="{FF2B5EF4-FFF2-40B4-BE49-F238E27FC236}">
                <a16:creationId xmlns:a16="http://schemas.microsoft.com/office/drawing/2014/main" xmlns="" id="{14583D15-885B-1385-04A1-3D05EAE37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69" y="1781909"/>
            <a:ext cx="9577754" cy="4607168"/>
          </a:xfrm>
          <a:prstGeom prst="rect">
            <a:avLst/>
          </a:prstGeom>
        </p:spPr>
      </p:pic>
    </p:spTree>
    <p:extLst>
      <p:ext uri="{BB962C8B-B14F-4D97-AF65-F5344CB8AC3E}">
        <p14:creationId xmlns:p14="http://schemas.microsoft.com/office/powerpoint/2010/main" val="39721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77500" lnSpcReduction="20000"/>
          </a:bodyPr>
          <a:lstStyle/>
          <a:p>
            <a:pPr marL="0" indent="0">
              <a:buNone/>
            </a:pPr>
            <a:r>
              <a:rPr lang="tr-TR" b="1" dirty="0" err="1"/>
              <a:t>Webpack</a:t>
            </a:r>
            <a:r>
              <a:rPr lang="tr-TR" b="1" dirty="0"/>
              <a:t> modülü nedir?</a:t>
            </a:r>
          </a:p>
          <a:p>
            <a:pPr marL="0" indent="0">
              <a:buNone/>
            </a:pPr>
            <a:r>
              <a:rPr lang="tr-TR" dirty="0"/>
              <a:t>Node.js modüllerinin aksine, </a:t>
            </a:r>
            <a:r>
              <a:rPr lang="tr-TR" dirty="0" err="1"/>
              <a:t>webpack</a:t>
            </a:r>
            <a:r>
              <a:rPr lang="tr-TR" dirty="0"/>
              <a:t> modüllerinde modüller arası bağımlılıklar farklı şekillerde ifade edilebilir. Örneğin:</a:t>
            </a:r>
          </a:p>
          <a:p>
            <a:pPr marL="0" indent="0">
              <a:buNone/>
            </a:pPr>
            <a:endParaRPr lang="tr-TR" dirty="0"/>
          </a:p>
          <a:p>
            <a:pPr marL="0" indent="0">
              <a:buNone/>
            </a:pPr>
            <a:r>
              <a:rPr lang="tr-TR" dirty="0"/>
              <a:t>ES2015’teki </a:t>
            </a:r>
            <a:r>
              <a:rPr lang="tr-TR" dirty="0" err="1"/>
              <a:t>import</a:t>
            </a:r>
            <a:r>
              <a:rPr lang="tr-TR" dirty="0"/>
              <a:t> ifadesi,</a:t>
            </a:r>
          </a:p>
          <a:p>
            <a:pPr marL="0" indent="0">
              <a:buNone/>
            </a:pPr>
            <a:r>
              <a:rPr lang="tr-TR" dirty="0" err="1"/>
              <a:t>CommonJS’teki</a:t>
            </a:r>
            <a:r>
              <a:rPr lang="tr-TR" dirty="0"/>
              <a:t> </a:t>
            </a:r>
            <a:r>
              <a:rPr lang="tr-TR" dirty="0" err="1"/>
              <a:t>require</a:t>
            </a:r>
            <a:r>
              <a:rPr lang="tr-TR" dirty="0"/>
              <a:t>() ifadesi,</a:t>
            </a:r>
          </a:p>
          <a:p>
            <a:pPr marL="0" indent="0">
              <a:buNone/>
            </a:pPr>
            <a:r>
              <a:rPr lang="tr-TR" dirty="0" err="1"/>
              <a:t>AMD’deki</a:t>
            </a:r>
            <a:r>
              <a:rPr lang="tr-TR" dirty="0"/>
              <a:t> define ve </a:t>
            </a:r>
            <a:r>
              <a:rPr lang="tr-TR" dirty="0" err="1"/>
              <a:t>require</a:t>
            </a:r>
            <a:r>
              <a:rPr lang="tr-TR" dirty="0"/>
              <a:t> ifadeleri</a:t>
            </a:r>
          </a:p>
          <a:p>
            <a:pPr marL="0" indent="0">
              <a:buNone/>
            </a:pPr>
            <a:r>
              <a:rPr lang="tr-TR" dirty="0"/>
              <a:t>CSS/SASS/LESS dosyalarındaki @importifadesi,</a:t>
            </a:r>
          </a:p>
          <a:p>
            <a:pPr marL="0" indent="0">
              <a:buNone/>
            </a:pPr>
            <a:r>
              <a:rPr lang="tr-TR" dirty="0" err="1"/>
              <a:t>CSS’te</a:t>
            </a:r>
            <a:r>
              <a:rPr lang="tr-TR" dirty="0"/>
              <a:t> görsel yükleme için oluşturulan </a:t>
            </a:r>
            <a:r>
              <a:rPr lang="tr-TR" dirty="0" err="1"/>
              <a:t>oluşturulan</a:t>
            </a:r>
            <a:r>
              <a:rPr lang="tr-TR" dirty="0"/>
              <a:t> url(...) fonksiyonu ve </a:t>
            </a:r>
            <a:r>
              <a:rPr lang="tr-TR" dirty="0" err="1"/>
              <a:t>HTML’deki</a:t>
            </a:r>
            <a:r>
              <a:rPr lang="tr-TR" dirty="0"/>
              <a:t> &lt;</a:t>
            </a:r>
            <a:r>
              <a:rPr lang="tr-TR" dirty="0" err="1"/>
              <a:t>img</a:t>
            </a:r>
            <a:r>
              <a:rPr lang="tr-TR" dirty="0"/>
              <a:t> </a:t>
            </a:r>
            <a:r>
              <a:rPr lang="tr-TR" dirty="0" err="1"/>
              <a:t>src</a:t>
            </a:r>
            <a:r>
              <a:rPr lang="tr-TR" dirty="0"/>
              <a:t>=...&gt; ifadesi ile modül bağımlılığı sağlanabilir.</a:t>
            </a:r>
          </a:p>
          <a:p>
            <a:pPr marL="0" indent="0">
              <a:buNone/>
            </a:pPr>
            <a:r>
              <a:rPr lang="tr-TR" b="1" dirty="0"/>
              <a:t>Desteklenen Modül tipleri</a:t>
            </a:r>
          </a:p>
          <a:p>
            <a:pPr marL="0" indent="0">
              <a:buNone/>
            </a:pPr>
            <a:r>
              <a:rPr lang="tr-TR" b="1" dirty="0" err="1"/>
              <a:t>Webpack</a:t>
            </a:r>
            <a:r>
              <a:rPr lang="tr-TR" b="1" dirty="0"/>
              <a:t>, varsayılan olarak aşağıdaki modül tiplerini desteklemektedir:</a:t>
            </a:r>
          </a:p>
          <a:p>
            <a:pPr marL="0" indent="0">
              <a:buNone/>
            </a:pPr>
            <a:endParaRPr lang="tr-TR" dirty="0"/>
          </a:p>
          <a:p>
            <a:pPr marL="0" indent="0">
              <a:buNone/>
            </a:pPr>
            <a:r>
              <a:rPr lang="tr-TR" dirty="0" err="1"/>
              <a:t>ECMAScript</a:t>
            </a:r>
            <a:r>
              <a:rPr lang="tr-TR" dirty="0"/>
              <a:t> modülleri</a:t>
            </a:r>
          </a:p>
          <a:p>
            <a:pPr marL="0" indent="0">
              <a:buNone/>
            </a:pPr>
            <a:r>
              <a:rPr lang="tr-TR" dirty="0" err="1"/>
              <a:t>CommonJS</a:t>
            </a:r>
            <a:r>
              <a:rPr lang="tr-TR" dirty="0"/>
              <a:t> modülleri</a:t>
            </a:r>
          </a:p>
          <a:p>
            <a:pPr marL="0" indent="0">
              <a:buNone/>
            </a:pPr>
            <a:r>
              <a:rPr lang="tr-TR" dirty="0"/>
              <a:t>AMD modülleri</a:t>
            </a:r>
          </a:p>
          <a:p>
            <a:pPr marL="0" indent="0">
              <a:buNone/>
            </a:pPr>
            <a:r>
              <a:rPr lang="tr-TR" dirty="0" err="1"/>
              <a:t>Asset’ler</a:t>
            </a:r>
            <a:r>
              <a:rPr lang="tr-TR" dirty="0"/>
              <a:t> (font, ikon vb.)</a:t>
            </a:r>
          </a:p>
          <a:p>
            <a:pPr marL="0" indent="0">
              <a:buNone/>
            </a:pPr>
            <a:r>
              <a:rPr lang="tr-TR" dirty="0" err="1"/>
              <a:t>WebAssembly</a:t>
            </a:r>
            <a:r>
              <a:rPr lang="tr-TR" dirty="0"/>
              <a:t> modülleri</a:t>
            </a:r>
          </a:p>
          <a:p>
            <a:pPr marL="0" indent="0">
              <a:buNone/>
            </a:pPr>
            <a:endParaRPr lang="tr-TR" dirty="0"/>
          </a:p>
        </p:txBody>
      </p:sp>
    </p:spTree>
    <p:extLst>
      <p:ext uri="{BB962C8B-B14F-4D97-AF65-F5344CB8AC3E}">
        <p14:creationId xmlns:p14="http://schemas.microsoft.com/office/powerpoint/2010/main" val="314285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92500" lnSpcReduction="10000"/>
          </a:bodyPr>
          <a:lstStyle/>
          <a:p>
            <a:pPr marL="0" indent="0" algn="l">
              <a:buNone/>
            </a:pPr>
            <a:r>
              <a:rPr lang="tr-TR" b="0" i="0" dirty="0">
                <a:solidFill>
                  <a:srgbClr val="6C6C6C"/>
                </a:solidFill>
                <a:effectLst/>
                <a:latin typeface="Roboto" panose="02000000000000000000" pitchFamily="2" charset="0"/>
              </a:rPr>
              <a:t>Bu modüllere ek olarak </a:t>
            </a:r>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a:t>
            </a:r>
            <a:r>
              <a:rPr lang="tr-TR" b="0" i="0" dirty="0" err="1">
                <a:solidFill>
                  <a:srgbClr val="6C6C6C"/>
                </a:solidFill>
                <a:effectLst/>
                <a:latin typeface="Roboto" panose="02000000000000000000" pitchFamily="2" charset="0"/>
              </a:rPr>
              <a:t>loader’lar</a:t>
            </a:r>
            <a:r>
              <a:rPr lang="tr-TR" b="0" i="0" dirty="0">
                <a:solidFill>
                  <a:srgbClr val="6C6C6C"/>
                </a:solidFill>
                <a:effectLst/>
                <a:latin typeface="Roboto" panose="02000000000000000000" pitchFamily="2" charset="0"/>
              </a:rPr>
              <a:t> aracılığıyla JavaScript haricindeki diğer dilleri ve </a:t>
            </a:r>
            <a:r>
              <a:rPr lang="tr-TR" b="0" i="0" dirty="0" err="1">
                <a:solidFill>
                  <a:srgbClr val="6C6C6C"/>
                </a:solidFill>
                <a:effectLst/>
                <a:latin typeface="Roboto" panose="02000000000000000000" pitchFamily="2" charset="0"/>
              </a:rPr>
              <a:t>babel</a:t>
            </a:r>
            <a:r>
              <a:rPr lang="tr-TR" b="0" i="0" dirty="0">
                <a:solidFill>
                  <a:srgbClr val="6C6C6C"/>
                </a:solidFill>
                <a:effectLst/>
                <a:latin typeface="Roboto" panose="02000000000000000000" pitchFamily="2" charset="0"/>
              </a:rPr>
              <a:t> gibi </a:t>
            </a:r>
            <a:r>
              <a:rPr lang="tr-TR" b="0" i="0" dirty="0" err="1">
                <a:solidFill>
                  <a:srgbClr val="6C6C6C"/>
                </a:solidFill>
                <a:effectLst/>
                <a:latin typeface="Roboto" panose="02000000000000000000" pitchFamily="2" charset="0"/>
              </a:rPr>
              <a:t>preprocessor’leri</a:t>
            </a:r>
            <a:r>
              <a:rPr lang="tr-TR" b="0" i="0" dirty="0">
                <a:solidFill>
                  <a:srgbClr val="6C6C6C"/>
                </a:solidFill>
                <a:effectLst/>
                <a:latin typeface="Roboto" panose="02000000000000000000" pitchFamily="2" charset="0"/>
              </a:rPr>
              <a:t> de desteklemektedir. </a:t>
            </a:r>
            <a:r>
              <a:rPr lang="tr-TR" b="0" i="0" dirty="0" err="1">
                <a:solidFill>
                  <a:srgbClr val="6C6C6C"/>
                </a:solidFill>
                <a:effectLst/>
                <a:latin typeface="Roboto" panose="02000000000000000000" pitchFamily="2" charset="0"/>
              </a:rPr>
              <a:t>Loader’lar</a:t>
            </a:r>
            <a:r>
              <a:rPr lang="tr-TR" b="0" i="0" dirty="0">
                <a:solidFill>
                  <a:srgbClr val="6C6C6C"/>
                </a:solidFill>
                <a:effectLst/>
                <a:latin typeface="Roboto" panose="02000000000000000000" pitchFamily="2" charset="0"/>
              </a:rPr>
              <a:t>, </a:t>
            </a:r>
            <a:r>
              <a:rPr lang="tr-TR" b="0" i="0" dirty="0" err="1">
                <a:solidFill>
                  <a:srgbClr val="6C6C6C"/>
                </a:solidFill>
                <a:effectLst/>
                <a:latin typeface="Roboto" panose="02000000000000000000" pitchFamily="2" charset="0"/>
              </a:rPr>
              <a:t>webpack’te</a:t>
            </a:r>
            <a:r>
              <a:rPr lang="tr-TR" b="0" i="0" dirty="0">
                <a:solidFill>
                  <a:srgbClr val="6C6C6C"/>
                </a:solidFill>
                <a:effectLst/>
                <a:latin typeface="Roboto" panose="02000000000000000000" pitchFamily="2" charset="0"/>
              </a:rPr>
              <a:t> varsayılan olarak bulunmayan diğer modüllerin nasıl işleneceğini ve nihai olarak nasıl uygulamaya dahil edileceğini belirtir. </a:t>
            </a:r>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topluluğu, pek çok farklı dil ve dil işleyicileri için </a:t>
            </a:r>
            <a:r>
              <a:rPr lang="tr-TR" b="0" i="0" dirty="0" err="1">
                <a:solidFill>
                  <a:srgbClr val="6C6C6C"/>
                </a:solidFill>
                <a:effectLst/>
                <a:latin typeface="Roboto" panose="02000000000000000000" pitchFamily="2" charset="0"/>
              </a:rPr>
              <a:t>loader’lar</a:t>
            </a:r>
            <a:r>
              <a:rPr lang="tr-TR" b="0" i="0" dirty="0">
                <a:solidFill>
                  <a:srgbClr val="6C6C6C"/>
                </a:solidFill>
                <a:effectLst/>
                <a:latin typeface="Roboto" panose="02000000000000000000" pitchFamily="2" charset="0"/>
              </a:rPr>
              <a:t> oluşturmuştur. Bu </a:t>
            </a:r>
            <a:r>
              <a:rPr lang="tr-TR" b="0" i="0" dirty="0" err="1">
                <a:solidFill>
                  <a:srgbClr val="6C6C6C"/>
                </a:solidFill>
                <a:effectLst/>
                <a:latin typeface="Roboto" panose="02000000000000000000" pitchFamily="2" charset="0"/>
              </a:rPr>
              <a:t>loader’lara</a:t>
            </a:r>
            <a:r>
              <a:rPr lang="tr-TR" b="0" i="0" dirty="0">
                <a:solidFill>
                  <a:srgbClr val="6C6C6C"/>
                </a:solidFill>
                <a:effectLst/>
                <a:latin typeface="Roboto" panose="02000000000000000000" pitchFamily="2" charset="0"/>
              </a:rPr>
              <a:t> örnek verecek olursak:</a:t>
            </a:r>
          </a:p>
          <a:p>
            <a:pPr algn="l">
              <a:buFont typeface="Arial" panose="020B0604020202020204" pitchFamily="34" charset="0"/>
              <a:buChar char="•"/>
            </a:pPr>
            <a:r>
              <a:rPr lang="tr-TR" b="0" i="0" dirty="0" err="1">
                <a:solidFill>
                  <a:srgbClr val="5C5C5C"/>
                </a:solidFill>
                <a:effectLst/>
                <a:latin typeface="Roboto" panose="02000000000000000000" pitchFamily="2" charset="0"/>
              </a:rPr>
              <a:t>CoffeeScript</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err="1">
                <a:solidFill>
                  <a:srgbClr val="5C5C5C"/>
                </a:solidFill>
                <a:effectLst/>
                <a:latin typeface="Roboto" panose="02000000000000000000" pitchFamily="2" charset="0"/>
              </a:rPr>
              <a:t>TypeScript</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err="1">
                <a:solidFill>
                  <a:srgbClr val="5C5C5C"/>
                </a:solidFill>
                <a:effectLst/>
                <a:latin typeface="Roboto" panose="02000000000000000000" pitchFamily="2" charset="0"/>
              </a:rPr>
              <a:t>ESNext</a:t>
            </a:r>
            <a:r>
              <a:rPr lang="tr-TR" b="0" i="0" dirty="0">
                <a:solidFill>
                  <a:srgbClr val="5C5C5C"/>
                </a:solidFill>
                <a:effectLst/>
                <a:latin typeface="Roboto" panose="02000000000000000000" pitchFamily="2" charset="0"/>
              </a:rPr>
              <a:t> (</a:t>
            </a:r>
            <a:r>
              <a:rPr lang="tr-TR" b="0" i="0" dirty="0" err="1">
                <a:solidFill>
                  <a:srgbClr val="5C5C5C"/>
                </a:solidFill>
                <a:effectLst/>
                <a:latin typeface="Roboto" panose="02000000000000000000" pitchFamily="2" charset="0"/>
              </a:rPr>
              <a:t>Babel</a:t>
            </a:r>
            <a:r>
              <a:rPr lang="tr-TR" b="0" i="0" dirty="0">
                <a:solidFill>
                  <a:srgbClr val="5C5C5C"/>
                </a:solidFill>
                <a:effectLst/>
                <a:latin typeface="Roboto" panose="02000000000000000000" pitchFamily="2" charset="0"/>
              </a:rPr>
              <a:t>)</a:t>
            </a:r>
          </a:p>
          <a:p>
            <a:pPr algn="l">
              <a:buFont typeface="Arial" panose="020B0604020202020204" pitchFamily="34" charset="0"/>
              <a:buChar char="•"/>
            </a:pPr>
            <a:r>
              <a:rPr lang="tr-TR" b="0" i="0" dirty="0" err="1">
                <a:solidFill>
                  <a:srgbClr val="5C5C5C"/>
                </a:solidFill>
                <a:effectLst/>
                <a:latin typeface="Roboto" panose="02000000000000000000" pitchFamily="2" charset="0"/>
              </a:rPr>
              <a:t>Sass</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err="1">
                <a:solidFill>
                  <a:srgbClr val="5C5C5C"/>
                </a:solidFill>
                <a:effectLst/>
                <a:latin typeface="Roboto" panose="02000000000000000000" pitchFamily="2" charset="0"/>
              </a:rPr>
              <a:t>Less</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err="1">
                <a:solidFill>
                  <a:srgbClr val="5C5C5C"/>
                </a:solidFill>
                <a:effectLst/>
                <a:latin typeface="Roboto" panose="02000000000000000000" pitchFamily="2" charset="0"/>
              </a:rPr>
              <a:t>Stylus</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err="1">
                <a:solidFill>
                  <a:srgbClr val="5C5C5C"/>
                </a:solidFill>
                <a:effectLst/>
                <a:latin typeface="Roboto" panose="02000000000000000000" pitchFamily="2" charset="0"/>
              </a:rPr>
              <a:t>Elm</a:t>
            </a:r>
            <a:endParaRPr lang="tr-TR" b="0" i="0" dirty="0">
              <a:solidFill>
                <a:srgbClr val="5C5C5C"/>
              </a:solidFill>
              <a:effectLst/>
              <a:latin typeface="Roboto" panose="02000000000000000000" pitchFamily="2" charset="0"/>
            </a:endParaRPr>
          </a:p>
          <a:p>
            <a:pPr algn="l">
              <a:buFont typeface="Arial" panose="020B0604020202020204" pitchFamily="34" charset="0"/>
              <a:buChar char="•"/>
            </a:pPr>
            <a:r>
              <a:rPr lang="tr-TR" b="0" i="0" dirty="0">
                <a:solidFill>
                  <a:srgbClr val="5C5C5C"/>
                </a:solidFill>
                <a:effectLst/>
                <a:latin typeface="Roboto" panose="02000000000000000000" pitchFamily="2" charset="0"/>
              </a:rPr>
              <a:t>Ek olarak pek çok farklı </a:t>
            </a:r>
            <a:r>
              <a:rPr lang="tr-TR" b="0" i="0" dirty="0" err="1">
                <a:solidFill>
                  <a:srgbClr val="5C5C5C"/>
                </a:solidFill>
                <a:effectLst/>
                <a:latin typeface="Roboto" panose="02000000000000000000" pitchFamily="2" charset="0"/>
              </a:rPr>
              <a:t>loader</a:t>
            </a:r>
            <a:r>
              <a:rPr lang="tr-TR" b="0" i="0" dirty="0">
                <a:solidFill>
                  <a:srgbClr val="5C5C5C"/>
                </a:solidFill>
                <a:effectLst/>
                <a:latin typeface="Roboto" panose="02000000000000000000" pitchFamily="2" charset="0"/>
              </a:rPr>
              <a:t> da </a:t>
            </a:r>
            <a:r>
              <a:rPr lang="tr-TR" b="0" i="0" u="none" strike="noStrike" dirty="0">
                <a:solidFill>
                  <a:srgbClr val="006080"/>
                </a:solidFill>
                <a:effectLst/>
                <a:latin typeface="Roboto" panose="02000000000000000000" pitchFamily="2" charset="0"/>
                <a:hlinkClick r:id="rId2"/>
              </a:rPr>
              <a:t>bulunmaktadır</a:t>
            </a:r>
            <a:r>
              <a:rPr lang="tr-TR" b="0" i="0" dirty="0">
                <a:solidFill>
                  <a:srgbClr val="5C5C5C"/>
                </a:solidFill>
                <a:effectLst/>
                <a:latin typeface="Roboto" panose="02000000000000000000" pitchFamily="2" charset="0"/>
              </a:rPr>
              <a:t>.</a:t>
            </a:r>
          </a:p>
          <a:p>
            <a:pPr algn="l"/>
            <a:r>
              <a:rPr lang="tr-TR" b="0" i="0" dirty="0" err="1">
                <a:solidFill>
                  <a:srgbClr val="6C6C6C"/>
                </a:solidFill>
                <a:effectLst/>
                <a:latin typeface="Roboto" panose="02000000000000000000" pitchFamily="2" charset="0"/>
              </a:rPr>
              <a:t>Webpack</a:t>
            </a:r>
            <a:r>
              <a:rPr lang="tr-TR" b="0" i="0" dirty="0">
                <a:solidFill>
                  <a:srgbClr val="6C6C6C"/>
                </a:solidFill>
                <a:effectLst/>
                <a:latin typeface="Roboto" panose="02000000000000000000" pitchFamily="2" charset="0"/>
              </a:rPr>
              <a:t> bu sayede güçlü ve zengin bir API sunarak herhangi bir </a:t>
            </a:r>
            <a:r>
              <a:rPr lang="tr-TR" b="0" i="0" dirty="0" err="1">
                <a:solidFill>
                  <a:srgbClr val="6C6C6C"/>
                </a:solidFill>
                <a:effectLst/>
                <a:latin typeface="Roboto" panose="02000000000000000000" pitchFamily="2" charset="0"/>
              </a:rPr>
              <a:t>stack’te</a:t>
            </a:r>
            <a:r>
              <a:rPr lang="tr-TR" b="0" i="0" dirty="0">
                <a:solidFill>
                  <a:srgbClr val="6C6C6C"/>
                </a:solidFill>
                <a:effectLst/>
                <a:latin typeface="Roboto" panose="02000000000000000000" pitchFamily="2" charset="0"/>
              </a:rPr>
              <a:t> bağımsız bir uygulama geliştirimine olanak sağlar.</a:t>
            </a:r>
          </a:p>
          <a:p>
            <a:pPr marL="0" indent="0">
              <a:buNone/>
            </a:pPr>
            <a:endParaRPr lang="tr-TR" dirty="0"/>
          </a:p>
        </p:txBody>
      </p:sp>
    </p:spTree>
    <p:extLst>
      <p:ext uri="{BB962C8B-B14F-4D97-AF65-F5344CB8AC3E}">
        <p14:creationId xmlns:p14="http://schemas.microsoft.com/office/powerpoint/2010/main" val="276203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62500" lnSpcReduction="20000"/>
          </a:bodyPr>
          <a:lstStyle/>
          <a:p>
            <a:pPr marL="0" indent="0">
              <a:buNone/>
            </a:pPr>
            <a:r>
              <a:rPr lang="tr-TR" b="1" dirty="0" err="1"/>
              <a:t>Webpack’teki</a:t>
            </a:r>
            <a:r>
              <a:rPr lang="tr-TR" b="1" dirty="0"/>
              <a:t> temel kavramlar</a:t>
            </a:r>
          </a:p>
          <a:p>
            <a:pPr marL="0" indent="0">
              <a:buNone/>
            </a:pPr>
            <a:r>
              <a:rPr lang="tr-TR" dirty="0" err="1"/>
              <a:t>Webpack’te</a:t>
            </a:r>
            <a:r>
              <a:rPr lang="tr-TR" dirty="0"/>
              <a:t>, bir projeyi </a:t>
            </a:r>
            <a:r>
              <a:rPr lang="tr-TR" dirty="0" err="1"/>
              <a:t>bundle</a:t>
            </a:r>
            <a:r>
              <a:rPr lang="tr-TR" dirty="0"/>
              <a:t> haline getirmek için </a:t>
            </a:r>
            <a:r>
              <a:rPr lang="tr-TR" dirty="0" err="1"/>
              <a:t>Webpack’in</a:t>
            </a:r>
            <a:r>
              <a:rPr lang="tr-TR" dirty="0"/>
              <a:t> 4.0.0 sürümünden beri bir </a:t>
            </a:r>
            <a:r>
              <a:rPr lang="tr-TR" dirty="0" err="1"/>
              <a:t>config</a:t>
            </a:r>
            <a:r>
              <a:rPr lang="tr-TR" dirty="0"/>
              <a:t> dosyası oluşturmaya gerek kalmasa da, kendi yapılandırma dosyanızı oluşturmak istediğinizde </a:t>
            </a:r>
            <a:r>
              <a:rPr lang="tr-TR" dirty="0" err="1"/>
              <a:t>webpack’in</a:t>
            </a:r>
            <a:r>
              <a:rPr lang="tr-TR" dirty="0"/>
              <a:t> temel kavramlarına aşina olmanız gereklidir. Bunlar:</a:t>
            </a:r>
          </a:p>
          <a:p>
            <a:pPr marL="0" indent="0">
              <a:buNone/>
            </a:pPr>
            <a:endParaRPr lang="tr-TR" dirty="0"/>
          </a:p>
          <a:p>
            <a:pPr marL="0" indent="0">
              <a:buNone/>
            </a:pPr>
            <a:r>
              <a:rPr lang="tr-TR" dirty="0" err="1"/>
              <a:t>Entry</a:t>
            </a:r>
            <a:r>
              <a:rPr lang="tr-TR" dirty="0"/>
              <a:t> (başlangıç noktası)</a:t>
            </a:r>
          </a:p>
          <a:p>
            <a:pPr marL="0" indent="0">
              <a:buNone/>
            </a:pPr>
            <a:r>
              <a:rPr lang="tr-TR" dirty="0" err="1"/>
              <a:t>Output</a:t>
            </a:r>
            <a:r>
              <a:rPr lang="tr-TR" dirty="0"/>
              <a:t> (çıktı dosyası)</a:t>
            </a:r>
          </a:p>
          <a:p>
            <a:pPr marL="0" indent="0">
              <a:buNone/>
            </a:pPr>
            <a:r>
              <a:rPr lang="tr-TR" dirty="0" err="1"/>
              <a:t>Loaders</a:t>
            </a:r>
            <a:r>
              <a:rPr lang="tr-TR" dirty="0"/>
              <a:t> (yükleyiciler)</a:t>
            </a:r>
          </a:p>
          <a:p>
            <a:pPr marL="0" indent="0">
              <a:buNone/>
            </a:pPr>
            <a:r>
              <a:rPr lang="tr-TR" dirty="0" err="1"/>
              <a:t>Plugins</a:t>
            </a:r>
            <a:r>
              <a:rPr lang="tr-TR" dirty="0"/>
              <a:t> (eklentiler)</a:t>
            </a:r>
          </a:p>
          <a:p>
            <a:pPr marL="0" indent="0">
              <a:buNone/>
            </a:pPr>
            <a:r>
              <a:rPr lang="tr-TR" dirty="0" err="1"/>
              <a:t>Mode</a:t>
            </a:r>
            <a:r>
              <a:rPr lang="tr-TR" dirty="0"/>
              <a:t> (PROD ve DEV modları)</a:t>
            </a:r>
          </a:p>
          <a:p>
            <a:pPr marL="0" indent="0">
              <a:buNone/>
            </a:pPr>
            <a:r>
              <a:rPr lang="tr-TR" dirty="0"/>
              <a:t>Browser Compatibility (tarayıcı uyumluluğu) şeklindedir.</a:t>
            </a:r>
          </a:p>
          <a:p>
            <a:pPr marL="0" indent="0">
              <a:buNone/>
            </a:pPr>
            <a:r>
              <a:rPr lang="tr-TR" dirty="0"/>
              <a:t>Şimdi bu kavramlara kısaca değinelim.</a:t>
            </a:r>
          </a:p>
          <a:p>
            <a:pPr marL="0" indent="0">
              <a:buNone/>
            </a:pPr>
            <a:endParaRPr lang="tr-TR" dirty="0"/>
          </a:p>
          <a:p>
            <a:pPr marL="0" indent="0">
              <a:buNone/>
            </a:pPr>
            <a:r>
              <a:rPr lang="tr-TR" b="1" dirty="0" err="1"/>
              <a:t>Entry</a:t>
            </a:r>
            <a:r>
              <a:rPr lang="tr-TR" b="1" dirty="0"/>
              <a:t> (başlangıç dosyası)</a:t>
            </a:r>
          </a:p>
          <a:p>
            <a:pPr marL="0" indent="0">
              <a:buNone/>
            </a:pPr>
            <a:r>
              <a:rPr lang="tr-TR" dirty="0" err="1"/>
              <a:t>entry</a:t>
            </a:r>
            <a:r>
              <a:rPr lang="tr-TR" dirty="0"/>
              <a:t> özelliği sayesinde </a:t>
            </a:r>
            <a:r>
              <a:rPr lang="tr-TR" dirty="0" err="1"/>
              <a:t>Webpack’e</a:t>
            </a:r>
            <a:r>
              <a:rPr lang="tr-TR" dirty="0"/>
              <a:t>, projenin bağımlılık grafiğini nereden başlayarak oluşturması gerektiği bildirilir. Varsayılan değeri ./</a:t>
            </a:r>
            <a:r>
              <a:rPr lang="tr-TR" dirty="0" err="1"/>
              <a:t>src</a:t>
            </a:r>
            <a:r>
              <a:rPr lang="tr-TR" dirty="0"/>
              <a:t>/index.js olan </a:t>
            </a:r>
            <a:r>
              <a:rPr lang="tr-TR" dirty="0" err="1"/>
              <a:t>entry</a:t>
            </a:r>
            <a:r>
              <a:rPr lang="tr-TR" dirty="0"/>
              <a:t> özelliği aşağıdaki gibi de değiştirilebilir:</a:t>
            </a:r>
          </a:p>
          <a:p>
            <a:pPr marL="0" indent="0">
              <a:buNone/>
            </a:pPr>
            <a:r>
              <a:rPr lang="en-US" dirty="0"/>
              <a:t>// webpack.config.js</a:t>
            </a:r>
          </a:p>
          <a:p>
            <a:pPr marL="0" indent="0">
              <a:buNone/>
            </a:pPr>
            <a:r>
              <a:rPr lang="en-US" dirty="0" err="1"/>
              <a:t>module.exports</a:t>
            </a:r>
            <a:r>
              <a:rPr lang="en-US" dirty="0"/>
              <a:t> = {</a:t>
            </a:r>
          </a:p>
          <a:p>
            <a:pPr marL="0" indent="0">
              <a:buNone/>
            </a:pPr>
            <a:r>
              <a:rPr lang="en-US" dirty="0"/>
              <a:t>  entry: './path/to/my/entry/file.js'</a:t>
            </a:r>
          </a:p>
          <a:p>
            <a:pPr marL="0" indent="0">
              <a:buNone/>
            </a:pPr>
            <a:r>
              <a:rPr lang="en-US" dirty="0"/>
              <a:t>};</a:t>
            </a: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6694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85000" lnSpcReduction="10000"/>
          </a:bodyPr>
          <a:lstStyle/>
          <a:p>
            <a:pPr marL="0" indent="0">
              <a:buNone/>
            </a:pPr>
            <a:r>
              <a:rPr lang="tr-TR" b="1" dirty="0" err="1"/>
              <a:t>Output</a:t>
            </a:r>
            <a:r>
              <a:rPr lang="tr-TR" b="1" dirty="0"/>
              <a:t> (çıktı dosyası)</a:t>
            </a:r>
          </a:p>
          <a:p>
            <a:pPr marL="0" indent="0">
              <a:buNone/>
            </a:pPr>
            <a:r>
              <a:rPr lang="tr-TR" dirty="0" err="1"/>
              <a:t>output</a:t>
            </a:r>
            <a:r>
              <a:rPr lang="tr-TR" dirty="0"/>
              <a:t> özelliği ile, projenin </a:t>
            </a:r>
            <a:r>
              <a:rPr lang="tr-TR" dirty="0" err="1"/>
              <a:t>Webpack</a:t>
            </a:r>
            <a:r>
              <a:rPr lang="tr-TR" dirty="0"/>
              <a:t> tarafından işlenmesi sonucu oluşturulan </a:t>
            </a:r>
            <a:r>
              <a:rPr lang="tr-TR" dirty="0" err="1"/>
              <a:t>bundle</a:t>
            </a:r>
            <a:r>
              <a:rPr lang="tr-TR" dirty="0"/>
              <a:t> paketinin nereye konulacağını ve paket adının nasıl isimlendirileceği belirtilir. </a:t>
            </a:r>
            <a:r>
              <a:rPr lang="tr-TR" dirty="0" err="1"/>
              <a:t>output</a:t>
            </a:r>
            <a:r>
              <a:rPr lang="tr-TR" dirty="0"/>
              <a:t> özelliği, varsayılan olarak ./</a:t>
            </a:r>
            <a:r>
              <a:rPr lang="tr-TR" dirty="0" err="1"/>
              <a:t>dist</a:t>
            </a:r>
            <a:r>
              <a:rPr lang="tr-TR" dirty="0"/>
              <a:t>/main.js değerini içermekle birlikte, üretilen diğer dosyaların da ./</a:t>
            </a:r>
            <a:r>
              <a:rPr lang="tr-TR" dirty="0" err="1"/>
              <a:t>dist</a:t>
            </a:r>
            <a:r>
              <a:rPr lang="tr-TR" dirty="0"/>
              <a:t> dizini içerisine konulmasını sağlar. </a:t>
            </a:r>
            <a:r>
              <a:rPr lang="tr-TR" dirty="0" err="1"/>
              <a:t>output</a:t>
            </a:r>
            <a:r>
              <a:rPr lang="tr-TR" dirty="0"/>
              <a:t> özelliği aşağıdaki gibi yapılandırılabilir:</a:t>
            </a:r>
          </a:p>
          <a:p>
            <a:pPr marL="0" indent="0">
              <a:buNone/>
            </a:pPr>
            <a:endParaRPr lang="tr-TR" dirty="0"/>
          </a:p>
          <a:p>
            <a:pPr marL="0" indent="0">
              <a:buNone/>
            </a:pPr>
            <a:r>
              <a:rPr lang="tr-TR" dirty="0"/>
              <a:t>// webpack.config.js</a:t>
            </a:r>
          </a:p>
          <a:p>
            <a:pPr marL="0" indent="0">
              <a:buNone/>
            </a:pPr>
            <a:r>
              <a:rPr lang="tr-TR" dirty="0" err="1"/>
              <a:t>const</a:t>
            </a:r>
            <a:r>
              <a:rPr lang="tr-TR" dirty="0"/>
              <a:t> </a:t>
            </a:r>
            <a:r>
              <a:rPr lang="tr-TR" dirty="0" err="1"/>
              <a:t>path</a:t>
            </a:r>
            <a:r>
              <a:rPr lang="tr-TR" dirty="0"/>
              <a:t> = </a:t>
            </a:r>
            <a:r>
              <a:rPr lang="tr-TR" dirty="0" err="1"/>
              <a:t>require</a:t>
            </a:r>
            <a:r>
              <a:rPr lang="tr-TR" dirty="0"/>
              <a:t>('</a:t>
            </a:r>
            <a:r>
              <a:rPr lang="tr-TR" dirty="0" err="1"/>
              <a:t>path</a:t>
            </a:r>
            <a:r>
              <a:rPr lang="tr-TR" dirty="0"/>
              <a:t>');</a:t>
            </a:r>
          </a:p>
          <a:p>
            <a:pPr marL="0" indent="0">
              <a:buNone/>
            </a:pPr>
            <a:endParaRPr lang="tr-TR" dirty="0"/>
          </a:p>
          <a:p>
            <a:pPr marL="0" indent="0">
              <a:buNone/>
            </a:pPr>
            <a:r>
              <a:rPr lang="tr-TR" dirty="0" err="1"/>
              <a:t>module.exports</a:t>
            </a:r>
            <a:r>
              <a:rPr lang="tr-TR" dirty="0"/>
              <a:t> = {</a:t>
            </a:r>
          </a:p>
          <a:p>
            <a:pPr marL="0" indent="0">
              <a:buNone/>
            </a:pPr>
            <a:r>
              <a:rPr lang="tr-TR" dirty="0"/>
              <a:t>  </a:t>
            </a:r>
            <a:r>
              <a:rPr lang="tr-TR" dirty="0" err="1"/>
              <a:t>entry</a:t>
            </a:r>
            <a:r>
              <a:rPr lang="tr-TR" dirty="0"/>
              <a:t>: './</a:t>
            </a:r>
            <a:r>
              <a:rPr lang="tr-TR" dirty="0" err="1"/>
              <a:t>path</a:t>
            </a:r>
            <a:r>
              <a:rPr lang="tr-TR" dirty="0"/>
              <a:t>/</a:t>
            </a:r>
            <a:r>
              <a:rPr lang="tr-TR" dirty="0" err="1"/>
              <a:t>to</a:t>
            </a:r>
            <a:r>
              <a:rPr lang="tr-TR" dirty="0"/>
              <a:t>/</a:t>
            </a:r>
            <a:r>
              <a:rPr lang="tr-TR" dirty="0" err="1"/>
              <a:t>my</a:t>
            </a:r>
            <a:r>
              <a:rPr lang="tr-TR" dirty="0"/>
              <a:t>/</a:t>
            </a:r>
            <a:r>
              <a:rPr lang="tr-TR" dirty="0" err="1"/>
              <a:t>entry</a:t>
            </a:r>
            <a:r>
              <a:rPr lang="tr-TR" dirty="0"/>
              <a:t>/file.js',</a:t>
            </a:r>
          </a:p>
          <a:p>
            <a:pPr marL="0" indent="0">
              <a:buNone/>
            </a:pPr>
            <a:r>
              <a:rPr lang="tr-TR" dirty="0"/>
              <a:t>  </a:t>
            </a:r>
            <a:r>
              <a:rPr lang="tr-TR" dirty="0" err="1"/>
              <a:t>output</a:t>
            </a:r>
            <a:r>
              <a:rPr lang="tr-TR" dirty="0"/>
              <a:t>: {</a:t>
            </a:r>
          </a:p>
          <a:p>
            <a:pPr marL="0" indent="0">
              <a:buNone/>
            </a:pPr>
            <a:r>
              <a:rPr lang="tr-TR" dirty="0"/>
              <a:t>    </a:t>
            </a:r>
            <a:r>
              <a:rPr lang="tr-TR" dirty="0" err="1"/>
              <a:t>path</a:t>
            </a:r>
            <a:r>
              <a:rPr lang="tr-TR" dirty="0"/>
              <a:t>: </a:t>
            </a:r>
            <a:r>
              <a:rPr lang="tr-TR" dirty="0" err="1"/>
              <a:t>path.resolve</a:t>
            </a:r>
            <a:r>
              <a:rPr lang="tr-TR" dirty="0"/>
              <a:t>(__</a:t>
            </a:r>
            <a:r>
              <a:rPr lang="tr-TR" dirty="0" err="1"/>
              <a:t>dirname</a:t>
            </a:r>
            <a:r>
              <a:rPr lang="tr-TR" dirty="0"/>
              <a:t>, '</a:t>
            </a:r>
            <a:r>
              <a:rPr lang="tr-TR" dirty="0" err="1"/>
              <a:t>dist</a:t>
            </a:r>
            <a:r>
              <a:rPr lang="tr-TR" dirty="0"/>
              <a:t>'),</a:t>
            </a:r>
          </a:p>
          <a:p>
            <a:pPr marL="0" indent="0">
              <a:buNone/>
            </a:pPr>
            <a:r>
              <a:rPr lang="tr-TR" dirty="0"/>
              <a:t>    </a:t>
            </a:r>
            <a:r>
              <a:rPr lang="tr-TR" dirty="0" err="1"/>
              <a:t>filename</a:t>
            </a:r>
            <a:r>
              <a:rPr lang="tr-TR" dirty="0"/>
              <a:t>: 'my-first-webpack.bundle.js'</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165340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fontScale="92500" lnSpcReduction="20000"/>
          </a:bodyPr>
          <a:lstStyle/>
          <a:p>
            <a:pPr marL="0" indent="0">
              <a:buNone/>
            </a:pPr>
            <a:r>
              <a:rPr lang="tr-TR" b="1" dirty="0" err="1"/>
              <a:t>path</a:t>
            </a:r>
            <a:r>
              <a:rPr lang="tr-TR" dirty="0"/>
              <a:t> özelliği sayesinde oluşturulan dosyaların atılacağı dizini, </a:t>
            </a:r>
            <a:r>
              <a:rPr lang="tr-TR" dirty="0" err="1"/>
              <a:t>filename</a:t>
            </a:r>
            <a:r>
              <a:rPr lang="tr-TR" dirty="0"/>
              <a:t> sayesinde de dosyanın adı belirtilmektedir. Yukarıda </a:t>
            </a:r>
            <a:r>
              <a:rPr lang="tr-TR" dirty="0" err="1"/>
              <a:t>require</a:t>
            </a:r>
            <a:r>
              <a:rPr lang="tr-TR" dirty="0"/>
              <a:t>() fonksiyonu ile alınan </a:t>
            </a:r>
            <a:r>
              <a:rPr lang="tr-TR" dirty="0" err="1"/>
              <a:t>path</a:t>
            </a:r>
            <a:r>
              <a:rPr lang="tr-TR" dirty="0"/>
              <a:t> modülü ise, </a:t>
            </a:r>
            <a:r>
              <a:rPr lang="tr-TR" dirty="0" err="1"/>
              <a:t>Node.js’in</a:t>
            </a:r>
            <a:r>
              <a:rPr lang="tr-TR" dirty="0"/>
              <a:t> temel modüllerinden biridir ve dosya </a:t>
            </a:r>
            <a:r>
              <a:rPr lang="tr-TR" dirty="0" err="1"/>
              <a:t>path’lerinin</a:t>
            </a:r>
            <a:r>
              <a:rPr lang="tr-TR" dirty="0"/>
              <a:t> ayarlanması için kullanılmaktadır.</a:t>
            </a:r>
          </a:p>
          <a:p>
            <a:pPr marL="0" indent="0">
              <a:buNone/>
            </a:pPr>
            <a:endParaRPr lang="tr-TR" dirty="0"/>
          </a:p>
          <a:p>
            <a:pPr marL="0" indent="0">
              <a:buNone/>
            </a:pPr>
            <a:r>
              <a:rPr lang="tr-TR" b="1" dirty="0" err="1"/>
              <a:t>Loaders</a:t>
            </a:r>
            <a:r>
              <a:rPr lang="tr-TR" b="1" dirty="0"/>
              <a:t> (yükleyiciler)</a:t>
            </a:r>
          </a:p>
          <a:p>
            <a:pPr marL="0" indent="0">
              <a:buNone/>
            </a:pPr>
            <a:r>
              <a:rPr lang="tr-TR" dirty="0" err="1"/>
              <a:t>Webpack</a:t>
            </a:r>
            <a:r>
              <a:rPr lang="tr-TR" dirty="0"/>
              <a:t> varsayılan olarak sadece JavaScript ve JSON dosyalarını işleyebilmektedir. </a:t>
            </a:r>
            <a:r>
              <a:rPr lang="tr-TR" dirty="0" err="1"/>
              <a:t>Loader’lar</a:t>
            </a:r>
            <a:r>
              <a:rPr lang="tr-TR" dirty="0"/>
              <a:t> sayesinde, projenin bağımlılıkları arasına dahil edilen diğer dosya türleri de işlenebilmekte ve tarayıcının anlayabileceği modüller haline dönüştürülebilmektedir.</a:t>
            </a:r>
          </a:p>
          <a:p>
            <a:pPr marL="0" indent="0">
              <a:buNone/>
            </a:pPr>
            <a:endParaRPr lang="tr-TR" dirty="0"/>
          </a:p>
          <a:p>
            <a:pPr marL="0" indent="0">
              <a:buNone/>
            </a:pPr>
            <a:r>
              <a:rPr lang="tr-TR" dirty="0" err="1"/>
              <a:t>Loader’lar</a:t>
            </a:r>
            <a:r>
              <a:rPr lang="tr-TR" dirty="0"/>
              <a:t> en basit haliyle iki özelliği içerir:</a:t>
            </a:r>
          </a:p>
          <a:p>
            <a:pPr marL="0" indent="0">
              <a:buNone/>
            </a:pPr>
            <a:endParaRPr lang="tr-TR" dirty="0"/>
          </a:p>
          <a:p>
            <a:pPr marL="0" indent="0">
              <a:buNone/>
            </a:pPr>
            <a:r>
              <a:rPr lang="tr-TR" dirty="0"/>
              <a:t>test özelliğine </a:t>
            </a:r>
            <a:r>
              <a:rPr lang="tr-TR" dirty="0" err="1"/>
              <a:t>regex</a:t>
            </a:r>
            <a:r>
              <a:rPr lang="tr-TR" dirty="0"/>
              <a:t> olarak bir ifade verilir. Böylece o </a:t>
            </a:r>
            <a:r>
              <a:rPr lang="tr-TR" dirty="0" err="1"/>
              <a:t>regex’e</a:t>
            </a:r>
            <a:r>
              <a:rPr lang="tr-TR" dirty="0"/>
              <a:t> dahil olan tüm dosyalar ilgili </a:t>
            </a:r>
            <a:r>
              <a:rPr lang="tr-TR" dirty="0" err="1"/>
              <a:t>loader</a:t>
            </a:r>
            <a:r>
              <a:rPr lang="tr-TR" dirty="0"/>
              <a:t> tarafından ele alınır.</a:t>
            </a:r>
          </a:p>
          <a:p>
            <a:pPr marL="0" indent="0">
              <a:buNone/>
            </a:pPr>
            <a:r>
              <a:rPr lang="tr-TR" dirty="0" err="1"/>
              <a:t>use</a:t>
            </a:r>
            <a:r>
              <a:rPr lang="tr-TR" dirty="0"/>
              <a:t> özelliği ile hangi </a:t>
            </a:r>
            <a:r>
              <a:rPr lang="tr-TR" dirty="0" err="1"/>
              <a:t>loader’ın</a:t>
            </a:r>
            <a:r>
              <a:rPr lang="tr-TR" dirty="0"/>
              <a:t> bu dosyaları dönüştüreceği belirtilir. Örnek bir </a:t>
            </a:r>
            <a:r>
              <a:rPr lang="tr-TR" dirty="0" err="1"/>
              <a:t>loader</a:t>
            </a:r>
            <a:r>
              <a:rPr lang="tr-TR" dirty="0"/>
              <a:t> kullanımı aşağıdaki gibidir:</a:t>
            </a:r>
          </a:p>
        </p:txBody>
      </p:sp>
    </p:spTree>
    <p:extLst>
      <p:ext uri="{BB962C8B-B14F-4D97-AF65-F5344CB8AC3E}">
        <p14:creationId xmlns:p14="http://schemas.microsoft.com/office/powerpoint/2010/main" val="409520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78523FC-61AB-48DC-B33F-DBE9222851D6}"/>
              </a:ext>
            </a:extLst>
          </p:cNvPr>
          <p:cNvSpPr>
            <a:spLocks noGrp="1"/>
          </p:cNvSpPr>
          <p:nvPr>
            <p:ph idx="1"/>
          </p:nvPr>
        </p:nvSpPr>
        <p:spPr>
          <a:xfrm>
            <a:off x="375138" y="304800"/>
            <a:ext cx="11441724" cy="6342185"/>
          </a:xfrm>
        </p:spPr>
        <p:txBody>
          <a:bodyPr>
            <a:normAutofit lnSpcReduction="10000"/>
          </a:bodyPr>
          <a:lstStyle/>
          <a:p>
            <a:pPr marL="0" indent="0">
              <a:buNone/>
            </a:pPr>
            <a:r>
              <a:rPr lang="tr-TR" dirty="0"/>
              <a:t>// webpack.config.js</a:t>
            </a:r>
          </a:p>
          <a:p>
            <a:pPr marL="0" indent="0">
              <a:buNone/>
            </a:pPr>
            <a:r>
              <a:rPr lang="tr-TR" dirty="0" err="1"/>
              <a:t>const</a:t>
            </a:r>
            <a:r>
              <a:rPr lang="tr-TR" dirty="0"/>
              <a:t> </a:t>
            </a:r>
            <a:r>
              <a:rPr lang="tr-TR" dirty="0" err="1"/>
              <a:t>path</a:t>
            </a:r>
            <a:r>
              <a:rPr lang="tr-TR" dirty="0"/>
              <a:t> = </a:t>
            </a:r>
            <a:r>
              <a:rPr lang="tr-TR" dirty="0" err="1"/>
              <a:t>require</a:t>
            </a:r>
            <a:r>
              <a:rPr lang="tr-TR" dirty="0"/>
              <a:t>('</a:t>
            </a:r>
            <a:r>
              <a:rPr lang="tr-TR" dirty="0" err="1"/>
              <a:t>path</a:t>
            </a:r>
            <a:r>
              <a:rPr lang="tr-TR" dirty="0"/>
              <a:t>');</a:t>
            </a:r>
          </a:p>
          <a:p>
            <a:pPr marL="0" indent="0">
              <a:buNone/>
            </a:pPr>
            <a:endParaRPr lang="tr-TR" dirty="0"/>
          </a:p>
          <a:p>
            <a:pPr marL="0" indent="0">
              <a:buNone/>
            </a:pPr>
            <a:r>
              <a:rPr lang="tr-TR" dirty="0" err="1"/>
              <a:t>module.exports</a:t>
            </a:r>
            <a:r>
              <a:rPr lang="tr-TR" dirty="0"/>
              <a:t> = {</a:t>
            </a:r>
          </a:p>
          <a:p>
            <a:pPr marL="0" indent="0">
              <a:buNone/>
            </a:pPr>
            <a:r>
              <a:rPr lang="tr-TR" dirty="0"/>
              <a:t>  </a:t>
            </a:r>
            <a:r>
              <a:rPr lang="tr-TR" dirty="0" err="1"/>
              <a:t>output</a:t>
            </a:r>
            <a:r>
              <a:rPr lang="tr-TR" dirty="0"/>
              <a:t>: {</a:t>
            </a:r>
          </a:p>
          <a:p>
            <a:pPr marL="0" indent="0">
              <a:buNone/>
            </a:pPr>
            <a:r>
              <a:rPr lang="tr-TR" dirty="0"/>
              <a:t>    </a:t>
            </a:r>
            <a:r>
              <a:rPr lang="tr-TR" dirty="0" err="1"/>
              <a:t>filename</a:t>
            </a:r>
            <a:r>
              <a:rPr lang="tr-TR" dirty="0"/>
              <a:t>: 'my-first-webpack.bundle.js'</a:t>
            </a:r>
          </a:p>
          <a:p>
            <a:pPr marL="0" indent="0">
              <a:buNone/>
            </a:pPr>
            <a:r>
              <a:rPr lang="tr-TR" dirty="0"/>
              <a:t>  },</a:t>
            </a:r>
          </a:p>
          <a:p>
            <a:pPr marL="0" indent="0">
              <a:buNone/>
            </a:pPr>
            <a:r>
              <a:rPr lang="tr-TR" dirty="0"/>
              <a:t>  </a:t>
            </a:r>
            <a:r>
              <a:rPr lang="tr-TR" dirty="0" err="1"/>
              <a:t>module</a:t>
            </a:r>
            <a:r>
              <a:rPr lang="tr-TR" dirty="0"/>
              <a:t>: {</a:t>
            </a:r>
          </a:p>
          <a:p>
            <a:pPr marL="0" indent="0">
              <a:buNone/>
            </a:pPr>
            <a:r>
              <a:rPr lang="tr-TR" dirty="0"/>
              <a:t>    </a:t>
            </a:r>
            <a:r>
              <a:rPr lang="tr-TR" dirty="0" err="1"/>
              <a:t>rules</a:t>
            </a:r>
            <a:r>
              <a:rPr lang="tr-TR" dirty="0"/>
              <a:t>: [</a:t>
            </a:r>
          </a:p>
          <a:p>
            <a:pPr marL="0" indent="0">
              <a:buNone/>
            </a:pPr>
            <a:r>
              <a:rPr lang="tr-TR" dirty="0"/>
              <a:t>      { test: /\.txt$/, </a:t>
            </a:r>
            <a:r>
              <a:rPr lang="tr-TR" dirty="0" err="1"/>
              <a:t>use</a:t>
            </a:r>
            <a:r>
              <a:rPr lang="tr-TR" dirty="0"/>
              <a:t>: '</a:t>
            </a:r>
            <a:r>
              <a:rPr lang="tr-TR" dirty="0" err="1"/>
              <a:t>raw-loader</a:t>
            </a:r>
            <a:r>
              <a:rPr lang="tr-TR" dirty="0"/>
              <a:t>' }</a:t>
            </a:r>
          </a:p>
          <a:p>
            <a:pPr marL="0" indent="0">
              <a:buNone/>
            </a:pPr>
            <a:r>
              <a:rPr lang="tr-TR" dirty="0"/>
              <a:t>    ]</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46045091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1199</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Roboto</vt:lpstr>
      <vt:lpstr>Roboto Condensed</vt:lpstr>
      <vt:lpstr>Office Teması</vt:lpstr>
      <vt:lpstr>WebPack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WebPack</dc:title>
  <dc:creator>Windows User</dc:creator>
  <cp:lastModifiedBy>Microsoft account</cp:lastModifiedBy>
  <cp:revision>4</cp:revision>
  <dcterms:created xsi:type="dcterms:W3CDTF">2022-08-31T09:17:15Z</dcterms:created>
  <dcterms:modified xsi:type="dcterms:W3CDTF">2023-11-12T12:40:36Z</dcterms:modified>
</cp:coreProperties>
</file>