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6" r:id="rId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25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CF3C3216-5D56-B7E5-DBB3-1A96F5755BA1}"/>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xmlns="" id="{421ED2D8-4AD0-EEC6-331D-657DA4C7C4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xmlns="" id="{F9F3A37B-0B10-C7C0-8B50-0C306D3DCF43}"/>
              </a:ext>
            </a:extLst>
          </p:cNvPr>
          <p:cNvSpPr>
            <a:spLocks noGrp="1"/>
          </p:cNvSpPr>
          <p:nvPr>
            <p:ph type="dt" sz="half" idx="10"/>
          </p:nvPr>
        </p:nvSpPr>
        <p:spPr/>
        <p:txBody>
          <a:bodyPr/>
          <a:lstStyle/>
          <a:p>
            <a:fld id="{0777D581-C6C3-4FE1-8421-E033E4342FBB}" type="datetimeFigureOut">
              <a:rPr lang="tr-TR" smtClean="0"/>
              <a:t>15.12.2023</a:t>
            </a:fld>
            <a:endParaRPr lang="tr-TR"/>
          </a:p>
        </p:txBody>
      </p:sp>
      <p:sp>
        <p:nvSpPr>
          <p:cNvPr id="5" name="Alt Bilgi Yer Tutucusu 4">
            <a:extLst>
              <a:ext uri="{FF2B5EF4-FFF2-40B4-BE49-F238E27FC236}">
                <a16:creationId xmlns:a16="http://schemas.microsoft.com/office/drawing/2014/main" xmlns="" id="{E2762527-59EA-92F4-E7A0-430C0E4E168F}"/>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xmlns="" id="{82F0E7DF-AD93-F8D1-85C6-6452D645BAD6}"/>
              </a:ext>
            </a:extLst>
          </p:cNvPr>
          <p:cNvSpPr>
            <a:spLocks noGrp="1"/>
          </p:cNvSpPr>
          <p:nvPr>
            <p:ph type="sldNum" sz="quarter" idx="12"/>
          </p:nvPr>
        </p:nvSpPr>
        <p:spPr/>
        <p:txBody>
          <a:bodyPr/>
          <a:lstStyle/>
          <a:p>
            <a:fld id="{1D98C747-E9DA-4CFA-93ED-827D174AF8D9}" type="slidenum">
              <a:rPr lang="tr-TR" smtClean="0"/>
              <a:t>‹#›</a:t>
            </a:fld>
            <a:endParaRPr lang="tr-TR"/>
          </a:p>
        </p:txBody>
      </p:sp>
    </p:spTree>
    <p:extLst>
      <p:ext uri="{BB962C8B-B14F-4D97-AF65-F5344CB8AC3E}">
        <p14:creationId xmlns:p14="http://schemas.microsoft.com/office/powerpoint/2010/main" val="1851442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5E42A75D-C17D-C6AC-1484-BACC3A5E730B}"/>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xmlns="" id="{2564A40C-1225-4C63-45C8-27ADD3793A06}"/>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xmlns="" id="{EBCD5130-1AC3-E510-746C-E627F46F51C4}"/>
              </a:ext>
            </a:extLst>
          </p:cNvPr>
          <p:cNvSpPr>
            <a:spLocks noGrp="1"/>
          </p:cNvSpPr>
          <p:nvPr>
            <p:ph type="dt" sz="half" idx="10"/>
          </p:nvPr>
        </p:nvSpPr>
        <p:spPr/>
        <p:txBody>
          <a:bodyPr/>
          <a:lstStyle/>
          <a:p>
            <a:fld id="{0777D581-C6C3-4FE1-8421-E033E4342FBB}" type="datetimeFigureOut">
              <a:rPr lang="tr-TR" smtClean="0"/>
              <a:t>15.12.2023</a:t>
            </a:fld>
            <a:endParaRPr lang="tr-TR"/>
          </a:p>
        </p:txBody>
      </p:sp>
      <p:sp>
        <p:nvSpPr>
          <p:cNvPr id="5" name="Alt Bilgi Yer Tutucusu 4">
            <a:extLst>
              <a:ext uri="{FF2B5EF4-FFF2-40B4-BE49-F238E27FC236}">
                <a16:creationId xmlns:a16="http://schemas.microsoft.com/office/drawing/2014/main" xmlns="" id="{090081EF-9AED-4008-9111-7FE6C51BB1C4}"/>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xmlns="" id="{D2C395CA-E42D-FFDE-F7DA-CFC1D07D9D99}"/>
              </a:ext>
            </a:extLst>
          </p:cNvPr>
          <p:cNvSpPr>
            <a:spLocks noGrp="1"/>
          </p:cNvSpPr>
          <p:nvPr>
            <p:ph type="sldNum" sz="quarter" idx="12"/>
          </p:nvPr>
        </p:nvSpPr>
        <p:spPr/>
        <p:txBody>
          <a:bodyPr/>
          <a:lstStyle/>
          <a:p>
            <a:fld id="{1D98C747-E9DA-4CFA-93ED-827D174AF8D9}" type="slidenum">
              <a:rPr lang="tr-TR" smtClean="0"/>
              <a:t>‹#›</a:t>
            </a:fld>
            <a:endParaRPr lang="tr-TR"/>
          </a:p>
        </p:txBody>
      </p:sp>
    </p:spTree>
    <p:extLst>
      <p:ext uri="{BB962C8B-B14F-4D97-AF65-F5344CB8AC3E}">
        <p14:creationId xmlns:p14="http://schemas.microsoft.com/office/powerpoint/2010/main" val="399893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xmlns="" id="{1C062458-73AE-47B4-3813-C3ED98057906}"/>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xmlns="" id="{9059583C-50BC-AB7B-5F25-70B5A2E3DC6C}"/>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xmlns="" id="{E41CCE9D-A64B-425F-4CFA-34B852879D2D}"/>
              </a:ext>
            </a:extLst>
          </p:cNvPr>
          <p:cNvSpPr>
            <a:spLocks noGrp="1"/>
          </p:cNvSpPr>
          <p:nvPr>
            <p:ph type="dt" sz="half" idx="10"/>
          </p:nvPr>
        </p:nvSpPr>
        <p:spPr/>
        <p:txBody>
          <a:bodyPr/>
          <a:lstStyle/>
          <a:p>
            <a:fld id="{0777D581-C6C3-4FE1-8421-E033E4342FBB}" type="datetimeFigureOut">
              <a:rPr lang="tr-TR" smtClean="0"/>
              <a:t>15.12.2023</a:t>
            </a:fld>
            <a:endParaRPr lang="tr-TR"/>
          </a:p>
        </p:txBody>
      </p:sp>
      <p:sp>
        <p:nvSpPr>
          <p:cNvPr id="5" name="Alt Bilgi Yer Tutucusu 4">
            <a:extLst>
              <a:ext uri="{FF2B5EF4-FFF2-40B4-BE49-F238E27FC236}">
                <a16:creationId xmlns:a16="http://schemas.microsoft.com/office/drawing/2014/main" xmlns="" id="{A5675148-2E55-6CC1-AF25-ECE0209F05EC}"/>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xmlns="" id="{35022F73-6BFD-4DAF-8A85-B1F4F0A4C1B9}"/>
              </a:ext>
            </a:extLst>
          </p:cNvPr>
          <p:cNvSpPr>
            <a:spLocks noGrp="1"/>
          </p:cNvSpPr>
          <p:nvPr>
            <p:ph type="sldNum" sz="quarter" idx="12"/>
          </p:nvPr>
        </p:nvSpPr>
        <p:spPr/>
        <p:txBody>
          <a:bodyPr/>
          <a:lstStyle/>
          <a:p>
            <a:fld id="{1D98C747-E9DA-4CFA-93ED-827D174AF8D9}" type="slidenum">
              <a:rPr lang="tr-TR" smtClean="0"/>
              <a:t>‹#›</a:t>
            </a:fld>
            <a:endParaRPr lang="tr-TR"/>
          </a:p>
        </p:txBody>
      </p:sp>
    </p:spTree>
    <p:extLst>
      <p:ext uri="{BB962C8B-B14F-4D97-AF65-F5344CB8AC3E}">
        <p14:creationId xmlns:p14="http://schemas.microsoft.com/office/powerpoint/2010/main" val="4031818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3A72BD88-6F60-921D-A0B2-F950AC5061CD}"/>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xmlns="" id="{CC837AA2-E4A1-BB80-52A3-EE36DD385F08}"/>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xmlns="" id="{C6FE4805-3924-97EB-5954-292E5BFF02B1}"/>
              </a:ext>
            </a:extLst>
          </p:cNvPr>
          <p:cNvSpPr>
            <a:spLocks noGrp="1"/>
          </p:cNvSpPr>
          <p:nvPr>
            <p:ph type="dt" sz="half" idx="10"/>
          </p:nvPr>
        </p:nvSpPr>
        <p:spPr/>
        <p:txBody>
          <a:bodyPr/>
          <a:lstStyle/>
          <a:p>
            <a:fld id="{0777D581-C6C3-4FE1-8421-E033E4342FBB}" type="datetimeFigureOut">
              <a:rPr lang="tr-TR" smtClean="0"/>
              <a:t>15.12.2023</a:t>
            </a:fld>
            <a:endParaRPr lang="tr-TR"/>
          </a:p>
        </p:txBody>
      </p:sp>
      <p:sp>
        <p:nvSpPr>
          <p:cNvPr id="5" name="Alt Bilgi Yer Tutucusu 4">
            <a:extLst>
              <a:ext uri="{FF2B5EF4-FFF2-40B4-BE49-F238E27FC236}">
                <a16:creationId xmlns:a16="http://schemas.microsoft.com/office/drawing/2014/main" xmlns="" id="{2104AA03-A888-9480-6D71-62E5324C4C88}"/>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xmlns="" id="{8EF840B9-F0E0-E245-F088-1A960A3F8707}"/>
              </a:ext>
            </a:extLst>
          </p:cNvPr>
          <p:cNvSpPr>
            <a:spLocks noGrp="1"/>
          </p:cNvSpPr>
          <p:nvPr>
            <p:ph type="sldNum" sz="quarter" idx="12"/>
          </p:nvPr>
        </p:nvSpPr>
        <p:spPr/>
        <p:txBody>
          <a:bodyPr/>
          <a:lstStyle/>
          <a:p>
            <a:fld id="{1D98C747-E9DA-4CFA-93ED-827D174AF8D9}" type="slidenum">
              <a:rPr lang="tr-TR" smtClean="0"/>
              <a:t>‹#›</a:t>
            </a:fld>
            <a:endParaRPr lang="tr-TR"/>
          </a:p>
        </p:txBody>
      </p:sp>
    </p:spTree>
    <p:extLst>
      <p:ext uri="{BB962C8B-B14F-4D97-AF65-F5344CB8AC3E}">
        <p14:creationId xmlns:p14="http://schemas.microsoft.com/office/powerpoint/2010/main" val="799595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DEC052CD-BF46-3186-6502-9507B464CA5A}"/>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xmlns="" id="{0414F40B-FDD0-3E89-7407-7E225B6E59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xmlns="" id="{D44274CE-4E87-AEBE-B326-AE553F6B91A8}"/>
              </a:ext>
            </a:extLst>
          </p:cNvPr>
          <p:cNvSpPr>
            <a:spLocks noGrp="1"/>
          </p:cNvSpPr>
          <p:nvPr>
            <p:ph type="dt" sz="half" idx="10"/>
          </p:nvPr>
        </p:nvSpPr>
        <p:spPr/>
        <p:txBody>
          <a:bodyPr/>
          <a:lstStyle/>
          <a:p>
            <a:fld id="{0777D581-C6C3-4FE1-8421-E033E4342FBB}" type="datetimeFigureOut">
              <a:rPr lang="tr-TR" smtClean="0"/>
              <a:t>15.12.2023</a:t>
            </a:fld>
            <a:endParaRPr lang="tr-TR"/>
          </a:p>
        </p:txBody>
      </p:sp>
      <p:sp>
        <p:nvSpPr>
          <p:cNvPr id="5" name="Alt Bilgi Yer Tutucusu 4">
            <a:extLst>
              <a:ext uri="{FF2B5EF4-FFF2-40B4-BE49-F238E27FC236}">
                <a16:creationId xmlns:a16="http://schemas.microsoft.com/office/drawing/2014/main" xmlns="" id="{649FA3DD-16F6-0547-BED8-BE284F3A64D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xmlns="" id="{3A26CA0D-B88B-CE78-9AFA-F965B33CFC85}"/>
              </a:ext>
            </a:extLst>
          </p:cNvPr>
          <p:cNvSpPr>
            <a:spLocks noGrp="1"/>
          </p:cNvSpPr>
          <p:nvPr>
            <p:ph type="sldNum" sz="quarter" idx="12"/>
          </p:nvPr>
        </p:nvSpPr>
        <p:spPr/>
        <p:txBody>
          <a:bodyPr/>
          <a:lstStyle/>
          <a:p>
            <a:fld id="{1D98C747-E9DA-4CFA-93ED-827D174AF8D9}" type="slidenum">
              <a:rPr lang="tr-TR" smtClean="0"/>
              <a:t>‹#›</a:t>
            </a:fld>
            <a:endParaRPr lang="tr-TR"/>
          </a:p>
        </p:txBody>
      </p:sp>
    </p:spTree>
    <p:extLst>
      <p:ext uri="{BB962C8B-B14F-4D97-AF65-F5344CB8AC3E}">
        <p14:creationId xmlns:p14="http://schemas.microsoft.com/office/powerpoint/2010/main" val="4054477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3B3238A2-835E-FCA3-DE83-59239456A34D}"/>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xmlns="" id="{3F82F8B9-1527-6B2D-3038-90E1F0C7E182}"/>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xmlns="" id="{699ACED4-3A8D-91AF-70D9-B20573DA2778}"/>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xmlns="" id="{DD2AD06E-A3E0-498D-A604-E77315478838}"/>
              </a:ext>
            </a:extLst>
          </p:cNvPr>
          <p:cNvSpPr>
            <a:spLocks noGrp="1"/>
          </p:cNvSpPr>
          <p:nvPr>
            <p:ph type="dt" sz="half" idx="10"/>
          </p:nvPr>
        </p:nvSpPr>
        <p:spPr/>
        <p:txBody>
          <a:bodyPr/>
          <a:lstStyle/>
          <a:p>
            <a:fld id="{0777D581-C6C3-4FE1-8421-E033E4342FBB}" type="datetimeFigureOut">
              <a:rPr lang="tr-TR" smtClean="0"/>
              <a:t>15.12.2023</a:t>
            </a:fld>
            <a:endParaRPr lang="tr-TR"/>
          </a:p>
        </p:txBody>
      </p:sp>
      <p:sp>
        <p:nvSpPr>
          <p:cNvPr id="6" name="Alt Bilgi Yer Tutucusu 5">
            <a:extLst>
              <a:ext uri="{FF2B5EF4-FFF2-40B4-BE49-F238E27FC236}">
                <a16:creationId xmlns:a16="http://schemas.microsoft.com/office/drawing/2014/main" xmlns="" id="{0BBF625D-CD88-6C9D-374D-F8D1EED71B37}"/>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xmlns="" id="{4BD3B3DD-7606-C9ED-0310-FB15E755F26E}"/>
              </a:ext>
            </a:extLst>
          </p:cNvPr>
          <p:cNvSpPr>
            <a:spLocks noGrp="1"/>
          </p:cNvSpPr>
          <p:nvPr>
            <p:ph type="sldNum" sz="quarter" idx="12"/>
          </p:nvPr>
        </p:nvSpPr>
        <p:spPr/>
        <p:txBody>
          <a:bodyPr/>
          <a:lstStyle/>
          <a:p>
            <a:fld id="{1D98C747-E9DA-4CFA-93ED-827D174AF8D9}" type="slidenum">
              <a:rPr lang="tr-TR" smtClean="0"/>
              <a:t>‹#›</a:t>
            </a:fld>
            <a:endParaRPr lang="tr-TR"/>
          </a:p>
        </p:txBody>
      </p:sp>
    </p:spTree>
    <p:extLst>
      <p:ext uri="{BB962C8B-B14F-4D97-AF65-F5344CB8AC3E}">
        <p14:creationId xmlns:p14="http://schemas.microsoft.com/office/powerpoint/2010/main" val="4113261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F8FC1AA6-99DA-1AB1-84D4-8C05E4109CE4}"/>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xmlns="" id="{CCAC5BEE-1C0A-B536-B3BD-BAEC6A575F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xmlns="" id="{A5DEE9CF-8849-FE98-9AE6-9D471AF99B11}"/>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xmlns="" id="{22BEF182-48E4-CB3F-C1CE-E6EF242609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xmlns="" id="{FC93B2F0-62B9-2A6F-7E06-DE49C478BCFD}"/>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xmlns="" id="{501CA27E-B233-624D-3D9A-F856A8AC5DDF}"/>
              </a:ext>
            </a:extLst>
          </p:cNvPr>
          <p:cNvSpPr>
            <a:spLocks noGrp="1"/>
          </p:cNvSpPr>
          <p:nvPr>
            <p:ph type="dt" sz="half" idx="10"/>
          </p:nvPr>
        </p:nvSpPr>
        <p:spPr/>
        <p:txBody>
          <a:bodyPr/>
          <a:lstStyle/>
          <a:p>
            <a:fld id="{0777D581-C6C3-4FE1-8421-E033E4342FBB}" type="datetimeFigureOut">
              <a:rPr lang="tr-TR" smtClean="0"/>
              <a:t>15.12.2023</a:t>
            </a:fld>
            <a:endParaRPr lang="tr-TR"/>
          </a:p>
        </p:txBody>
      </p:sp>
      <p:sp>
        <p:nvSpPr>
          <p:cNvPr id="8" name="Alt Bilgi Yer Tutucusu 7">
            <a:extLst>
              <a:ext uri="{FF2B5EF4-FFF2-40B4-BE49-F238E27FC236}">
                <a16:creationId xmlns:a16="http://schemas.microsoft.com/office/drawing/2014/main" xmlns="" id="{230C14BC-8F11-30E6-ED20-57F588308282}"/>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xmlns="" id="{9C913891-84C7-49FA-F66C-B232BD9E9CD4}"/>
              </a:ext>
            </a:extLst>
          </p:cNvPr>
          <p:cNvSpPr>
            <a:spLocks noGrp="1"/>
          </p:cNvSpPr>
          <p:nvPr>
            <p:ph type="sldNum" sz="quarter" idx="12"/>
          </p:nvPr>
        </p:nvSpPr>
        <p:spPr/>
        <p:txBody>
          <a:bodyPr/>
          <a:lstStyle/>
          <a:p>
            <a:fld id="{1D98C747-E9DA-4CFA-93ED-827D174AF8D9}" type="slidenum">
              <a:rPr lang="tr-TR" smtClean="0"/>
              <a:t>‹#›</a:t>
            </a:fld>
            <a:endParaRPr lang="tr-TR"/>
          </a:p>
        </p:txBody>
      </p:sp>
    </p:spTree>
    <p:extLst>
      <p:ext uri="{BB962C8B-B14F-4D97-AF65-F5344CB8AC3E}">
        <p14:creationId xmlns:p14="http://schemas.microsoft.com/office/powerpoint/2010/main" val="672715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43DF6007-A4CD-4ED5-4477-D3F8EA53FE8B}"/>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xmlns="" id="{3904B85D-34B4-45BA-90A3-9A70794409F7}"/>
              </a:ext>
            </a:extLst>
          </p:cNvPr>
          <p:cNvSpPr>
            <a:spLocks noGrp="1"/>
          </p:cNvSpPr>
          <p:nvPr>
            <p:ph type="dt" sz="half" idx="10"/>
          </p:nvPr>
        </p:nvSpPr>
        <p:spPr/>
        <p:txBody>
          <a:bodyPr/>
          <a:lstStyle/>
          <a:p>
            <a:fld id="{0777D581-C6C3-4FE1-8421-E033E4342FBB}" type="datetimeFigureOut">
              <a:rPr lang="tr-TR" smtClean="0"/>
              <a:t>15.12.2023</a:t>
            </a:fld>
            <a:endParaRPr lang="tr-TR"/>
          </a:p>
        </p:txBody>
      </p:sp>
      <p:sp>
        <p:nvSpPr>
          <p:cNvPr id="4" name="Alt Bilgi Yer Tutucusu 3">
            <a:extLst>
              <a:ext uri="{FF2B5EF4-FFF2-40B4-BE49-F238E27FC236}">
                <a16:creationId xmlns:a16="http://schemas.microsoft.com/office/drawing/2014/main" xmlns="" id="{9269866F-4998-7E67-8C98-32ED249A9825}"/>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xmlns="" id="{938947F4-D34C-5AED-A0F3-B207333788D3}"/>
              </a:ext>
            </a:extLst>
          </p:cNvPr>
          <p:cNvSpPr>
            <a:spLocks noGrp="1"/>
          </p:cNvSpPr>
          <p:nvPr>
            <p:ph type="sldNum" sz="quarter" idx="12"/>
          </p:nvPr>
        </p:nvSpPr>
        <p:spPr/>
        <p:txBody>
          <a:bodyPr/>
          <a:lstStyle/>
          <a:p>
            <a:fld id="{1D98C747-E9DA-4CFA-93ED-827D174AF8D9}" type="slidenum">
              <a:rPr lang="tr-TR" smtClean="0"/>
              <a:t>‹#›</a:t>
            </a:fld>
            <a:endParaRPr lang="tr-TR"/>
          </a:p>
        </p:txBody>
      </p:sp>
    </p:spTree>
    <p:extLst>
      <p:ext uri="{BB962C8B-B14F-4D97-AF65-F5344CB8AC3E}">
        <p14:creationId xmlns:p14="http://schemas.microsoft.com/office/powerpoint/2010/main" val="106217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xmlns="" id="{52E5471D-1A0C-824C-2316-D8586D84C593}"/>
              </a:ext>
            </a:extLst>
          </p:cNvPr>
          <p:cNvSpPr>
            <a:spLocks noGrp="1"/>
          </p:cNvSpPr>
          <p:nvPr>
            <p:ph type="dt" sz="half" idx="10"/>
          </p:nvPr>
        </p:nvSpPr>
        <p:spPr/>
        <p:txBody>
          <a:bodyPr/>
          <a:lstStyle/>
          <a:p>
            <a:fld id="{0777D581-C6C3-4FE1-8421-E033E4342FBB}" type="datetimeFigureOut">
              <a:rPr lang="tr-TR" smtClean="0"/>
              <a:t>15.12.2023</a:t>
            </a:fld>
            <a:endParaRPr lang="tr-TR"/>
          </a:p>
        </p:txBody>
      </p:sp>
      <p:sp>
        <p:nvSpPr>
          <p:cNvPr id="3" name="Alt Bilgi Yer Tutucusu 2">
            <a:extLst>
              <a:ext uri="{FF2B5EF4-FFF2-40B4-BE49-F238E27FC236}">
                <a16:creationId xmlns:a16="http://schemas.microsoft.com/office/drawing/2014/main" xmlns="" id="{58AD8A0C-1B41-0982-9922-09B22B583283}"/>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xmlns="" id="{53FEBB92-99EA-18FC-3544-E7DAE8981DDF}"/>
              </a:ext>
            </a:extLst>
          </p:cNvPr>
          <p:cNvSpPr>
            <a:spLocks noGrp="1"/>
          </p:cNvSpPr>
          <p:nvPr>
            <p:ph type="sldNum" sz="quarter" idx="12"/>
          </p:nvPr>
        </p:nvSpPr>
        <p:spPr/>
        <p:txBody>
          <a:bodyPr/>
          <a:lstStyle/>
          <a:p>
            <a:fld id="{1D98C747-E9DA-4CFA-93ED-827D174AF8D9}" type="slidenum">
              <a:rPr lang="tr-TR" smtClean="0"/>
              <a:t>‹#›</a:t>
            </a:fld>
            <a:endParaRPr lang="tr-TR"/>
          </a:p>
        </p:txBody>
      </p:sp>
    </p:spTree>
    <p:extLst>
      <p:ext uri="{BB962C8B-B14F-4D97-AF65-F5344CB8AC3E}">
        <p14:creationId xmlns:p14="http://schemas.microsoft.com/office/powerpoint/2010/main" val="159646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99D1FB0A-761C-7FBF-8E95-49F6001EC1FF}"/>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xmlns="" id="{63298CA4-ED05-36F4-4A1E-366AA53C61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xmlns="" id="{9A97DA9D-B8D3-6CAC-198C-49434FDBE8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xmlns="" id="{1674BE30-3AEF-D481-1F9F-F11AAB217E28}"/>
              </a:ext>
            </a:extLst>
          </p:cNvPr>
          <p:cNvSpPr>
            <a:spLocks noGrp="1"/>
          </p:cNvSpPr>
          <p:nvPr>
            <p:ph type="dt" sz="half" idx="10"/>
          </p:nvPr>
        </p:nvSpPr>
        <p:spPr/>
        <p:txBody>
          <a:bodyPr/>
          <a:lstStyle/>
          <a:p>
            <a:fld id="{0777D581-C6C3-4FE1-8421-E033E4342FBB}" type="datetimeFigureOut">
              <a:rPr lang="tr-TR" smtClean="0"/>
              <a:t>15.12.2023</a:t>
            </a:fld>
            <a:endParaRPr lang="tr-TR"/>
          </a:p>
        </p:txBody>
      </p:sp>
      <p:sp>
        <p:nvSpPr>
          <p:cNvPr id="6" name="Alt Bilgi Yer Tutucusu 5">
            <a:extLst>
              <a:ext uri="{FF2B5EF4-FFF2-40B4-BE49-F238E27FC236}">
                <a16:creationId xmlns:a16="http://schemas.microsoft.com/office/drawing/2014/main" xmlns="" id="{3F34C487-121C-5BDE-ACFC-1E6FE6905240}"/>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xmlns="" id="{BE4C3276-065B-0CB0-E15D-E3BAD3F6CA80}"/>
              </a:ext>
            </a:extLst>
          </p:cNvPr>
          <p:cNvSpPr>
            <a:spLocks noGrp="1"/>
          </p:cNvSpPr>
          <p:nvPr>
            <p:ph type="sldNum" sz="quarter" idx="12"/>
          </p:nvPr>
        </p:nvSpPr>
        <p:spPr/>
        <p:txBody>
          <a:bodyPr/>
          <a:lstStyle/>
          <a:p>
            <a:fld id="{1D98C747-E9DA-4CFA-93ED-827D174AF8D9}" type="slidenum">
              <a:rPr lang="tr-TR" smtClean="0"/>
              <a:t>‹#›</a:t>
            </a:fld>
            <a:endParaRPr lang="tr-TR"/>
          </a:p>
        </p:txBody>
      </p:sp>
    </p:spTree>
    <p:extLst>
      <p:ext uri="{BB962C8B-B14F-4D97-AF65-F5344CB8AC3E}">
        <p14:creationId xmlns:p14="http://schemas.microsoft.com/office/powerpoint/2010/main" val="2061897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9FCD7578-BAA4-2065-7C4F-E4C14CD6D295}"/>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xmlns="" id="{979B3C4D-B9B2-EC57-0C76-BFC2A02CB5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xmlns="" id="{12C1F84D-859C-5142-34D1-1CFA9AC88B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xmlns="" id="{F1D81BE0-E88B-6041-9415-B49024EF4B6F}"/>
              </a:ext>
            </a:extLst>
          </p:cNvPr>
          <p:cNvSpPr>
            <a:spLocks noGrp="1"/>
          </p:cNvSpPr>
          <p:nvPr>
            <p:ph type="dt" sz="half" idx="10"/>
          </p:nvPr>
        </p:nvSpPr>
        <p:spPr/>
        <p:txBody>
          <a:bodyPr/>
          <a:lstStyle/>
          <a:p>
            <a:fld id="{0777D581-C6C3-4FE1-8421-E033E4342FBB}" type="datetimeFigureOut">
              <a:rPr lang="tr-TR" smtClean="0"/>
              <a:t>15.12.2023</a:t>
            </a:fld>
            <a:endParaRPr lang="tr-TR"/>
          </a:p>
        </p:txBody>
      </p:sp>
      <p:sp>
        <p:nvSpPr>
          <p:cNvPr id="6" name="Alt Bilgi Yer Tutucusu 5">
            <a:extLst>
              <a:ext uri="{FF2B5EF4-FFF2-40B4-BE49-F238E27FC236}">
                <a16:creationId xmlns:a16="http://schemas.microsoft.com/office/drawing/2014/main" xmlns="" id="{41E31ECF-DE23-66ED-438B-EA211B132735}"/>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xmlns="" id="{4ADB8C4C-B106-AA16-51CE-39395E222313}"/>
              </a:ext>
            </a:extLst>
          </p:cNvPr>
          <p:cNvSpPr>
            <a:spLocks noGrp="1"/>
          </p:cNvSpPr>
          <p:nvPr>
            <p:ph type="sldNum" sz="quarter" idx="12"/>
          </p:nvPr>
        </p:nvSpPr>
        <p:spPr/>
        <p:txBody>
          <a:bodyPr/>
          <a:lstStyle/>
          <a:p>
            <a:fld id="{1D98C747-E9DA-4CFA-93ED-827D174AF8D9}" type="slidenum">
              <a:rPr lang="tr-TR" smtClean="0"/>
              <a:t>‹#›</a:t>
            </a:fld>
            <a:endParaRPr lang="tr-TR"/>
          </a:p>
        </p:txBody>
      </p:sp>
    </p:spTree>
    <p:extLst>
      <p:ext uri="{BB962C8B-B14F-4D97-AF65-F5344CB8AC3E}">
        <p14:creationId xmlns:p14="http://schemas.microsoft.com/office/powerpoint/2010/main" val="2539470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xmlns="" id="{AFF80FA1-712A-9905-7FF6-2401517FC9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xmlns="" id="{D181609F-2FBB-8163-3E0D-21A9D445A5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xmlns="" id="{DA464538-0DE7-3A2C-F852-BC327BA4D0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77D581-C6C3-4FE1-8421-E033E4342FBB}" type="datetimeFigureOut">
              <a:rPr lang="tr-TR" smtClean="0"/>
              <a:t>15.12.2023</a:t>
            </a:fld>
            <a:endParaRPr lang="tr-TR"/>
          </a:p>
        </p:txBody>
      </p:sp>
      <p:sp>
        <p:nvSpPr>
          <p:cNvPr id="5" name="Alt Bilgi Yer Tutucusu 4">
            <a:extLst>
              <a:ext uri="{FF2B5EF4-FFF2-40B4-BE49-F238E27FC236}">
                <a16:creationId xmlns:a16="http://schemas.microsoft.com/office/drawing/2014/main" xmlns="" id="{B9313D57-8A41-94BF-DA3B-C2B46EDF3D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xmlns="" id="{33072909-7496-CF73-9E31-B902E5C5E7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98C747-E9DA-4CFA-93ED-827D174AF8D9}" type="slidenum">
              <a:rPr lang="tr-TR" smtClean="0"/>
              <a:t>‹#›</a:t>
            </a:fld>
            <a:endParaRPr lang="tr-TR"/>
          </a:p>
        </p:txBody>
      </p:sp>
    </p:spTree>
    <p:extLst>
      <p:ext uri="{BB962C8B-B14F-4D97-AF65-F5344CB8AC3E}">
        <p14:creationId xmlns:p14="http://schemas.microsoft.com/office/powerpoint/2010/main" val="225322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895D13BA-EEE4-D2B3-E5CB-91BB0FB51629}"/>
              </a:ext>
            </a:extLst>
          </p:cNvPr>
          <p:cNvSpPr>
            <a:spLocks noGrp="1"/>
          </p:cNvSpPr>
          <p:nvPr>
            <p:ph type="ctrTitle"/>
          </p:nvPr>
        </p:nvSpPr>
        <p:spPr/>
        <p:txBody>
          <a:bodyPr/>
          <a:lstStyle/>
          <a:p>
            <a:r>
              <a:rPr lang="tr-TR" dirty="0" err="1"/>
              <a:t>NextJS</a:t>
            </a:r>
            <a:endParaRPr lang="tr-TR" dirty="0"/>
          </a:p>
        </p:txBody>
      </p:sp>
      <p:sp>
        <p:nvSpPr>
          <p:cNvPr id="3" name="Alt Başlık 2">
            <a:extLst>
              <a:ext uri="{FF2B5EF4-FFF2-40B4-BE49-F238E27FC236}">
                <a16:creationId xmlns:a16="http://schemas.microsoft.com/office/drawing/2014/main" xmlns="" id="{3FB0F43B-A873-C933-22CB-0CD3FB8BBF93}"/>
              </a:ext>
            </a:extLst>
          </p:cNvPr>
          <p:cNvSpPr>
            <a:spLocks noGrp="1"/>
          </p:cNvSpPr>
          <p:nvPr>
            <p:ph type="subTitle" idx="1"/>
          </p:nvPr>
        </p:nvSpPr>
        <p:spPr/>
        <p:txBody>
          <a:bodyPr/>
          <a:lstStyle/>
          <a:p>
            <a:endParaRPr lang="tr-TR"/>
          </a:p>
        </p:txBody>
      </p:sp>
    </p:spTree>
    <p:extLst>
      <p:ext uri="{BB962C8B-B14F-4D97-AF65-F5344CB8AC3E}">
        <p14:creationId xmlns:p14="http://schemas.microsoft.com/office/powerpoint/2010/main" val="659162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121D7112-88DF-4FFC-F02A-AA14A59FC76D}"/>
              </a:ext>
            </a:extLst>
          </p:cNvPr>
          <p:cNvSpPr>
            <a:spLocks noGrp="1"/>
          </p:cNvSpPr>
          <p:nvPr>
            <p:ph idx="1"/>
          </p:nvPr>
        </p:nvSpPr>
        <p:spPr>
          <a:xfrm>
            <a:off x="199292" y="246184"/>
            <a:ext cx="11711354" cy="6412523"/>
          </a:xfrm>
        </p:spPr>
        <p:txBody>
          <a:bodyPr>
            <a:normAutofit fontScale="85000" lnSpcReduction="20000"/>
          </a:bodyPr>
          <a:lstStyle/>
          <a:p>
            <a:pPr marL="0" indent="0">
              <a:buNone/>
            </a:pPr>
            <a:r>
              <a:rPr lang="tr-TR" b="1" dirty="0"/>
              <a:t>Next.js bir React.js kütüphanesidir. </a:t>
            </a:r>
            <a:r>
              <a:rPr lang="tr-TR" dirty="0"/>
              <a:t>Bu kütüphane sayesinde React.js kullanarak </a:t>
            </a:r>
            <a:r>
              <a:rPr lang="tr-TR" b="1" dirty="0"/>
              <a:t>SSR (Server Side </a:t>
            </a:r>
            <a:r>
              <a:rPr lang="tr-TR" b="1" dirty="0" err="1"/>
              <a:t>Rendering</a:t>
            </a:r>
            <a:r>
              <a:rPr lang="tr-TR" b="1" dirty="0"/>
              <a:t>) </a:t>
            </a:r>
            <a:r>
              <a:rPr lang="tr-TR" dirty="0"/>
              <a:t>işlemi yapabilen web uygulamaları geliştirebiliyorsunuz. Bu sayede uygulamanız hem daha performanslı hem de SEO uyumlu olmuş oluyor. Server Side </a:t>
            </a:r>
            <a:r>
              <a:rPr lang="tr-TR" b="1" dirty="0" err="1"/>
              <a:t>Rendering</a:t>
            </a:r>
            <a:r>
              <a:rPr lang="tr-TR" dirty="0"/>
              <a:t> işlemi aslında sadece </a:t>
            </a:r>
            <a:r>
              <a:rPr lang="tr-TR" b="1" dirty="0"/>
              <a:t>React</a:t>
            </a:r>
            <a:r>
              <a:rPr lang="tr-TR" dirty="0"/>
              <a:t>.js ile de yapılabiliyor fakat ciddi anlamda </a:t>
            </a:r>
            <a:r>
              <a:rPr lang="tr-TR" dirty="0" err="1"/>
              <a:t>konfigrasyon</a:t>
            </a:r>
            <a:r>
              <a:rPr lang="tr-TR" dirty="0"/>
              <a:t> ve sabır isteyen bir iş. Aslında </a:t>
            </a:r>
            <a:r>
              <a:rPr lang="tr-TR" b="1" dirty="0" err="1"/>
              <a:t>Next</a:t>
            </a:r>
            <a:r>
              <a:rPr lang="tr-TR" dirty="0"/>
              <a:t> sizi bu ağır </a:t>
            </a:r>
            <a:r>
              <a:rPr lang="tr-TR" dirty="0" err="1"/>
              <a:t>konfigrasyon</a:t>
            </a:r>
            <a:r>
              <a:rPr lang="tr-TR" dirty="0"/>
              <a:t> işlerinden kurtarmış oluyor.</a:t>
            </a:r>
          </a:p>
          <a:p>
            <a:endParaRPr lang="tr-TR" dirty="0"/>
          </a:p>
          <a:p>
            <a:pPr marL="0" indent="0">
              <a:buNone/>
            </a:pPr>
            <a:r>
              <a:rPr lang="tr-TR" b="1" dirty="0"/>
              <a:t>SSR ve CSR</a:t>
            </a:r>
          </a:p>
          <a:p>
            <a:pPr marL="0" indent="0">
              <a:buNone/>
            </a:pPr>
            <a:r>
              <a:rPr lang="tr-TR" dirty="0"/>
              <a:t>Kelime anlamı olarak </a:t>
            </a:r>
            <a:r>
              <a:rPr lang="tr-TR" b="1" dirty="0"/>
              <a:t>CSR</a:t>
            </a:r>
            <a:r>
              <a:rPr lang="tr-TR" dirty="0"/>
              <a:t> </a:t>
            </a:r>
            <a:r>
              <a:rPr lang="tr-TR" b="1" dirty="0"/>
              <a:t>(Client Side </a:t>
            </a:r>
            <a:r>
              <a:rPr lang="tr-TR" b="1" dirty="0" err="1"/>
              <a:t>Rendering</a:t>
            </a:r>
            <a:r>
              <a:rPr lang="tr-TR" b="1" dirty="0"/>
              <a:t>), </a:t>
            </a:r>
            <a:r>
              <a:rPr lang="tr-TR" dirty="0"/>
              <a:t>yazdığımız kodların kullanıcı tarafında </a:t>
            </a:r>
            <a:r>
              <a:rPr lang="tr-TR" dirty="0" err="1"/>
              <a:t>render</a:t>
            </a:r>
            <a:r>
              <a:rPr lang="tr-TR" dirty="0"/>
              <a:t> edilmesi anlamına geliyor ki bununla alakalı yazının devamında söyleyeceklerim olacak. SSR ise üstte de belirttiğim gibi </a:t>
            </a:r>
            <a:r>
              <a:rPr lang="tr-TR" b="1" dirty="0"/>
              <a:t>Server Side </a:t>
            </a:r>
            <a:r>
              <a:rPr lang="tr-TR" b="1" dirty="0" err="1"/>
              <a:t>Rendering</a:t>
            </a:r>
            <a:r>
              <a:rPr lang="tr-TR" b="1" dirty="0"/>
              <a:t> </a:t>
            </a:r>
            <a:r>
              <a:rPr lang="tr-TR" dirty="0"/>
              <a:t>yani yazdığımız kodların sunucu tarafında </a:t>
            </a:r>
            <a:r>
              <a:rPr lang="tr-TR" dirty="0" err="1"/>
              <a:t>render</a:t>
            </a:r>
            <a:r>
              <a:rPr lang="tr-TR" dirty="0"/>
              <a:t> edilmesi anlamına geliyor.</a:t>
            </a:r>
          </a:p>
          <a:p>
            <a:pPr marL="0" indent="0">
              <a:buNone/>
            </a:pPr>
            <a:r>
              <a:rPr lang="tr-TR" b="1" dirty="0"/>
              <a:t>Peki arasındaki fark nedir ?</a:t>
            </a:r>
          </a:p>
          <a:p>
            <a:pPr marL="0" indent="0">
              <a:buNone/>
            </a:pPr>
            <a:r>
              <a:rPr lang="tr-TR" dirty="0"/>
              <a:t>Öncelikle CSR ile nedir. Bu yöntemde sunucu tarafına istek gönderilir ve ardından JS dosyası browser tarafından okunur. Okunma işleminin ardından uygulama kullanıcıya ulaşmış olur ama bu yükleme sırasında kullanıcı bekletilir. JS yüklendikten sonra ise</a:t>
            </a:r>
            <a:r>
              <a:rPr lang="tr-TR" b="1" dirty="0"/>
              <a:t> SPA (</a:t>
            </a:r>
            <a:r>
              <a:rPr lang="tr-TR" b="1" dirty="0" err="1"/>
              <a:t>Single</a:t>
            </a:r>
            <a:r>
              <a:rPr lang="tr-TR" b="1" dirty="0"/>
              <a:t> </a:t>
            </a:r>
            <a:r>
              <a:rPr lang="tr-TR" b="1" dirty="0" err="1"/>
              <a:t>Page</a:t>
            </a:r>
            <a:r>
              <a:rPr lang="tr-TR" b="1" dirty="0"/>
              <a:t> Application) </a:t>
            </a:r>
            <a:r>
              <a:rPr lang="tr-TR" dirty="0"/>
              <a:t>şeklinde çalışmaya başlar. </a:t>
            </a:r>
            <a:r>
              <a:rPr lang="tr-TR" b="1" dirty="0" err="1"/>
              <a:t>Code</a:t>
            </a:r>
            <a:r>
              <a:rPr lang="tr-TR" b="1" dirty="0"/>
              <a:t> </a:t>
            </a:r>
            <a:r>
              <a:rPr lang="tr-TR" b="1" dirty="0" err="1"/>
              <a:t>splitting</a:t>
            </a:r>
            <a:r>
              <a:rPr lang="tr-TR" b="1" dirty="0"/>
              <a:t> </a:t>
            </a:r>
            <a:r>
              <a:rPr lang="tr-TR" dirty="0"/>
              <a:t>yapılmaz ve daha da önemlisi arama motorları açısından olmazsa olmaz olan meta etiketleri okunamaz. İlk yükleme esnasında belirlemiş olduğunuz meta bilgileri okunur ve diğer geçiş yapılan sayfalar tekrar </a:t>
            </a:r>
            <a:r>
              <a:rPr lang="tr-TR" dirty="0" err="1"/>
              <a:t>render</a:t>
            </a:r>
            <a:r>
              <a:rPr lang="tr-TR" dirty="0"/>
              <a:t> edilmediği için sabit bir </a:t>
            </a:r>
            <a:r>
              <a:rPr lang="tr-TR" dirty="0" err="1"/>
              <a:t>title</a:t>
            </a:r>
            <a:r>
              <a:rPr lang="tr-TR" dirty="0"/>
              <a:t> ve </a:t>
            </a:r>
            <a:r>
              <a:rPr lang="tr-TR" dirty="0" err="1"/>
              <a:t>description</a:t>
            </a:r>
            <a:r>
              <a:rPr lang="tr-TR" dirty="0"/>
              <a:t> bilgisine sahip olursunuz ki bu da arama motorları için büyük bir eksik. Eğer yönetim paneli benzeri bir uygulama yazmıyorsanız bu çalışma mantığı pek de uygun değil.</a:t>
            </a:r>
          </a:p>
        </p:txBody>
      </p:sp>
    </p:spTree>
    <p:extLst>
      <p:ext uri="{BB962C8B-B14F-4D97-AF65-F5344CB8AC3E}">
        <p14:creationId xmlns:p14="http://schemas.microsoft.com/office/powerpoint/2010/main" val="632145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121D7112-88DF-4FFC-F02A-AA14A59FC76D}"/>
              </a:ext>
            </a:extLst>
          </p:cNvPr>
          <p:cNvSpPr>
            <a:spLocks noGrp="1"/>
          </p:cNvSpPr>
          <p:nvPr>
            <p:ph idx="1"/>
          </p:nvPr>
        </p:nvSpPr>
        <p:spPr>
          <a:xfrm>
            <a:off x="199292" y="246184"/>
            <a:ext cx="11711354" cy="6412523"/>
          </a:xfrm>
        </p:spPr>
        <p:txBody>
          <a:bodyPr>
            <a:normAutofit fontScale="70000" lnSpcReduction="20000"/>
          </a:bodyPr>
          <a:lstStyle/>
          <a:p>
            <a:pPr marL="0" indent="0">
              <a:buNone/>
            </a:pPr>
            <a:r>
              <a:rPr lang="tr-TR" b="1" dirty="0" err="1"/>
              <a:t>SSR’ın</a:t>
            </a:r>
            <a:r>
              <a:rPr lang="tr-TR" b="1" dirty="0"/>
              <a:t> çalışma mantığı ise daha farklı</a:t>
            </a:r>
            <a:r>
              <a:rPr lang="tr-TR" dirty="0"/>
              <a:t>. Kullanıcının sayfalar için yapmış olduğu istekler sunucu tarafından alınır, ardından </a:t>
            </a:r>
            <a:r>
              <a:rPr lang="tr-TR" dirty="0" err="1"/>
              <a:t>render</a:t>
            </a:r>
            <a:r>
              <a:rPr lang="tr-TR" dirty="0"/>
              <a:t> edilir ve </a:t>
            </a:r>
            <a:r>
              <a:rPr lang="tr-TR" dirty="0" err="1"/>
              <a:t>render</a:t>
            </a:r>
            <a:r>
              <a:rPr lang="tr-TR" dirty="0"/>
              <a:t> edilmiş veri kullanıcıya aktarılır. Bu sayede hem performans açısından kazanım sağlarken diğer yandan dinamik meta etiketleri ile uygulamamızın arama motorları tarafından okunabilir olmasını sağlamış oluruz. </a:t>
            </a:r>
          </a:p>
          <a:p>
            <a:pPr marL="0" indent="0">
              <a:buNone/>
            </a:pPr>
            <a:r>
              <a:rPr lang="tr-TR" b="1" dirty="0"/>
              <a:t>Next.js</a:t>
            </a:r>
          </a:p>
          <a:p>
            <a:pPr marL="0" indent="0">
              <a:buNone/>
            </a:pPr>
            <a:r>
              <a:rPr lang="tr-TR" dirty="0"/>
              <a:t>Kurulum ile birlikte hiç bir ek ayar yapmadan sizin için </a:t>
            </a:r>
            <a:r>
              <a:rPr lang="tr-TR" b="1" dirty="0" err="1"/>
              <a:t>Route</a:t>
            </a:r>
            <a:r>
              <a:rPr lang="tr-TR" dirty="0"/>
              <a:t>, </a:t>
            </a:r>
            <a:r>
              <a:rPr lang="tr-TR" b="1" dirty="0"/>
              <a:t>SSR</a:t>
            </a:r>
            <a:r>
              <a:rPr lang="tr-TR" dirty="0"/>
              <a:t>,</a:t>
            </a:r>
            <a:r>
              <a:rPr lang="tr-TR" b="1" dirty="0"/>
              <a:t> </a:t>
            </a:r>
            <a:r>
              <a:rPr lang="tr-TR" b="1" dirty="0" err="1"/>
              <a:t>Code-Splitting</a:t>
            </a:r>
            <a:r>
              <a:rPr lang="tr-TR" b="1" dirty="0"/>
              <a:t> </a:t>
            </a:r>
            <a:r>
              <a:rPr lang="tr-TR" dirty="0"/>
              <a:t>gibi zahmetli işlemleri hazır olarak sunan bir uygulama oluşturuyor. Bu sayede zamandan tasarruf etmekle kalmayıp </a:t>
            </a:r>
            <a:r>
              <a:rPr lang="tr-TR" dirty="0" err="1"/>
              <a:t>konfigrasyon</a:t>
            </a:r>
            <a:r>
              <a:rPr lang="tr-TR" dirty="0"/>
              <a:t> konusunda oldukça iyi. </a:t>
            </a:r>
          </a:p>
          <a:p>
            <a:pPr marL="0" indent="0">
              <a:buNone/>
            </a:pPr>
            <a:r>
              <a:rPr lang="tr-TR" b="1" dirty="0"/>
              <a:t>Bize neler sunuyor ?</a:t>
            </a:r>
          </a:p>
          <a:p>
            <a:pPr marL="0" indent="0">
              <a:buNone/>
            </a:pPr>
            <a:r>
              <a:rPr lang="tr-TR" b="1" dirty="0"/>
              <a:t>CSS</a:t>
            </a:r>
          </a:p>
          <a:p>
            <a:pPr marL="0" indent="0">
              <a:buNone/>
            </a:pPr>
            <a:r>
              <a:rPr lang="tr-TR" dirty="0" err="1"/>
              <a:t>Next’in</a:t>
            </a:r>
            <a:r>
              <a:rPr lang="tr-TR" dirty="0"/>
              <a:t> varsayılan CSS yaklaşımı </a:t>
            </a:r>
            <a:r>
              <a:rPr lang="tr-TR" dirty="0" err="1"/>
              <a:t>styled.jsx</a:t>
            </a:r>
            <a:r>
              <a:rPr lang="tr-TR" dirty="0"/>
              <a:t> olarak adlandırılıyor. Yani </a:t>
            </a:r>
            <a:r>
              <a:rPr lang="tr-TR" dirty="0" err="1"/>
              <a:t>stillendirmek</a:t>
            </a:r>
            <a:r>
              <a:rPr lang="tr-TR" dirty="0"/>
              <a:t> istediğiniz elementin alt etiketini </a:t>
            </a:r>
            <a:r>
              <a:rPr lang="tr-TR" b="1" dirty="0"/>
              <a:t>&lt;</a:t>
            </a:r>
            <a:r>
              <a:rPr lang="tr-TR" b="1" dirty="0" err="1"/>
              <a:t>style</a:t>
            </a:r>
            <a:r>
              <a:rPr lang="tr-TR" b="1" dirty="0"/>
              <a:t>/&gt; </a:t>
            </a:r>
            <a:r>
              <a:rPr lang="tr-TR" dirty="0"/>
              <a:t>olarak belirleyerek üst elemente stil verebiliyorsunuz ve bu </a:t>
            </a:r>
            <a:r>
              <a:rPr lang="tr-TR" dirty="0" err="1"/>
              <a:t>stillendirmelerin</a:t>
            </a:r>
            <a:r>
              <a:rPr lang="tr-TR" dirty="0"/>
              <a:t> hepsini derleyerek tek bir dosya altında tutuyor. Yani basit mantıkla inline css yazıyorsunuz ama işiniz bittiğinde o sizin için bir style.css çıkartmış oluyor. Yani şu şekilde;</a:t>
            </a:r>
          </a:p>
          <a:p>
            <a:pPr marL="0" indent="0">
              <a:buNone/>
            </a:pPr>
            <a:r>
              <a:rPr lang="tr-TR" dirty="0" err="1"/>
              <a:t>const</a:t>
            </a:r>
            <a:r>
              <a:rPr lang="tr-TR" dirty="0"/>
              <a:t> </a:t>
            </a:r>
            <a:r>
              <a:rPr lang="tr-TR" dirty="0" err="1"/>
              <a:t>MyComponent</a:t>
            </a:r>
            <a:r>
              <a:rPr lang="tr-TR" dirty="0"/>
              <a:t> = _ =&gt;   </a:t>
            </a:r>
          </a:p>
          <a:p>
            <a:pPr marL="0" indent="0">
              <a:buNone/>
            </a:pPr>
            <a:r>
              <a:rPr lang="tr-TR" dirty="0"/>
              <a:t> &lt;div&gt;     </a:t>
            </a:r>
          </a:p>
          <a:p>
            <a:pPr marL="0" indent="0">
              <a:buNone/>
            </a:pPr>
            <a:r>
              <a:rPr lang="tr-TR" dirty="0"/>
              <a:t>   &lt;p&gt;Alttaki stil sadece bu yazıya özeldir!&lt;/p&gt;</a:t>
            </a:r>
          </a:p>
          <a:p>
            <a:pPr marL="0" indent="0">
              <a:buNone/>
            </a:pPr>
            <a:r>
              <a:rPr lang="tr-TR" dirty="0"/>
              <a:t>   &lt;</a:t>
            </a:r>
            <a:r>
              <a:rPr lang="tr-TR" dirty="0" err="1"/>
              <a:t>style</a:t>
            </a:r>
            <a:r>
              <a:rPr lang="tr-TR" dirty="0"/>
              <a:t> </a:t>
            </a:r>
            <a:r>
              <a:rPr lang="tr-TR" dirty="0" err="1"/>
              <a:t>jsx</a:t>
            </a:r>
            <a:r>
              <a:rPr lang="tr-TR" dirty="0"/>
              <a:t>&gt;{`p { </a:t>
            </a:r>
            <a:r>
              <a:rPr lang="tr-TR" dirty="0" err="1"/>
              <a:t>color</a:t>
            </a:r>
            <a:r>
              <a:rPr lang="tr-TR" dirty="0"/>
              <a:t>: </a:t>
            </a:r>
            <a:r>
              <a:rPr lang="tr-TR" dirty="0" err="1"/>
              <a:t>red</a:t>
            </a:r>
            <a:r>
              <a:rPr lang="tr-TR" dirty="0"/>
              <a:t>; }`}&lt;/</a:t>
            </a:r>
            <a:r>
              <a:rPr lang="tr-TR" dirty="0" err="1"/>
              <a:t>style</a:t>
            </a:r>
            <a:r>
              <a:rPr lang="tr-TR" dirty="0"/>
              <a:t>&gt;</a:t>
            </a:r>
          </a:p>
          <a:p>
            <a:pPr marL="0" indent="0">
              <a:buNone/>
            </a:pPr>
            <a:r>
              <a:rPr lang="tr-TR" dirty="0"/>
              <a:t>&lt;/div&gt;</a:t>
            </a:r>
          </a:p>
          <a:p>
            <a:pPr marL="0" indent="0">
              <a:buNone/>
            </a:pPr>
            <a:r>
              <a:rPr lang="tr-TR" b="1" dirty="0"/>
              <a:t>Bunun HTML çıktısı ise şuna benzer bir şey oluyor;</a:t>
            </a:r>
          </a:p>
          <a:p>
            <a:pPr marL="0" indent="0">
              <a:buNone/>
            </a:pPr>
            <a:r>
              <a:rPr lang="tr-TR" dirty="0"/>
              <a:t>&lt;p data-</a:t>
            </a:r>
            <a:r>
              <a:rPr lang="tr-TR" dirty="0" err="1"/>
              <a:t>jsx</a:t>
            </a:r>
            <a:r>
              <a:rPr lang="tr-TR" dirty="0"/>
              <a:t>="123456789"&gt;Alttaki stil sadece bu yazıya özeldir!&lt;/p&gt; &lt;</a:t>
            </a:r>
            <a:r>
              <a:rPr lang="tr-TR" dirty="0" err="1"/>
              <a:t>style</a:t>
            </a:r>
            <a:r>
              <a:rPr lang="tr-TR" dirty="0"/>
              <a:t>&gt;p[data-</a:t>
            </a:r>
            <a:r>
              <a:rPr lang="tr-TR" dirty="0" err="1"/>
              <a:t>jsx</a:t>
            </a:r>
            <a:r>
              <a:rPr lang="tr-TR" dirty="0"/>
              <a:t>="123456789"]&lt;/</a:t>
            </a:r>
            <a:r>
              <a:rPr lang="tr-TR" dirty="0" err="1"/>
              <a:t>style</a:t>
            </a:r>
            <a:r>
              <a:rPr lang="tr-TR" dirty="0"/>
              <a:t>&gt;</a:t>
            </a:r>
          </a:p>
        </p:txBody>
      </p:sp>
    </p:spTree>
    <p:extLst>
      <p:ext uri="{BB962C8B-B14F-4D97-AF65-F5344CB8AC3E}">
        <p14:creationId xmlns:p14="http://schemas.microsoft.com/office/powerpoint/2010/main" val="4238436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121D7112-88DF-4FFC-F02A-AA14A59FC76D}"/>
              </a:ext>
            </a:extLst>
          </p:cNvPr>
          <p:cNvSpPr>
            <a:spLocks noGrp="1"/>
          </p:cNvSpPr>
          <p:nvPr>
            <p:ph idx="1"/>
          </p:nvPr>
        </p:nvSpPr>
        <p:spPr>
          <a:xfrm>
            <a:off x="199292" y="246184"/>
            <a:ext cx="11711354" cy="6412523"/>
          </a:xfrm>
        </p:spPr>
        <p:txBody>
          <a:bodyPr>
            <a:normAutofit fontScale="92500" lnSpcReduction="20000"/>
          </a:bodyPr>
          <a:lstStyle/>
          <a:p>
            <a:pPr marL="0" indent="0">
              <a:buNone/>
            </a:pPr>
            <a:r>
              <a:rPr lang="tr-TR" b="1" dirty="0"/>
              <a:t>Routing / </a:t>
            </a:r>
            <a:r>
              <a:rPr lang="tr-TR" b="1" dirty="0" err="1"/>
              <a:t>Pages</a:t>
            </a:r>
            <a:endParaRPr lang="tr-TR" b="1" dirty="0"/>
          </a:p>
          <a:p>
            <a:pPr marL="0" indent="0">
              <a:buNone/>
            </a:pPr>
            <a:r>
              <a:rPr lang="tr-TR" dirty="0" err="1"/>
              <a:t>Next.js’in</a:t>
            </a:r>
            <a:r>
              <a:rPr lang="tr-TR" dirty="0"/>
              <a:t> sihirli işlerinden birisi de </a:t>
            </a:r>
            <a:r>
              <a:rPr lang="tr-TR" dirty="0" err="1"/>
              <a:t>Route</a:t>
            </a:r>
            <a:r>
              <a:rPr lang="tr-TR" dirty="0"/>
              <a:t> mantığı. Proje dizinindeki </a:t>
            </a:r>
            <a:r>
              <a:rPr lang="tr-TR" dirty="0" err="1"/>
              <a:t>pages</a:t>
            </a:r>
            <a:r>
              <a:rPr lang="tr-TR" dirty="0"/>
              <a:t> klasörü içerisine eklemiş olduğumuz her bir dosya tarayıcıda o isimle bir url oluşturuyor. </a:t>
            </a:r>
            <a:r>
              <a:rPr lang="tr-TR" b="1" dirty="0"/>
              <a:t>Mesela ./</a:t>
            </a:r>
            <a:r>
              <a:rPr lang="tr-TR" b="1" dirty="0" err="1"/>
              <a:t>pages</a:t>
            </a:r>
            <a:r>
              <a:rPr lang="tr-TR" b="1" dirty="0"/>
              <a:t>/iletisim.js </a:t>
            </a:r>
            <a:r>
              <a:rPr lang="tr-TR" dirty="0"/>
              <a:t>adında bir dosyanız varsa, hiç bir ek ayara gerek duymadan tarayıcınızdan siteadi.com/</a:t>
            </a:r>
            <a:r>
              <a:rPr lang="tr-TR" dirty="0" err="1"/>
              <a:t>iletisim</a:t>
            </a:r>
            <a:r>
              <a:rPr lang="tr-TR" dirty="0"/>
              <a:t> adresine gittiğinizde direkt olarak dosyaya ulaşmış oluyorsunuz.</a:t>
            </a:r>
          </a:p>
          <a:p>
            <a:pPr marL="0" indent="0">
              <a:buNone/>
            </a:pPr>
            <a:endParaRPr lang="tr-TR" dirty="0"/>
          </a:p>
          <a:p>
            <a:pPr marL="0" indent="0">
              <a:buNone/>
            </a:pPr>
            <a:r>
              <a:rPr lang="tr-TR" dirty="0"/>
              <a:t>Ayrıca dinamik parametreli bir url yapısına ihtiyacınız var ise o da şu şekilde;</a:t>
            </a:r>
          </a:p>
          <a:p>
            <a:pPr marL="0" indent="0">
              <a:buNone/>
            </a:pPr>
            <a:r>
              <a:rPr lang="tr-TR" dirty="0"/>
              <a:t>/</a:t>
            </a:r>
            <a:r>
              <a:rPr lang="tr-TR" dirty="0" err="1"/>
              <a:t>pages</a:t>
            </a:r>
            <a:endParaRPr lang="tr-TR" dirty="0"/>
          </a:p>
          <a:p>
            <a:pPr marL="0" indent="0">
              <a:buNone/>
            </a:pPr>
            <a:r>
              <a:rPr lang="tr-TR" dirty="0"/>
              <a:t>    ∟ /</a:t>
            </a:r>
            <a:r>
              <a:rPr lang="tr-TR" dirty="0" err="1"/>
              <a:t>users</a:t>
            </a:r>
            <a:endParaRPr lang="tr-TR" dirty="0"/>
          </a:p>
          <a:p>
            <a:pPr marL="0" indent="0">
              <a:buNone/>
            </a:pPr>
            <a:r>
              <a:rPr lang="tr-TR" dirty="0"/>
              <a:t>         ∟ index.js</a:t>
            </a:r>
          </a:p>
          <a:p>
            <a:pPr marL="0" indent="0">
              <a:buNone/>
            </a:pPr>
            <a:r>
              <a:rPr lang="tr-TR" dirty="0"/>
              <a:t>           [username].js</a:t>
            </a:r>
          </a:p>
          <a:p>
            <a:pPr marL="0" indent="0">
              <a:buNone/>
            </a:pPr>
            <a:r>
              <a:rPr lang="tr-TR" dirty="0"/>
              <a:t>Üstteki hiyerarşi de </a:t>
            </a:r>
            <a:r>
              <a:rPr lang="tr-TR" b="1" dirty="0" err="1"/>
              <a:t>user</a:t>
            </a:r>
            <a:r>
              <a:rPr lang="tr-TR" dirty="0"/>
              <a:t> klasörümüz ve altında bir de </a:t>
            </a:r>
            <a:r>
              <a:rPr lang="tr-TR" b="1" dirty="0" err="1"/>
              <a:t>index</a:t>
            </a:r>
            <a:r>
              <a:rPr lang="tr-TR" dirty="0"/>
              <a:t> bulunmakta. </a:t>
            </a:r>
            <a:r>
              <a:rPr lang="tr-TR" b="1" dirty="0"/>
              <a:t>index</a:t>
            </a:r>
            <a:r>
              <a:rPr lang="tr-TR" dirty="0"/>
              <a:t>.js içerisinde kullanıcı listemiz olduğu varsayarsak tarayıcımızdan siteadi.com/</a:t>
            </a:r>
            <a:r>
              <a:rPr lang="tr-TR" dirty="0" err="1"/>
              <a:t>users</a:t>
            </a:r>
            <a:r>
              <a:rPr lang="tr-TR" dirty="0"/>
              <a:t> adresine gittiğimizde kullanıcı listemizi ekrana basmış olacağız. Fakat içerisindeki kullanıcılara da dinamik olarak parametre ile erişmek istersek köşeli parantez yardımımıza koşuyor. Bu kullanım </a:t>
            </a:r>
            <a:r>
              <a:rPr lang="tr-TR" dirty="0" err="1"/>
              <a:t>users</a:t>
            </a:r>
            <a:r>
              <a:rPr lang="tr-TR" dirty="0"/>
              <a:t> klasörü altında dinamik değişken bir url yapımız olduğunu ve </a:t>
            </a:r>
            <a:r>
              <a:rPr lang="tr-TR" dirty="0" err="1"/>
              <a:t>users</a:t>
            </a:r>
            <a:r>
              <a:rPr lang="tr-TR" dirty="0"/>
              <a:t>/</a:t>
            </a:r>
            <a:r>
              <a:rPr lang="tr-TR" dirty="0" err="1"/>
              <a:t>opendart</a:t>
            </a:r>
            <a:r>
              <a:rPr lang="tr-TR" dirty="0"/>
              <a:t> şeklinde bir parametre isteği ile çalışması gerektiğini söylüyoruz.</a:t>
            </a:r>
          </a:p>
          <a:p>
            <a:pPr marL="0" indent="0">
              <a:buNone/>
            </a:pPr>
            <a:endParaRPr lang="tr-TR" dirty="0"/>
          </a:p>
          <a:p>
            <a:pPr marL="0" indent="0">
              <a:buNone/>
            </a:pPr>
            <a:endParaRPr lang="tr-TR" dirty="0"/>
          </a:p>
        </p:txBody>
      </p:sp>
    </p:spTree>
    <p:extLst>
      <p:ext uri="{BB962C8B-B14F-4D97-AF65-F5344CB8AC3E}">
        <p14:creationId xmlns:p14="http://schemas.microsoft.com/office/powerpoint/2010/main" val="3554898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121D7112-88DF-4FFC-F02A-AA14A59FC76D}"/>
              </a:ext>
            </a:extLst>
          </p:cNvPr>
          <p:cNvSpPr>
            <a:spLocks noGrp="1"/>
          </p:cNvSpPr>
          <p:nvPr>
            <p:ph idx="1"/>
          </p:nvPr>
        </p:nvSpPr>
        <p:spPr>
          <a:xfrm>
            <a:off x="199292" y="246184"/>
            <a:ext cx="11711354" cy="6412523"/>
          </a:xfrm>
        </p:spPr>
        <p:txBody>
          <a:bodyPr>
            <a:normAutofit fontScale="85000" lnSpcReduction="10000"/>
          </a:bodyPr>
          <a:lstStyle/>
          <a:p>
            <a:pPr marL="0" indent="0">
              <a:buNone/>
            </a:pPr>
            <a:r>
              <a:rPr lang="tr-TR" dirty="0"/>
              <a:t>Tüm bunların dışında bir de </a:t>
            </a:r>
            <a:r>
              <a:rPr lang="tr-TR" dirty="0" err="1"/>
              <a:t>Next.js’in</a:t>
            </a:r>
            <a:r>
              <a:rPr lang="tr-TR" dirty="0"/>
              <a:t> </a:t>
            </a:r>
            <a:r>
              <a:rPr lang="tr-TR" b="1" dirty="0" err="1"/>
              <a:t>getInitialProps</a:t>
            </a:r>
            <a:r>
              <a:rPr lang="tr-TR" dirty="0"/>
              <a:t> adında bir </a:t>
            </a:r>
            <a:r>
              <a:rPr lang="tr-TR" dirty="0" err="1"/>
              <a:t>lifecycle</a:t>
            </a:r>
            <a:r>
              <a:rPr lang="tr-TR" dirty="0"/>
              <a:t> </a:t>
            </a:r>
            <a:r>
              <a:rPr lang="tr-TR" dirty="0" err="1"/>
              <a:t>hook’u</a:t>
            </a:r>
            <a:r>
              <a:rPr lang="tr-TR" dirty="0"/>
              <a:t> bulunmakta. Bu sayede sayfalardan </a:t>
            </a:r>
            <a:r>
              <a:rPr lang="tr-TR" b="1" dirty="0" err="1"/>
              <a:t>componentlere</a:t>
            </a:r>
            <a:r>
              <a:rPr lang="tr-TR" dirty="0"/>
              <a:t> kolay bir şekilde </a:t>
            </a:r>
            <a:r>
              <a:rPr lang="tr-TR" b="1" dirty="0" err="1"/>
              <a:t>props</a:t>
            </a:r>
            <a:r>
              <a:rPr lang="tr-TR" dirty="0"/>
              <a:t> gönderebiliyorsunuz.</a:t>
            </a:r>
          </a:p>
          <a:p>
            <a:pPr marL="0" indent="0">
              <a:buNone/>
            </a:pPr>
            <a:r>
              <a:rPr lang="tr-TR" b="1" dirty="0" err="1"/>
              <a:t>Code</a:t>
            </a:r>
            <a:r>
              <a:rPr lang="tr-TR" b="1" dirty="0"/>
              <a:t> </a:t>
            </a:r>
            <a:r>
              <a:rPr lang="tr-TR" b="1" dirty="0" err="1"/>
              <a:t>Splitting</a:t>
            </a:r>
            <a:endParaRPr lang="tr-TR" b="1" dirty="0"/>
          </a:p>
          <a:p>
            <a:pPr marL="0" indent="0">
              <a:buNone/>
            </a:pPr>
            <a:r>
              <a:rPr lang="tr-TR" dirty="0"/>
              <a:t>Next.js otomatik olarak </a:t>
            </a:r>
            <a:r>
              <a:rPr lang="tr-TR" dirty="0" err="1"/>
              <a:t>code</a:t>
            </a:r>
            <a:r>
              <a:rPr lang="tr-TR" dirty="0"/>
              <a:t> </a:t>
            </a:r>
            <a:r>
              <a:rPr lang="tr-TR" dirty="0" err="1"/>
              <a:t>splitting</a:t>
            </a:r>
            <a:r>
              <a:rPr lang="tr-TR" dirty="0"/>
              <a:t> işlemini yapıyor. Peki nedir bu </a:t>
            </a:r>
            <a:r>
              <a:rPr lang="tr-TR" dirty="0" err="1"/>
              <a:t>code</a:t>
            </a:r>
            <a:r>
              <a:rPr lang="tr-TR" dirty="0"/>
              <a:t> </a:t>
            </a:r>
            <a:r>
              <a:rPr lang="tr-TR" dirty="0" err="1"/>
              <a:t>splitting</a:t>
            </a:r>
            <a:r>
              <a:rPr lang="tr-TR" dirty="0"/>
              <a:t>. Aslında çevirisine bakarsak ne olduğunu açıkça söylüyor. Kod bölme işlemi. Yani herhangi bir sayfanın sadece ihtiyacı olan kod bloklarını çalıştırıyor ve bunu her seferinde kendisi otomatik yapıyor. </a:t>
            </a:r>
          </a:p>
          <a:p>
            <a:pPr marL="0" indent="0">
              <a:buNone/>
            </a:pPr>
            <a:r>
              <a:rPr lang="tr-TR" b="1" dirty="0" err="1"/>
              <a:t>NextJS</a:t>
            </a:r>
            <a:r>
              <a:rPr lang="tr-TR" b="1" dirty="0"/>
              <a:t> ile neler yapılabilir. </a:t>
            </a:r>
          </a:p>
          <a:p>
            <a:pPr marL="0" indent="0">
              <a:buNone/>
            </a:pPr>
            <a:r>
              <a:rPr lang="tr-TR" dirty="0" err="1"/>
              <a:t>Postcss</a:t>
            </a:r>
            <a:r>
              <a:rPr lang="tr-TR" dirty="0"/>
              <a:t> gibi özelleştirilmiş CSS in JS yapılarını kullanabilirsiniz.</a:t>
            </a:r>
          </a:p>
          <a:p>
            <a:pPr marL="0" indent="0">
              <a:buNone/>
            </a:pPr>
            <a:r>
              <a:rPr lang="tr-TR" dirty="0"/>
              <a:t>Özelleştirilmiş data-</a:t>
            </a:r>
            <a:r>
              <a:rPr lang="tr-TR" dirty="0" err="1"/>
              <a:t>fetch</a:t>
            </a:r>
            <a:r>
              <a:rPr lang="tr-TR" dirty="0"/>
              <a:t> paketlerini kullanabilirsiniz. </a:t>
            </a:r>
            <a:r>
              <a:rPr lang="tr-TR" dirty="0" err="1"/>
              <a:t>Axios</a:t>
            </a:r>
            <a:r>
              <a:rPr lang="tr-TR" dirty="0"/>
              <a:t>, </a:t>
            </a:r>
            <a:r>
              <a:rPr lang="tr-TR" dirty="0" err="1"/>
              <a:t>isomorphic-fetch</a:t>
            </a:r>
            <a:r>
              <a:rPr lang="tr-TR" dirty="0"/>
              <a:t> gibi.</a:t>
            </a:r>
          </a:p>
          <a:p>
            <a:pPr marL="0" indent="0">
              <a:buNone/>
            </a:pPr>
            <a:r>
              <a:rPr lang="tr-TR" dirty="0"/>
              <a:t>Özel </a:t>
            </a:r>
            <a:r>
              <a:rPr lang="tr-TR" dirty="0" err="1"/>
              <a:t>state-management</a:t>
            </a:r>
            <a:r>
              <a:rPr lang="tr-TR" dirty="0"/>
              <a:t> paketlerini kullanabilirsiniz. </a:t>
            </a:r>
            <a:r>
              <a:rPr lang="tr-TR" dirty="0" err="1"/>
              <a:t>Redux</a:t>
            </a:r>
            <a:r>
              <a:rPr lang="tr-TR" dirty="0"/>
              <a:t>, </a:t>
            </a:r>
            <a:r>
              <a:rPr lang="tr-TR" dirty="0" err="1"/>
              <a:t>Mobx</a:t>
            </a:r>
            <a:r>
              <a:rPr lang="tr-TR" dirty="0"/>
              <a:t> gibi. (</a:t>
            </a:r>
            <a:r>
              <a:rPr lang="tr-TR" dirty="0" err="1"/>
              <a:t>Mobx</a:t>
            </a:r>
            <a:r>
              <a:rPr lang="tr-TR" dirty="0"/>
              <a:t> ve </a:t>
            </a:r>
            <a:r>
              <a:rPr lang="tr-TR" dirty="0" err="1"/>
              <a:t>Nextjs</a:t>
            </a:r>
            <a:r>
              <a:rPr lang="tr-TR" dirty="0"/>
              <a:t> ile edindiğim tecrübeleri başka bir yazımda paylaşacağım.)</a:t>
            </a:r>
          </a:p>
          <a:p>
            <a:pPr marL="0" indent="0">
              <a:buNone/>
            </a:pPr>
            <a:r>
              <a:rPr lang="tr-TR" dirty="0" err="1"/>
              <a:t>Typescript</a:t>
            </a:r>
            <a:r>
              <a:rPr lang="tr-TR" dirty="0"/>
              <a:t> kullanabilirsiniz.</a:t>
            </a:r>
          </a:p>
          <a:p>
            <a:pPr marL="0" indent="0">
              <a:buNone/>
            </a:pPr>
            <a:r>
              <a:rPr lang="tr-TR" dirty="0" err="1"/>
              <a:t>Webpack</a:t>
            </a:r>
            <a:r>
              <a:rPr lang="tr-TR" dirty="0"/>
              <a:t> ve </a:t>
            </a:r>
            <a:r>
              <a:rPr lang="tr-TR" dirty="0" err="1"/>
              <a:t>Babel</a:t>
            </a:r>
            <a:r>
              <a:rPr lang="tr-TR" dirty="0"/>
              <a:t> </a:t>
            </a:r>
            <a:r>
              <a:rPr lang="tr-TR" dirty="0" err="1"/>
              <a:t>konfigrasyonlarına</a:t>
            </a:r>
            <a:r>
              <a:rPr lang="tr-TR" dirty="0"/>
              <a:t> </a:t>
            </a:r>
            <a:r>
              <a:rPr lang="tr-TR" dirty="0" err="1"/>
              <a:t>müdahele</a:t>
            </a:r>
            <a:r>
              <a:rPr lang="tr-TR" dirty="0"/>
              <a:t> edebilir, özelleştirebilirsiniz.</a:t>
            </a:r>
          </a:p>
          <a:p>
            <a:pPr marL="0" indent="0">
              <a:buNone/>
            </a:pPr>
            <a:r>
              <a:rPr lang="tr-TR" dirty="0"/>
              <a:t>Kendi hata yönetiminizi oluşturabilirsiniz.</a:t>
            </a:r>
          </a:p>
          <a:p>
            <a:pPr marL="0" indent="0">
              <a:buNone/>
            </a:pPr>
            <a:r>
              <a:rPr lang="tr-TR" dirty="0" err="1"/>
              <a:t>Next</a:t>
            </a:r>
            <a:r>
              <a:rPr lang="tr-TR" dirty="0"/>
              <a:t> için hazırlanmış next-i18n paketi ile çok dilli uygulamalar yapabilirsiniz.</a:t>
            </a:r>
          </a:p>
          <a:p>
            <a:pPr marL="0" indent="0">
              <a:buNone/>
            </a:pPr>
            <a:r>
              <a:rPr lang="tr-TR" dirty="0"/>
              <a:t>Express.js kullanarak kendi özel </a:t>
            </a:r>
            <a:r>
              <a:rPr lang="tr-TR" dirty="0" err="1"/>
              <a:t>route</a:t>
            </a:r>
            <a:r>
              <a:rPr lang="tr-TR" dirty="0"/>
              <a:t> yapınızı oluşturabilirsiniz.</a:t>
            </a:r>
          </a:p>
          <a:p>
            <a:pPr marL="0" indent="0">
              <a:buNone/>
            </a:pPr>
            <a:endParaRPr lang="tr-TR" dirty="0"/>
          </a:p>
        </p:txBody>
      </p:sp>
    </p:spTree>
    <p:extLst>
      <p:ext uri="{BB962C8B-B14F-4D97-AF65-F5344CB8AC3E}">
        <p14:creationId xmlns:p14="http://schemas.microsoft.com/office/powerpoint/2010/main" val="884557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121D7112-88DF-4FFC-F02A-AA14A59FC76D}"/>
              </a:ext>
            </a:extLst>
          </p:cNvPr>
          <p:cNvSpPr>
            <a:spLocks noGrp="1"/>
          </p:cNvSpPr>
          <p:nvPr>
            <p:ph idx="1"/>
          </p:nvPr>
        </p:nvSpPr>
        <p:spPr>
          <a:xfrm>
            <a:off x="199292" y="246184"/>
            <a:ext cx="11711354" cy="6412523"/>
          </a:xfrm>
        </p:spPr>
        <p:txBody>
          <a:bodyPr/>
          <a:lstStyle/>
          <a:p>
            <a:endParaRPr lang="tr-TR" dirty="0"/>
          </a:p>
        </p:txBody>
      </p:sp>
    </p:spTree>
    <p:extLst>
      <p:ext uri="{BB962C8B-B14F-4D97-AF65-F5344CB8AC3E}">
        <p14:creationId xmlns:p14="http://schemas.microsoft.com/office/powerpoint/2010/main" val="1570491544"/>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3131</TotalTime>
  <Words>743</Words>
  <Application>Microsoft Office PowerPoint</Application>
  <PresentationFormat>Widescreen</PresentationFormat>
  <Paragraphs>41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Teması</vt:lpstr>
      <vt:lpstr>NextJS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NextJS</dc:title>
  <dc:creator>Windows User</dc:creator>
  <cp:lastModifiedBy>Microsoft account</cp:lastModifiedBy>
  <cp:revision>5</cp:revision>
  <dcterms:created xsi:type="dcterms:W3CDTF">2022-09-01T01:05:09Z</dcterms:created>
  <dcterms:modified xsi:type="dcterms:W3CDTF">2023-12-16T19:14:00Z</dcterms:modified>
</cp:coreProperties>
</file>