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70" r:id="rId5"/>
    <p:sldId id="259" r:id="rId6"/>
    <p:sldId id="260" r:id="rId7"/>
    <p:sldId id="261" r:id="rId8"/>
    <p:sldId id="262" r:id="rId9"/>
    <p:sldId id="263" r:id="rId10"/>
    <p:sldId id="264" r:id="rId11"/>
    <p:sldId id="265" r:id="rId12"/>
    <p:sldId id="266" r:id="rId13"/>
    <p:sldId id="267" r:id="rId14"/>
    <p:sldId id="268"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AE5E7DC3-653A-4715-80F8-9ED578925096}" type="datetimeFigureOut">
              <a:rPr lang="tr-TR" smtClean="0"/>
              <a:t>25.6.2016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C325AB-D5E2-4688-8ED4-FF79910B719D}" type="slidenum">
              <a:rPr lang="tr-TR" smtClean="0"/>
              <a:t>‹#›</a:t>
            </a:fld>
            <a:endParaRPr lang="tr-TR"/>
          </a:p>
        </p:txBody>
      </p:sp>
    </p:spTree>
    <p:extLst>
      <p:ext uri="{BB962C8B-B14F-4D97-AF65-F5344CB8AC3E}">
        <p14:creationId xmlns:p14="http://schemas.microsoft.com/office/powerpoint/2010/main" val="601999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E5E7DC3-653A-4715-80F8-9ED578925096}" type="datetimeFigureOut">
              <a:rPr lang="tr-TR" smtClean="0"/>
              <a:t>25.6.2016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C325AB-D5E2-4688-8ED4-FF79910B719D}" type="slidenum">
              <a:rPr lang="tr-TR" smtClean="0"/>
              <a:t>‹#›</a:t>
            </a:fld>
            <a:endParaRPr lang="tr-TR"/>
          </a:p>
        </p:txBody>
      </p:sp>
    </p:spTree>
    <p:extLst>
      <p:ext uri="{BB962C8B-B14F-4D97-AF65-F5344CB8AC3E}">
        <p14:creationId xmlns:p14="http://schemas.microsoft.com/office/powerpoint/2010/main" val="169738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E5E7DC3-653A-4715-80F8-9ED578925096}" type="datetimeFigureOut">
              <a:rPr lang="tr-TR" smtClean="0"/>
              <a:t>25.6.2016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C325AB-D5E2-4688-8ED4-FF79910B719D}" type="slidenum">
              <a:rPr lang="tr-TR" smtClean="0"/>
              <a:t>‹#›</a:t>
            </a:fld>
            <a:endParaRPr lang="tr-TR"/>
          </a:p>
        </p:txBody>
      </p:sp>
    </p:spTree>
    <p:extLst>
      <p:ext uri="{BB962C8B-B14F-4D97-AF65-F5344CB8AC3E}">
        <p14:creationId xmlns:p14="http://schemas.microsoft.com/office/powerpoint/2010/main" val="1168022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AE5E7DC3-653A-4715-80F8-9ED578925096}" type="datetimeFigureOut">
              <a:rPr lang="tr-TR" smtClean="0"/>
              <a:t>25.6.2016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C325AB-D5E2-4688-8ED4-FF79910B719D}" type="slidenum">
              <a:rPr lang="tr-TR" smtClean="0"/>
              <a:t>‹#›</a:t>
            </a:fld>
            <a:endParaRPr lang="tr-TR"/>
          </a:p>
        </p:txBody>
      </p:sp>
    </p:spTree>
    <p:extLst>
      <p:ext uri="{BB962C8B-B14F-4D97-AF65-F5344CB8AC3E}">
        <p14:creationId xmlns:p14="http://schemas.microsoft.com/office/powerpoint/2010/main" val="82258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E7DC3-653A-4715-80F8-9ED578925096}" type="datetimeFigureOut">
              <a:rPr lang="tr-TR" smtClean="0"/>
              <a:t>25.6.2016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BC325AB-D5E2-4688-8ED4-FF79910B719D}" type="slidenum">
              <a:rPr lang="tr-TR" smtClean="0"/>
              <a:t>‹#›</a:t>
            </a:fld>
            <a:endParaRPr lang="tr-TR"/>
          </a:p>
        </p:txBody>
      </p:sp>
    </p:spTree>
    <p:extLst>
      <p:ext uri="{BB962C8B-B14F-4D97-AF65-F5344CB8AC3E}">
        <p14:creationId xmlns:p14="http://schemas.microsoft.com/office/powerpoint/2010/main" val="340822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AE5E7DC3-653A-4715-80F8-9ED578925096}" type="datetimeFigureOut">
              <a:rPr lang="tr-TR" smtClean="0"/>
              <a:t>25.6.2016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BC325AB-D5E2-4688-8ED4-FF79910B719D}" type="slidenum">
              <a:rPr lang="tr-TR" smtClean="0"/>
              <a:t>‹#›</a:t>
            </a:fld>
            <a:endParaRPr lang="tr-TR"/>
          </a:p>
        </p:txBody>
      </p:sp>
    </p:spTree>
    <p:extLst>
      <p:ext uri="{BB962C8B-B14F-4D97-AF65-F5344CB8AC3E}">
        <p14:creationId xmlns:p14="http://schemas.microsoft.com/office/powerpoint/2010/main" val="145018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AE5E7DC3-653A-4715-80F8-9ED578925096}" type="datetimeFigureOut">
              <a:rPr lang="tr-TR" smtClean="0"/>
              <a:t>25.6.2016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BC325AB-D5E2-4688-8ED4-FF79910B719D}" type="slidenum">
              <a:rPr lang="tr-TR" smtClean="0"/>
              <a:t>‹#›</a:t>
            </a:fld>
            <a:endParaRPr lang="tr-TR"/>
          </a:p>
        </p:txBody>
      </p:sp>
    </p:spTree>
    <p:extLst>
      <p:ext uri="{BB962C8B-B14F-4D97-AF65-F5344CB8AC3E}">
        <p14:creationId xmlns:p14="http://schemas.microsoft.com/office/powerpoint/2010/main" val="84664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AE5E7DC3-653A-4715-80F8-9ED578925096}" type="datetimeFigureOut">
              <a:rPr lang="tr-TR" smtClean="0"/>
              <a:t>25.6.2016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BC325AB-D5E2-4688-8ED4-FF79910B719D}" type="slidenum">
              <a:rPr lang="tr-TR" smtClean="0"/>
              <a:t>‹#›</a:t>
            </a:fld>
            <a:endParaRPr lang="tr-TR"/>
          </a:p>
        </p:txBody>
      </p:sp>
    </p:spTree>
    <p:extLst>
      <p:ext uri="{BB962C8B-B14F-4D97-AF65-F5344CB8AC3E}">
        <p14:creationId xmlns:p14="http://schemas.microsoft.com/office/powerpoint/2010/main" val="410000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E7DC3-653A-4715-80F8-9ED578925096}" type="datetimeFigureOut">
              <a:rPr lang="tr-TR" smtClean="0"/>
              <a:t>25.6.2016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BC325AB-D5E2-4688-8ED4-FF79910B719D}" type="slidenum">
              <a:rPr lang="tr-TR" smtClean="0"/>
              <a:t>‹#›</a:t>
            </a:fld>
            <a:endParaRPr lang="tr-TR"/>
          </a:p>
        </p:txBody>
      </p:sp>
    </p:spTree>
    <p:extLst>
      <p:ext uri="{BB962C8B-B14F-4D97-AF65-F5344CB8AC3E}">
        <p14:creationId xmlns:p14="http://schemas.microsoft.com/office/powerpoint/2010/main" val="381520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E7DC3-653A-4715-80F8-9ED578925096}" type="datetimeFigureOut">
              <a:rPr lang="tr-TR" smtClean="0"/>
              <a:t>25.6.2016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BC325AB-D5E2-4688-8ED4-FF79910B719D}" type="slidenum">
              <a:rPr lang="tr-TR" smtClean="0"/>
              <a:t>‹#›</a:t>
            </a:fld>
            <a:endParaRPr lang="tr-TR"/>
          </a:p>
        </p:txBody>
      </p:sp>
    </p:spTree>
    <p:extLst>
      <p:ext uri="{BB962C8B-B14F-4D97-AF65-F5344CB8AC3E}">
        <p14:creationId xmlns:p14="http://schemas.microsoft.com/office/powerpoint/2010/main" val="127766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E7DC3-653A-4715-80F8-9ED578925096}" type="datetimeFigureOut">
              <a:rPr lang="tr-TR" smtClean="0"/>
              <a:t>25.6.2016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BC325AB-D5E2-4688-8ED4-FF79910B719D}" type="slidenum">
              <a:rPr lang="tr-TR" smtClean="0"/>
              <a:t>‹#›</a:t>
            </a:fld>
            <a:endParaRPr lang="tr-TR"/>
          </a:p>
        </p:txBody>
      </p:sp>
    </p:spTree>
    <p:extLst>
      <p:ext uri="{BB962C8B-B14F-4D97-AF65-F5344CB8AC3E}">
        <p14:creationId xmlns:p14="http://schemas.microsoft.com/office/powerpoint/2010/main" val="2054342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E7DC3-653A-4715-80F8-9ED578925096}" type="datetimeFigureOut">
              <a:rPr lang="tr-TR" smtClean="0"/>
              <a:t>25.6.2016</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325AB-D5E2-4688-8ED4-FF79910B719D}" type="slidenum">
              <a:rPr lang="tr-TR" smtClean="0"/>
              <a:t>‹#›</a:t>
            </a:fld>
            <a:endParaRPr lang="tr-TR"/>
          </a:p>
        </p:txBody>
      </p:sp>
    </p:spTree>
    <p:extLst>
      <p:ext uri="{BB962C8B-B14F-4D97-AF65-F5344CB8AC3E}">
        <p14:creationId xmlns:p14="http://schemas.microsoft.com/office/powerpoint/2010/main" val="957213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eveloper.android.com/reference/android/os/Bundle.html" TargetMode="External"/><Relationship Id="rId2" Type="http://schemas.openxmlformats.org/officeDocument/2006/relationships/hyperlink" Target="https://gelecegiyazanlar.turkcell.com.tr/konu/android/egitim/android-201/bir-activityi-yeniden-yaratm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elecegiyazanlar.turkcell.com.tr/konu/android/egitim/android-201/bir-activityi-yeniden-yaratm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elecegiyazanlar.turkcell.com.tr/konu/android/egitim/android-201/bir-activityi-yeniden-yaratm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elecegiyazanlar.turkcell.com.tr/konu/android/egitim/android-201/bir-activityi-yeniden-yaratm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elecegiyazanlar.turkcell.com.tr/konu/android/egitim/android-201/bir-activityi-yeniden-yaratm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Activity Yaşam Döngüsü</a:t>
            </a:r>
            <a:endParaRPr lang="tr-TR" dirty="0"/>
          </a:p>
        </p:txBody>
      </p:sp>
    </p:spTree>
    <p:extLst>
      <p:ext uri="{BB962C8B-B14F-4D97-AF65-F5344CB8AC3E}">
        <p14:creationId xmlns:p14="http://schemas.microsoft.com/office/powerpoint/2010/main" val="2893357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normAutofit fontScale="77500" lnSpcReduction="20000"/>
          </a:bodyPr>
          <a:lstStyle/>
          <a:p>
            <a:pPr marL="0" indent="0">
              <a:buNone/>
            </a:pPr>
            <a:r>
              <a:rPr lang="tr-TR" b="1" dirty="0"/>
              <a:t>Aktivitenin </a:t>
            </a:r>
            <a:r>
              <a:rPr lang="tr-TR" b="1" dirty="0" smtClean="0"/>
              <a:t>başlatılması</a:t>
            </a:r>
          </a:p>
          <a:p>
            <a:pPr marL="0" indent="0">
              <a:buNone/>
            </a:pPr>
            <a:r>
              <a:rPr lang="tr-TR" b="1" dirty="0"/>
              <a:t>startActivity</a:t>
            </a:r>
            <a:r>
              <a:rPr lang="tr-TR" dirty="0"/>
              <a:t>() metoduna başlatmak istediğiniz aktiviteyi gösteren bir Intent nesnesini parametre olarak geçirerek bir aktiviteyi başlatabilirsiniz. Intent nesnesi başlatmak istediğiniz aktiviteyi veya gerçekleştirmek istediğiniz işlemi tanımlar. Sistem diğer uygulamalar içinde de olsa uygun olan aktiviteyi bulur ve başlatır.</a:t>
            </a:r>
          </a:p>
          <a:p>
            <a:pPr marL="0" indent="0">
              <a:buNone/>
            </a:pPr>
            <a:r>
              <a:rPr lang="tr-TR" dirty="0" smtClean="0"/>
              <a:t>Kendi programınız içinde, bir aktiviteden diğer bir aktiviteyi çağırmak için aşağıdaki komut satırlarını kullanabilirsiniz:</a:t>
            </a:r>
          </a:p>
          <a:p>
            <a:pPr marL="0" indent="0">
              <a:buNone/>
            </a:pPr>
            <a:r>
              <a:rPr lang="en-US" dirty="0" smtClean="0"/>
              <a:t>Intent </a:t>
            </a:r>
            <a:r>
              <a:rPr lang="en-US" dirty="0" err="1" smtClean="0"/>
              <a:t>intent</a:t>
            </a:r>
            <a:r>
              <a:rPr lang="en-US" dirty="0" smtClean="0"/>
              <a:t> = new Intent(</a:t>
            </a:r>
            <a:r>
              <a:rPr lang="en-US" dirty="0" err="1" smtClean="0"/>
              <a:t>this,AnotherActivity.class</a:t>
            </a:r>
            <a:r>
              <a:rPr lang="en-US" dirty="0" smtClean="0"/>
              <a:t>);</a:t>
            </a:r>
          </a:p>
          <a:p>
            <a:pPr marL="0" indent="0">
              <a:buNone/>
            </a:pPr>
            <a:r>
              <a:rPr lang="en-US" b="1" dirty="0" err="1" smtClean="0"/>
              <a:t>startActivity</a:t>
            </a:r>
            <a:r>
              <a:rPr lang="en-US" b="1" dirty="0" smtClean="0"/>
              <a:t>(intent</a:t>
            </a:r>
            <a:r>
              <a:rPr lang="en-US" dirty="0"/>
              <a:t>); </a:t>
            </a:r>
            <a:endParaRPr lang="en-US" dirty="0" smtClean="0"/>
          </a:p>
          <a:p>
            <a:pPr marL="0" indent="0">
              <a:buNone/>
            </a:pPr>
            <a:r>
              <a:rPr lang="tr-TR" dirty="0" smtClean="0"/>
              <a:t>Uygulamalar, bir aktivite içinde yer alan verileri kullanarak bir eposta göndermek gibi bir işlem yapmak istediğinde, android cihaz içinde yer alan diğer uygulamalarda bulunan aktiviteleri kullanarak bu işlemi gerçekleştirir. Bu durumda uygulama sadece yapmak istediği işlemi gösteren bir Intent oluşturur ve sisteme bildirir. Sistem bu işlemi yapacak uygun aktiviteyi çalıştırır. Eğer aynı işlemi yapabilecek birden fazla aktivite varsa, kullanılacak olan aktiviteyi kullanıcı belirler. Aşağıdaki satırlar kullanıcının bir eposta göndermesini sağlar:</a:t>
            </a:r>
          </a:p>
          <a:p>
            <a:pPr marL="0" indent="0">
              <a:buNone/>
            </a:pPr>
            <a:r>
              <a:rPr lang="tr-TR" dirty="0" smtClean="0"/>
              <a:t>Intent intent = new Intent(Intent.ACTION_SEND);</a:t>
            </a:r>
          </a:p>
          <a:p>
            <a:pPr marL="0" indent="0">
              <a:buNone/>
            </a:pPr>
            <a:r>
              <a:rPr lang="tr-TR" dirty="0" smtClean="0"/>
              <a:t>intent.putExtra(Intent.EXTRA_EMAIL, recipientArray); </a:t>
            </a:r>
            <a:r>
              <a:rPr lang="tr-TR" b="1" dirty="0" smtClean="0"/>
              <a:t>/* epostanın gideceği adres */</a:t>
            </a:r>
          </a:p>
          <a:p>
            <a:pPr marL="0" indent="0">
              <a:buNone/>
            </a:pPr>
            <a:r>
              <a:rPr lang="tr-TR" dirty="0" smtClean="0"/>
              <a:t>startActivity(intent);</a:t>
            </a:r>
            <a:endParaRPr lang="tr-TR" dirty="0"/>
          </a:p>
        </p:txBody>
      </p:sp>
    </p:spTree>
    <p:extLst>
      <p:ext uri="{BB962C8B-B14F-4D97-AF65-F5344CB8AC3E}">
        <p14:creationId xmlns:p14="http://schemas.microsoft.com/office/powerpoint/2010/main" val="141855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10515600" cy="6024563"/>
          </a:xfrm>
        </p:spPr>
        <p:txBody>
          <a:bodyPr>
            <a:normAutofit fontScale="92500"/>
          </a:bodyPr>
          <a:lstStyle/>
          <a:p>
            <a:pPr marL="0" indent="0">
              <a:buNone/>
            </a:pPr>
            <a:r>
              <a:rPr lang="tr-TR" b="1" dirty="0"/>
              <a:t>Aktivitenin sonuç elde edecek şekilde </a:t>
            </a:r>
            <a:r>
              <a:rPr lang="tr-TR" b="1" dirty="0" smtClean="0"/>
              <a:t>başlatılması</a:t>
            </a:r>
          </a:p>
          <a:p>
            <a:pPr marL="0" indent="0">
              <a:buNone/>
            </a:pPr>
            <a:r>
              <a:rPr lang="tr-TR" dirty="0"/>
              <a:t>Bir aktiviteyi sonuç alacak şekilde başlatmak için startActivityForResult() metodu, başlatılan aktiviteden elde edilen sonuçları elde etmek ve işlem yapmak için ise, onActivityResult() metodu kullanılır.</a:t>
            </a:r>
          </a:p>
          <a:p>
            <a:pPr marL="0" indent="0">
              <a:buNone/>
            </a:pPr>
            <a:r>
              <a:rPr lang="tr-TR" b="1" dirty="0"/>
              <a:t>Aktiviteyi kapatma</a:t>
            </a:r>
          </a:p>
          <a:p>
            <a:pPr marL="0" indent="0">
              <a:buNone/>
            </a:pPr>
            <a:r>
              <a:rPr lang="tr-TR" dirty="0"/>
              <a:t>Bir aktivitenin finish() metodunu kullanarak aktiviteyi kapatabilirsiniz. Daha önceden başlatmış olduğunuz bir aktiviteyi kapatmak için de finishActivity() fonksiyonunu kullanabilirsiniz</a:t>
            </a:r>
            <a:r>
              <a:rPr lang="tr-TR" dirty="0" smtClean="0"/>
              <a:t>.</a:t>
            </a:r>
          </a:p>
          <a:p>
            <a:pPr marL="0" indent="0">
              <a:buNone/>
            </a:pPr>
            <a:r>
              <a:rPr lang="tr-TR" dirty="0"/>
              <a:t>Android sistemi bir aktivitenin ömrünü uygulamanız için yönettiğinden, bir aktiviteyi yukarıdaki metotları kullanarak sona erdirmemeniz tercih edilir</a:t>
            </a:r>
            <a:r>
              <a:rPr lang="tr-TR" dirty="0" smtClean="0"/>
              <a:t>.</a:t>
            </a:r>
          </a:p>
          <a:p>
            <a:r>
              <a:rPr lang="tr-TR" b="1" dirty="0"/>
              <a:t>Aktivitenin Yaşam Döngüsünü Yönetme</a:t>
            </a:r>
          </a:p>
          <a:p>
            <a:r>
              <a:rPr lang="tr-TR" dirty="0"/>
              <a:t>Kaliteli ve esnek uygulamalar geliştirmek için gerekli metotları kullanarak program içindeki aktivitelerin yaşam döngüsünü yönetmek çok önemlidir.</a:t>
            </a:r>
          </a:p>
          <a:p>
            <a:r>
              <a:rPr lang="tr-TR" dirty="0"/>
              <a:t>Bir aktivite üç farklı durumda bulunabilir:</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46664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5100"/>
            <a:ext cx="10515600" cy="6011863"/>
          </a:xfrm>
        </p:spPr>
        <p:txBody>
          <a:bodyPr>
            <a:normAutofit fontScale="77500" lnSpcReduction="20000"/>
          </a:bodyPr>
          <a:lstStyle/>
          <a:p>
            <a:pPr marL="0" indent="0">
              <a:buNone/>
            </a:pPr>
            <a:r>
              <a:rPr lang="tr-TR" b="1" dirty="0"/>
              <a:t>Resumed (Çalışmakta)</a:t>
            </a:r>
          </a:p>
          <a:p>
            <a:pPr marL="0" indent="0">
              <a:buNone/>
            </a:pPr>
            <a:r>
              <a:rPr lang="tr-TR" dirty="0"/>
              <a:t>Aktivite ekranda en önde bulunmaktadır ve kullanıcı aktivite üzerinde çalışmaktadır.</a:t>
            </a:r>
          </a:p>
          <a:p>
            <a:pPr marL="0" indent="0">
              <a:buNone/>
            </a:pPr>
            <a:r>
              <a:rPr lang="tr-TR" b="1" dirty="0"/>
              <a:t>Paused (Ara verilmiş)</a:t>
            </a:r>
          </a:p>
          <a:p>
            <a:pPr marL="0" indent="0">
              <a:buNone/>
            </a:pPr>
            <a:r>
              <a:rPr lang="tr-TR" dirty="0"/>
              <a:t>Başka bir aktivite ekranın en önündedir ve kullanıcı üzerinde çalışmaktadır, ancak ara verilmiş aktivite halen görülmektedir. Şöyleki, ara verilmiş aktivite üzerinde yer alan ve çalışan başka bir aktivite kısmen transparandır veya ekranın tamamını kaplamamaktadır. Ara verilmiş bir aktivite bellekte kalmaya devam eder ve pencere yönetecisine bağlıdır. Ancak, belleğin çok yetersiz olduğu durumlarda sistem tarafından sona erdirilebilir.</a:t>
            </a:r>
          </a:p>
          <a:p>
            <a:pPr marL="0" indent="0">
              <a:buNone/>
            </a:pPr>
            <a:r>
              <a:rPr lang="tr-TR" b="1" dirty="0"/>
              <a:t>Stopped (Durdurulmuş)</a:t>
            </a:r>
          </a:p>
          <a:p>
            <a:pPr marL="0" indent="0">
              <a:buNone/>
            </a:pPr>
            <a:r>
              <a:rPr lang="tr-TR" dirty="0"/>
              <a:t>Aktivite başka bir aktivite tarafından tamamen devre dışı bırakılır. Durdurulmuş aktivite bellekte kalmaya devam eder, ama pencere yöneticisine bağlı değildir. Kullanıcı tarafından görülmez ve ihtiyaç duyulduğunda, sistem tarafından sona erdirilir</a:t>
            </a:r>
            <a:r>
              <a:rPr lang="tr-TR" dirty="0" smtClean="0"/>
              <a:t>.</a:t>
            </a:r>
          </a:p>
          <a:p>
            <a:pPr marL="0" indent="0">
              <a:buNone/>
            </a:pPr>
            <a:r>
              <a:rPr lang="tr-TR" dirty="0"/>
              <a:t>Eğer bir aktiviteye ara verilir veya durdurulursa, sistem aktivitenin finish() metodunu kullanarak veya aktivitenin process'ini sonlandırarak aktiviteyi bellekten siler. Aktivite tekrar açıldığında, yeni baştan oluşturulması gerekir</a:t>
            </a:r>
            <a:r>
              <a:rPr lang="tr-TR" dirty="0" smtClean="0"/>
              <a:t>.</a:t>
            </a:r>
          </a:p>
          <a:p>
            <a:pPr marL="0" indent="0">
              <a:buNone/>
            </a:pPr>
            <a:r>
              <a:rPr lang="tr-TR" b="1" dirty="0"/>
              <a:t>Yaşam döngüsü metotlarını kullanma</a:t>
            </a:r>
          </a:p>
          <a:p>
            <a:pPr marL="0" indent="0">
              <a:buNone/>
            </a:pPr>
            <a:r>
              <a:rPr lang="tr-TR" dirty="0"/>
              <a:t>Aktivite farklı durumlar arasında geçiş yaptığında, farklı metodlar kullanılarak aktiviteye bildirimler gönderilir. Bu metotların içinde ilgili durum geçişi esnasında yapmak istediğiniz işlemleri yapabilirsiniz. Aşağıdaki örnek aktivite içinde temel yaşam döngüsü metotları gösterilmektedir:</a:t>
            </a:r>
          </a:p>
          <a:p>
            <a:pPr marL="0" indent="0">
              <a:buNone/>
            </a:pPr>
            <a:endParaRPr lang="tr-TR" dirty="0"/>
          </a:p>
          <a:p>
            <a:endParaRPr lang="tr-TR" dirty="0"/>
          </a:p>
        </p:txBody>
      </p:sp>
    </p:spTree>
    <p:extLst>
      <p:ext uri="{BB962C8B-B14F-4D97-AF65-F5344CB8AC3E}">
        <p14:creationId xmlns:p14="http://schemas.microsoft.com/office/powerpoint/2010/main" val="389024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5973763"/>
          </a:xfrm>
        </p:spPr>
        <p:txBody>
          <a:bodyPr>
            <a:noAutofit/>
          </a:bodyPr>
          <a:lstStyle/>
          <a:p>
            <a:pPr marL="0" indent="0">
              <a:buNone/>
            </a:pPr>
            <a:r>
              <a:rPr lang="tr-TR" sz="1400" dirty="0" smtClean="0">
                <a:solidFill>
                  <a:srgbClr val="00B0F0"/>
                </a:solidFill>
              </a:rPr>
              <a:t>public</a:t>
            </a:r>
            <a:r>
              <a:rPr lang="tr-TR" sz="1400" dirty="0" smtClean="0"/>
              <a:t> class </a:t>
            </a:r>
            <a:r>
              <a:rPr lang="tr-TR" sz="1400" b="1" dirty="0" smtClean="0"/>
              <a:t>OrnekActivity</a:t>
            </a:r>
            <a:r>
              <a:rPr lang="tr-TR" sz="1400" dirty="0" smtClean="0"/>
              <a:t> </a:t>
            </a:r>
            <a:r>
              <a:rPr lang="tr-TR" sz="1400" dirty="0" smtClean="0">
                <a:solidFill>
                  <a:srgbClr val="FF0000"/>
                </a:solidFill>
              </a:rPr>
              <a:t>extends</a:t>
            </a:r>
            <a:r>
              <a:rPr lang="tr-TR" sz="1400" dirty="0" smtClean="0"/>
              <a:t> </a:t>
            </a:r>
            <a:r>
              <a:rPr lang="tr-TR" sz="1400" b="1" dirty="0" smtClean="0"/>
              <a:t>Activity</a:t>
            </a:r>
            <a:r>
              <a:rPr lang="tr-TR" sz="1400" dirty="0" smtClean="0"/>
              <a:t> {</a:t>
            </a:r>
          </a:p>
          <a:p>
            <a:pPr marL="0" indent="0">
              <a:buNone/>
            </a:pPr>
            <a:r>
              <a:rPr lang="tr-TR" sz="1400" dirty="0" smtClean="0">
                <a:solidFill>
                  <a:srgbClr val="00B0F0"/>
                </a:solidFill>
              </a:rPr>
              <a:t>public</a:t>
            </a:r>
            <a:r>
              <a:rPr lang="tr-TR" sz="1400" dirty="0" smtClean="0"/>
              <a:t> void </a:t>
            </a:r>
            <a:r>
              <a:rPr lang="tr-TR" sz="1400" b="1" dirty="0" smtClean="0"/>
              <a:t>onCreate</a:t>
            </a:r>
            <a:r>
              <a:rPr lang="tr-TR" sz="1400" dirty="0" smtClean="0"/>
              <a:t>(Bundle savedInstanceState) {</a:t>
            </a:r>
          </a:p>
          <a:p>
            <a:pPr marL="0" indent="0">
              <a:buNone/>
            </a:pPr>
            <a:r>
              <a:rPr lang="tr-TR" sz="1400" dirty="0" smtClean="0"/>
              <a:t>       super.onCreate(savedInstanceState); // super sınıf fonksiyon çağrısı</a:t>
            </a:r>
          </a:p>
          <a:p>
            <a:pPr marL="0" indent="0">
              <a:buNone/>
            </a:pPr>
            <a:r>
              <a:rPr lang="tr-TR" sz="1400" dirty="0" smtClean="0"/>
              <a:t>      </a:t>
            </a:r>
            <a:r>
              <a:rPr lang="tr-TR" sz="1400" dirty="0" smtClean="0">
                <a:solidFill>
                  <a:srgbClr val="00B050"/>
                </a:solidFill>
              </a:rPr>
              <a:t>// Aktivite oluşturulmak üzeredir.   </a:t>
            </a:r>
            <a:r>
              <a:rPr lang="tr-TR" sz="1400" dirty="0" smtClean="0"/>
              <a:t>}</a:t>
            </a:r>
          </a:p>
          <a:p>
            <a:pPr marL="0" indent="0">
              <a:buNone/>
            </a:pPr>
            <a:r>
              <a:rPr lang="tr-TR" sz="1400" dirty="0" smtClean="0">
                <a:solidFill>
                  <a:srgbClr val="00B0F0"/>
                </a:solidFill>
              </a:rPr>
              <a:t>protected</a:t>
            </a:r>
            <a:r>
              <a:rPr lang="tr-TR" sz="1400" dirty="0" smtClean="0"/>
              <a:t> void </a:t>
            </a:r>
            <a:r>
              <a:rPr lang="tr-TR" sz="1400" b="1" dirty="0" smtClean="0"/>
              <a:t>onStart</a:t>
            </a:r>
            <a:r>
              <a:rPr lang="tr-TR" sz="1400" dirty="0" smtClean="0"/>
              <a:t>() {</a:t>
            </a:r>
          </a:p>
          <a:p>
            <a:pPr marL="0" indent="0">
              <a:buNone/>
            </a:pPr>
            <a:r>
              <a:rPr lang="tr-TR" sz="1400" dirty="0" smtClean="0"/>
              <a:t>  super.onStart(); // super sınıf fonksiyon çağrısı</a:t>
            </a:r>
          </a:p>
          <a:p>
            <a:pPr marL="0" indent="0">
              <a:buNone/>
            </a:pPr>
            <a:r>
              <a:rPr lang="tr-TR" sz="1400" dirty="0" smtClean="0">
                <a:solidFill>
                  <a:srgbClr val="00B050"/>
                </a:solidFill>
              </a:rPr>
              <a:t>   // Aktivite ekranda gösterilmek üzeredir.  </a:t>
            </a:r>
            <a:r>
              <a:rPr lang="tr-TR" sz="1400" dirty="0" smtClean="0"/>
              <a:t>}</a:t>
            </a:r>
          </a:p>
          <a:p>
            <a:pPr marL="0" indent="0">
              <a:buNone/>
            </a:pPr>
            <a:r>
              <a:rPr lang="tr-TR" sz="1400" dirty="0" smtClean="0">
                <a:solidFill>
                  <a:srgbClr val="00B0F0"/>
                </a:solidFill>
              </a:rPr>
              <a:t>protected</a:t>
            </a:r>
            <a:r>
              <a:rPr lang="tr-TR" sz="1400" dirty="0" smtClean="0"/>
              <a:t> void </a:t>
            </a:r>
            <a:r>
              <a:rPr lang="tr-TR" sz="1400" b="1" dirty="0" smtClean="0"/>
              <a:t>onResume</a:t>
            </a:r>
            <a:r>
              <a:rPr lang="tr-TR" sz="1400" dirty="0" smtClean="0"/>
              <a:t>() {</a:t>
            </a:r>
          </a:p>
          <a:p>
            <a:pPr marL="0" indent="0">
              <a:buNone/>
            </a:pPr>
            <a:r>
              <a:rPr lang="tr-TR" sz="1400" dirty="0" smtClean="0"/>
              <a:t>       super.onResume(); // super sınıf fonksiyon çağrısı</a:t>
            </a:r>
          </a:p>
          <a:p>
            <a:pPr marL="0" indent="0">
              <a:buNone/>
            </a:pPr>
            <a:r>
              <a:rPr lang="tr-TR" sz="1400" dirty="0" smtClean="0"/>
              <a:t>    </a:t>
            </a:r>
            <a:r>
              <a:rPr lang="tr-TR" sz="1400" dirty="0" smtClean="0">
                <a:solidFill>
                  <a:srgbClr val="00B050"/>
                </a:solidFill>
              </a:rPr>
              <a:t>// Aktivite tekrar ekranda gösterilmek üzeredir.  </a:t>
            </a:r>
            <a:r>
              <a:rPr lang="tr-TR" sz="1400" dirty="0" smtClean="0"/>
              <a:t>}</a:t>
            </a:r>
          </a:p>
          <a:p>
            <a:pPr marL="0" indent="0">
              <a:buNone/>
            </a:pPr>
            <a:r>
              <a:rPr lang="tr-TR" sz="1400" dirty="0" smtClean="0">
                <a:solidFill>
                  <a:srgbClr val="00B0F0"/>
                </a:solidFill>
              </a:rPr>
              <a:t>protected</a:t>
            </a:r>
            <a:r>
              <a:rPr lang="tr-TR" sz="1400" dirty="0" smtClean="0"/>
              <a:t> void </a:t>
            </a:r>
            <a:r>
              <a:rPr lang="tr-TR" sz="1400" b="1" dirty="0" smtClean="0"/>
              <a:t>onPause</a:t>
            </a:r>
            <a:r>
              <a:rPr lang="tr-TR" sz="1400" dirty="0" smtClean="0"/>
              <a:t>() {</a:t>
            </a:r>
          </a:p>
          <a:p>
            <a:pPr marL="0" indent="0">
              <a:buNone/>
            </a:pPr>
            <a:r>
              <a:rPr lang="tr-TR" sz="1400" dirty="0" smtClean="0"/>
              <a:t>        super.onPause(); // super sınıf fonksiyon çağrısı</a:t>
            </a:r>
          </a:p>
          <a:p>
            <a:pPr marL="0" indent="0">
              <a:buNone/>
            </a:pPr>
            <a:r>
              <a:rPr lang="tr-TR" sz="1400" dirty="0" smtClean="0">
                <a:solidFill>
                  <a:srgbClr val="00B050"/>
                </a:solidFill>
              </a:rPr>
              <a:t>        // Başka bir aktivite devrededir (bu aktivite durdurulmak üzeredir).    </a:t>
            </a:r>
            <a:r>
              <a:rPr lang="tr-TR" sz="1400" dirty="0" smtClean="0"/>
              <a:t>}</a:t>
            </a:r>
          </a:p>
          <a:p>
            <a:pPr marL="0" indent="0">
              <a:buNone/>
            </a:pPr>
            <a:r>
              <a:rPr lang="tr-TR" sz="1400" dirty="0" smtClean="0">
                <a:solidFill>
                  <a:srgbClr val="00B0F0"/>
                </a:solidFill>
              </a:rPr>
              <a:t>protected</a:t>
            </a:r>
            <a:r>
              <a:rPr lang="tr-TR" sz="1400" dirty="0" smtClean="0"/>
              <a:t> void </a:t>
            </a:r>
            <a:r>
              <a:rPr lang="tr-TR" sz="1400" b="1" dirty="0" smtClean="0"/>
              <a:t>onStop</a:t>
            </a:r>
            <a:r>
              <a:rPr lang="tr-TR" sz="1400" dirty="0" smtClean="0"/>
              <a:t>() {</a:t>
            </a:r>
          </a:p>
          <a:p>
            <a:pPr marL="0" indent="0">
              <a:buNone/>
            </a:pPr>
            <a:r>
              <a:rPr lang="tr-TR" sz="1400" dirty="0" smtClean="0"/>
              <a:t>        super.onStop(); // super sınıf fonksiyon çağrısı</a:t>
            </a:r>
          </a:p>
          <a:p>
            <a:pPr marL="0" indent="0">
              <a:buNone/>
            </a:pPr>
            <a:r>
              <a:rPr lang="tr-TR" sz="1400" dirty="0" smtClean="0">
                <a:solidFill>
                  <a:srgbClr val="00B050"/>
                </a:solidFill>
              </a:rPr>
              <a:t>        // Aktivite görünür değildir (durdurulmuştur).    </a:t>
            </a:r>
            <a:r>
              <a:rPr lang="tr-TR" sz="1400" dirty="0" smtClean="0"/>
              <a:t>}</a:t>
            </a:r>
          </a:p>
          <a:p>
            <a:pPr marL="0" indent="0">
              <a:buNone/>
            </a:pPr>
            <a:r>
              <a:rPr lang="tr-TR" sz="1400" dirty="0" smtClean="0">
                <a:solidFill>
                  <a:srgbClr val="00B0F0"/>
                </a:solidFill>
              </a:rPr>
              <a:t>protected</a:t>
            </a:r>
            <a:r>
              <a:rPr lang="tr-TR" sz="1400" dirty="0" smtClean="0"/>
              <a:t> void </a:t>
            </a:r>
            <a:r>
              <a:rPr lang="tr-TR" sz="1400" b="1" dirty="0" smtClean="0"/>
              <a:t>onDestroy</a:t>
            </a:r>
            <a:r>
              <a:rPr lang="tr-TR" sz="1400" dirty="0" smtClean="0"/>
              <a:t>() {</a:t>
            </a:r>
          </a:p>
          <a:p>
            <a:pPr marL="0" indent="0">
              <a:buNone/>
            </a:pPr>
            <a:r>
              <a:rPr lang="tr-TR" sz="1400" dirty="0" smtClean="0"/>
              <a:t>        super.onDestroy(); // super sınıf fonksiyon çağrısı</a:t>
            </a:r>
          </a:p>
          <a:p>
            <a:pPr marL="0" indent="0">
              <a:buNone/>
            </a:pPr>
            <a:r>
              <a:rPr lang="tr-TR" sz="1400" dirty="0" smtClean="0"/>
              <a:t>        </a:t>
            </a:r>
            <a:r>
              <a:rPr lang="tr-TR" sz="1400" dirty="0" smtClean="0">
                <a:solidFill>
                  <a:srgbClr val="00B050"/>
                </a:solidFill>
              </a:rPr>
              <a:t>// Aktivite yok edilmek üzeredir. </a:t>
            </a:r>
            <a:r>
              <a:rPr lang="tr-TR" sz="1400" dirty="0" smtClean="0"/>
              <a:t>}}</a:t>
            </a:r>
            <a:endParaRPr lang="tr-TR" sz="1400" dirty="0"/>
          </a:p>
        </p:txBody>
      </p:sp>
    </p:spTree>
    <p:extLst>
      <p:ext uri="{BB962C8B-B14F-4D97-AF65-F5344CB8AC3E}">
        <p14:creationId xmlns:p14="http://schemas.microsoft.com/office/powerpoint/2010/main" val="133388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5100"/>
            <a:ext cx="10515600" cy="6011863"/>
          </a:xfrm>
        </p:spPr>
        <p:txBody>
          <a:bodyPr>
            <a:normAutofit fontScale="62500" lnSpcReduction="20000"/>
          </a:bodyPr>
          <a:lstStyle/>
          <a:p>
            <a:pPr marL="0" indent="0">
              <a:buNone/>
            </a:pPr>
            <a:r>
              <a:rPr lang="tr-TR" sz="3400" dirty="0"/>
              <a:t>Yukarıda gösterilen tüm metotlar herhangi bir işlem gerçekleştirmeden önce super sınıf (üst sınıf) metodunu çağırmalıdır</a:t>
            </a:r>
            <a:r>
              <a:rPr lang="tr-TR" sz="3400" dirty="0" smtClean="0"/>
              <a:t>.</a:t>
            </a:r>
          </a:p>
          <a:p>
            <a:pPr marL="0" indent="0">
              <a:buNone/>
            </a:pPr>
            <a:endParaRPr lang="tr-TR" sz="3400" dirty="0" smtClean="0"/>
          </a:p>
          <a:p>
            <a:pPr marL="0" indent="0">
              <a:buNone/>
            </a:pPr>
            <a:r>
              <a:rPr lang="tr-TR" sz="3400" dirty="0"/>
              <a:t>Yukarıda bahsi geçen metotlar bir aktivitenin tüm yaşam döngüsünü belirler. Bu metotları çalıştırarak, aktivitenin yaşam döngüsünde üç adet içiçe döngüyü kontrol edebilirsiniz.</a:t>
            </a:r>
          </a:p>
          <a:p>
            <a:pPr marL="0" indent="0">
              <a:buNone/>
            </a:pPr>
            <a:r>
              <a:rPr lang="tr-TR" sz="3400" b="1" dirty="0"/>
              <a:t>Aktivitenin tüm </a:t>
            </a:r>
            <a:r>
              <a:rPr lang="tr-TR" sz="3400" b="1" dirty="0" smtClean="0"/>
              <a:t>zamanı</a:t>
            </a:r>
          </a:p>
          <a:p>
            <a:pPr marL="0" indent="0">
              <a:buNone/>
            </a:pPr>
            <a:endParaRPr lang="tr-TR" sz="3400" b="1" dirty="0"/>
          </a:p>
          <a:p>
            <a:pPr marL="0" indent="0">
              <a:buNone/>
            </a:pPr>
            <a:r>
              <a:rPr lang="tr-TR" sz="3400" dirty="0"/>
              <a:t>onCreate() ve onDestroy() metotlarına yapılan çağrılar arasında geçer. Aktiviteler OnCreate() fonksiyonu içinde ekran görüntüsünün oluşturulması gibi işlemleri ve onDestroy() içinde ise tüm kaynakları serbest bırakma işlemlerini gerçekleştirmelidir.</a:t>
            </a:r>
          </a:p>
          <a:p>
            <a:pPr marL="0" indent="0">
              <a:buNone/>
            </a:pPr>
            <a:r>
              <a:rPr lang="tr-TR" sz="3400" b="1" dirty="0"/>
              <a:t>Aktivitenin görünür </a:t>
            </a:r>
            <a:r>
              <a:rPr lang="tr-TR" sz="3400" b="1" dirty="0" smtClean="0"/>
              <a:t>zamanı</a:t>
            </a:r>
          </a:p>
          <a:p>
            <a:pPr marL="0" indent="0">
              <a:buNone/>
            </a:pPr>
            <a:endParaRPr lang="tr-TR" sz="3400" b="1" dirty="0"/>
          </a:p>
          <a:p>
            <a:pPr marL="0" indent="0">
              <a:buNone/>
            </a:pPr>
            <a:r>
              <a:rPr lang="tr-TR" sz="3400" dirty="0"/>
              <a:t>onStart() ve onStop() metotlarına yapılan çağrılar arasında geçer. Bu zaman süresince, kullanıcı aktiviteyi cihaz ekranında görür ve işlem yapar. Bu iki metod arasında, aktiviteyi kullanıcıya göstermek için gereken kaynakları sağlayabilirsiniz. Bu iki metod aktivitenin kullanıcıya gösterilmesi ya da kullanıcıdan gizlenmesi için birden fazla kullanılabilir.</a:t>
            </a:r>
          </a:p>
          <a:p>
            <a:pPr marL="0" indent="0">
              <a:buNone/>
            </a:pPr>
            <a:r>
              <a:rPr lang="tr-TR" sz="3400" b="1" dirty="0"/>
              <a:t>Aktivitenin ön plan zamanı</a:t>
            </a:r>
          </a:p>
          <a:p>
            <a:pPr marL="0" indent="0">
              <a:buNone/>
            </a:pPr>
            <a:r>
              <a:rPr lang="tr-TR" sz="3400" dirty="0"/>
              <a:t>onResume() ve onPause() metotlarına yapılan çağrılar arasında geçer. Bu zaman süresince, aktivite diğer tüm aktivitelerin önünde yer alır ve kullanıcı aktivite üzerinde işlem yapar.</a:t>
            </a:r>
          </a:p>
          <a:p>
            <a:pPr marL="0" indent="0">
              <a:buNone/>
            </a:pPr>
            <a:endParaRPr lang="tr-TR" dirty="0"/>
          </a:p>
        </p:txBody>
      </p:sp>
    </p:spTree>
    <p:extLst>
      <p:ext uri="{BB962C8B-B14F-4D97-AF65-F5344CB8AC3E}">
        <p14:creationId xmlns:p14="http://schemas.microsoft.com/office/powerpoint/2010/main" val="29272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1300"/>
            <a:ext cx="10515600" cy="5935663"/>
          </a:xfrm>
        </p:spPr>
        <p:txBody>
          <a:bodyPr>
            <a:normAutofit fontScale="77500" lnSpcReduction="20000"/>
          </a:bodyPr>
          <a:lstStyle/>
          <a:p>
            <a:pPr marL="0" indent="0">
              <a:buNone/>
            </a:pPr>
            <a:r>
              <a:rPr lang="tr-TR" dirty="0"/>
              <a:t>Yukarıdaki metotlar bir </a:t>
            </a:r>
            <a:r>
              <a:rPr lang="tr-TR" i="1" dirty="0"/>
              <a:t>Activity</a:t>
            </a:r>
            <a:r>
              <a:rPr lang="tr-TR" dirty="0"/>
              <a:t>'nin yaşamını kontrol etmemize yardımcı olur. Özellikle kullanıcı bir ayarı kaydediyorsa ya da oyun oynuyorsa ve bu sırada bir telefon konuşması başlayacaksa anlık durumları kaydetmemiz için bu metotların çalışma esaslarını bilmeliyiz.</a:t>
            </a:r>
          </a:p>
          <a:p>
            <a:pPr marL="0" indent="0">
              <a:buNone/>
            </a:pPr>
            <a:r>
              <a:rPr lang="tr-TR" dirty="0"/>
              <a:t>Herhangi bir ekranın </a:t>
            </a:r>
            <a:r>
              <a:rPr lang="tr-TR" i="1" dirty="0"/>
              <a:t>Activity</a:t>
            </a:r>
            <a:r>
              <a:rPr lang="tr-TR" dirty="0"/>
              <a:t> sınıfı tarafından oluşturulması yeterlidir. Ancak bunun yanında Android işletim sistemi, sık kullanılan ekranlara özel </a:t>
            </a:r>
            <a:r>
              <a:rPr lang="tr-TR" i="1" dirty="0"/>
              <a:t>Activity</a:t>
            </a:r>
            <a:r>
              <a:rPr lang="tr-TR" dirty="0"/>
              <a:t> sınıfları sağlar. Bunlara göz atarsak</a:t>
            </a:r>
            <a:r>
              <a:rPr lang="tr-TR" dirty="0" smtClean="0"/>
              <a:t>;</a:t>
            </a:r>
          </a:p>
          <a:p>
            <a:pPr marL="0" indent="0">
              <a:buNone/>
            </a:pPr>
            <a:endParaRPr lang="tr-TR" dirty="0" smtClean="0"/>
          </a:p>
          <a:p>
            <a:r>
              <a:rPr lang="tr-TR" b="1" dirty="0"/>
              <a:t>ListActivity</a:t>
            </a:r>
            <a:r>
              <a:rPr lang="tr-TR" dirty="0"/>
              <a:t>:</a:t>
            </a:r>
            <a:r>
              <a:rPr lang="tr-TR" b="1" dirty="0"/>
              <a:t> </a:t>
            </a:r>
            <a:r>
              <a:rPr lang="tr-TR" dirty="0"/>
              <a:t>Bir veritabanındaki veriyi listelemek ya da sunucudan gelen veriyi kullanıcıya göstermek, uygulamalarda sık rastlanan işlemlerdir. Bunun için Android işletim sistemi bize </a:t>
            </a:r>
            <a:r>
              <a:rPr lang="tr-TR" b="1" dirty="0"/>
              <a:t>ListActivity</a:t>
            </a:r>
            <a:r>
              <a:rPr lang="tr-TR" dirty="0"/>
              <a:t> sınıfını sunar. Standart bir </a:t>
            </a:r>
            <a:r>
              <a:rPr lang="tr-TR" i="1" dirty="0"/>
              <a:t>layout</a:t>
            </a:r>
            <a:r>
              <a:rPr lang="tr-TR" dirty="0"/>
              <a:t> dosyasından oluşturulan bu ekran sayesinde elimizdeki veriyi rahat bir şekilde görüntüleyebiliriz.</a:t>
            </a:r>
          </a:p>
          <a:p>
            <a:r>
              <a:rPr lang="tr-TR" b="1" dirty="0"/>
              <a:t>MapActivity</a:t>
            </a:r>
            <a:r>
              <a:rPr lang="tr-TR" dirty="0"/>
              <a:t>: Harita uygulamaları için sık kullanılan bir </a:t>
            </a:r>
            <a:r>
              <a:rPr lang="tr-TR" i="1" dirty="0"/>
              <a:t>Activity</a:t>
            </a:r>
            <a:r>
              <a:rPr lang="tr-TR" dirty="0"/>
              <a:t> tipidir.</a:t>
            </a:r>
            <a:r>
              <a:rPr lang="tr-TR" i="1" dirty="0"/>
              <a:t> Google Maps</a:t>
            </a:r>
            <a:r>
              <a:rPr lang="tr-TR" dirty="0"/>
              <a:t> haritaları üzerinde işlem yapacağımız bir uygulamamız varsa bu </a:t>
            </a:r>
            <a:r>
              <a:rPr lang="tr-TR" i="1" dirty="0"/>
              <a:t>Activity</a:t>
            </a:r>
            <a:r>
              <a:rPr lang="tr-TR" dirty="0"/>
              <a:t> bize yardımcı olacaktır.</a:t>
            </a:r>
          </a:p>
          <a:p>
            <a:r>
              <a:rPr lang="tr-TR" b="1" dirty="0"/>
              <a:t>PreferenceActivity</a:t>
            </a:r>
            <a:r>
              <a:rPr lang="tr-TR" dirty="0"/>
              <a:t>: Android işletim sistemine benzer bir kullanıcı ayar menüsü yapmayı hedefliyorsak, </a:t>
            </a:r>
            <a:r>
              <a:rPr lang="tr-TR" i="1" dirty="0"/>
              <a:t>PreferenceActivity</a:t>
            </a:r>
            <a:r>
              <a:rPr lang="tr-TR" dirty="0"/>
              <a:t>'den faydalanabiliriz.</a:t>
            </a:r>
            <a:r>
              <a:rPr lang="tr-TR" i="1" dirty="0"/>
              <a:t> PreferenceActivity</a:t>
            </a:r>
            <a:r>
              <a:rPr lang="tr-TR" dirty="0"/>
              <a:t> layout dosyasında vereceğimiz yapıya göre sunulan seçenekleri alt kategorilerle ekrana getirir. Aynı zamanda kullanıcının saklayacağı değerleri, her değere özel bir anahtar atayarak (key – value) bellekte otomatik olarak saklar.</a:t>
            </a:r>
          </a:p>
          <a:p>
            <a:pPr marL="0" indent="0">
              <a:buNone/>
            </a:pPr>
            <a:endParaRPr lang="tr-TR" dirty="0"/>
          </a:p>
          <a:p>
            <a:endParaRPr lang="tr-TR" dirty="0"/>
          </a:p>
        </p:txBody>
      </p:sp>
    </p:spTree>
    <p:extLst>
      <p:ext uri="{BB962C8B-B14F-4D97-AF65-F5344CB8AC3E}">
        <p14:creationId xmlns:p14="http://schemas.microsoft.com/office/powerpoint/2010/main" val="321661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2100"/>
            <a:ext cx="10515600" cy="5884863"/>
          </a:xfrm>
        </p:spPr>
        <p:txBody>
          <a:bodyPr>
            <a:normAutofit fontScale="77500" lnSpcReduction="20000"/>
          </a:bodyPr>
          <a:lstStyle/>
          <a:p>
            <a:pPr marL="0" indent="0">
              <a:buNone/>
            </a:pPr>
            <a:r>
              <a:rPr lang="tr-TR" b="1" dirty="0"/>
              <a:t>Bir Activity'i Yeniden </a:t>
            </a:r>
            <a:r>
              <a:rPr lang="tr-TR" b="1" dirty="0" smtClean="0"/>
              <a:t>Yaratma</a:t>
            </a:r>
          </a:p>
          <a:p>
            <a:pPr marL="0" indent="0">
              <a:buNone/>
            </a:pPr>
            <a:r>
              <a:rPr lang="tr-TR" dirty="0"/>
              <a:t>Uygulamada çeşitli yollarla (kullanıcının geri tuşuna basması, Activity'nin </a:t>
            </a:r>
            <a:r>
              <a:rPr lang="tr-TR" dirty="0">
                <a:hlinkClick r:id="rId2"/>
              </a:rPr>
              <a:t>finish()</a:t>
            </a:r>
            <a:r>
              <a:rPr lang="tr-TR" dirty="0"/>
              <a:t> metodunu çagırması gibi) Activity'nin sonlanması ya da İngilizce tabiriyle "</a:t>
            </a:r>
            <a:r>
              <a:rPr lang="tr-TR" dirty="0">
                <a:hlinkClick r:id="rId2"/>
              </a:rPr>
              <a:t>destroy</a:t>
            </a:r>
            <a:r>
              <a:rPr lang="tr-TR" dirty="0"/>
              <a:t>" olması, gayet doğal bir işlemdir. Sistemin daha fazla belleğe ihtiyacı olduğunda ya da </a:t>
            </a:r>
            <a:r>
              <a:rPr lang="tr-TR" dirty="0">
                <a:hlinkClick r:id="rId2"/>
              </a:rPr>
              <a:t>Activity</a:t>
            </a:r>
            <a:r>
              <a:rPr lang="tr-TR" dirty="0"/>
              <a:t> çok uzun süredir çalıştığı için durdurulabilir</a:t>
            </a:r>
            <a:r>
              <a:rPr lang="tr-TR" dirty="0" smtClean="0"/>
              <a:t>.</a:t>
            </a:r>
          </a:p>
          <a:p>
            <a:pPr marL="0" indent="0">
              <a:buNone/>
            </a:pPr>
            <a:r>
              <a:rPr lang="tr-TR" dirty="0">
                <a:hlinkClick r:id="rId2"/>
              </a:rPr>
              <a:t>Activity</a:t>
            </a:r>
            <a:r>
              <a:rPr lang="tr-TR" dirty="0"/>
              <a:t>, kullanıcının geri tuşuna basması ya da kendini sonlandırması (finish()) durumlarında tamamıyla kaybolur çünkü sistem Activity'nin artık gerekli olmadığını farzeder. Activity sistem tarafından sonlandırıldıysa Activity'de bulunan verileri saklayıp, kullanıcı geri dönmek istediğinde yeniden Activity oluşturarak bu verileri ona yükler. Activity'nin hangi adımda olduğunu sakladığı için yine o duruma gelerek kullanıcının kaldığı son ekranı gösterir. Sistem tarafından korunan veriler </a:t>
            </a:r>
            <a:r>
              <a:rPr lang="tr-TR" dirty="0">
                <a:hlinkClick r:id="rId3"/>
              </a:rPr>
              <a:t>Bundle</a:t>
            </a:r>
            <a:r>
              <a:rPr lang="tr-TR" dirty="0"/>
              <a:t> objesinde anahtar-değer çiftleriyle tutulur</a:t>
            </a:r>
            <a:r>
              <a:rPr lang="tr-TR" dirty="0" smtClean="0"/>
              <a:t>.</a:t>
            </a:r>
          </a:p>
          <a:p>
            <a:pPr marL="0" indent="0">
              <a:buNone/>
            </a:pPr>
            <a:r>
              <a:rPr lang="tr-TR" dirty="0"/>
              <a:t>Normalde sistem </a:t>
            </a:r>
            <a:r>
              <a:rPr lang="tr-TR" dirty="0">
                <a:hlinkClick r:id="rId3"/>
              </a:rPr>
              <a:t>Bundle</a:t>
            </a:r>
            <a:r>
              <a:rPr lang="tr-TR" dirty="0"/>
              <a:t> kullanarak uygulamanın Activity layout'unda bulunan tüm view nesnelerini saklar (editext'e girilen değer gibi). Eğer Activity'niz sonlanır ve yeniden başlatılırsa layout dosyasındaki nesnelerin son değerleri korunur. Sizin kodunuzu gerektirmeyen bu özellikle birlikte kullanıcı deneyiminin artırılması ve uygulamanın daha verimli çalışması için daha fazla veri ve durumun kazanılması gerekebilir, bunun için Activity'nin ilerleyişini çeşitli değişkenlerle saklamanız gerekmektedir</a:t>
            </a:r>
            <a:r>
              <a:rPr lang="tr-TR" dirty="0" smtClean="0"/>
              <a:t>.</a:t>
            </a:r>
          </a:p>
          <a:p>
            <a:pPr marL="0" indent="0">
              <a:buNone/>
            </a:pPr>
            <a:r>
              <a:rPr lang="tr-TR" dirty="0"/>
              <a:t>Android sisteminin son durum değerlerini kurtarabilmesi için tüm View'lar </a:t>
            </a:r>
            <a:r>
              <a:rPr lang="tr-TR" dirty="0">
                <a:hlinkClick r:id="rId2"/>
              </a:rPr>
              <a:t>android:id</a:t>
            </a:r>
            <a:r>
              <a:rPr lang="tr-TR" dirty="0"/>
              <a:t> niteliğinden sağlanan benzersiz (unique) ID'ye sahip olmak zorundadır.</a:t>
            </a:r>
            <a:endParaRPr lang="tr-TR" b="1" dirty="0"/>
          </a:p>
          <a:p>
            <a:endParaRPr lang="tr-TR" dirty="0"/>
          </a:p>
        </p:txBody>
      </p:sp>
    </p:spTree>
    <p:extLst>
      <p:ext uri="{BB962C8B-B14F-4D97-AF65-F5344CB8AC3E}">
        <p14:creationId xmlns:p14="http://schemas.microsoft.com/office/powerpoint/2010/main" val="1962785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5973763"/>
          </a:xfrm>
        </p:spPr>
        <p:txBody>
          <a:bodyPr/>
          <a:lstStyle/>
          <a:p>
            <a:pPr marL="0" indent="0">
              <a:buNone/>
            </a:pPr>
            <a:r>
              <a:rPr lang="tr-TR" sz="2000" dirty="0"/>
              <a:t>Activity durumları için daha fazla veri kaydetmek isterseniz,</a:t>
            </a:r>
            <a:r>
              <a:rPr lang="tr-TR" sz="2000" dirty="0">
                <a:hlinkClick r:id="rId2"/>
              </a:rPr>
              <a:t>onSaveInstanceState()</a:t>
            </a:r>
            <a:r>
              <a:rPr lang="tr-TR" sz="2000" dirty="0"/>
              <a:t> callback methodunu ezmeniz (override) gerekmektedir. Sistem, kullanıcı Activity'den çıktığında metodun sakladığı verileri Bundle nesnesine yükleyerek, sistem Activity'yi yeniden oluşturmak durumunda kalırsa</a:t>
            </a:r>
            <a:r>
              <a:rPr lang="tr-TR" sz="2000" dirty="0">
                <a:hlinkClick r:id="rId2"/>
              </a:rPr>
              <a:t>onRestoreInstanceState()</a:t>
            </a:r>
            <a:r>
              <a:rPr lang="tr-TR" sz="2000" dirty="0"/>
              <a:t> veya </a:t>
            </a:r>
            <a:r>
              <a:rPr lang="tr-TR" sz="2000" dirty="0">
                <a:hlinkClick r:id="rId2"/>
              </a:rPr>
              <a:t>onCreate()</a:t>
            </a:r>
            <a:r>
              <a:rPr lang="tr-TR" sz="2000" dirty="0"/>
              <a:t> metodunu çağırdığında aynı Bundle nesnesini kullanır</a:t>
            </a:r>
            <a:r>
              <a:rPr lang="tr-TR" sz="2000" dirty="0" smtClean="0"/>
              <a:t>.</a:t>
            </a:r>
          </a:p>
          <a:p>
            <a:pPr marL="0" indent="0">
              <a:buNone/>
            </a:pPr>
            <a:endParaRPr lang="tr-T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979612"/>
            <a:ext cx="7772400" cy="4067175"/>
          </a:xfrm>
          <a:prstGeom prst="rect">
            <a:avLst/>
          </a:prstGeom>
        </p:spPr>
      </p:pic>
    </p:spTree>
    <p:extLst>
      <p:ext uri="{BB962C8B-B14F-4D97-AF65-F5344CB8AC3E}">
        <p14:creationId xmlns:p14="http://schemas.microsoft.com/office/powerpoint/2010/main" val="12416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600"/>
            <a:ext cx="10515600" cy="6075363"/>
          </a:xfrm>
        </p:spPr>
        <p:txBody>
          <a:bodyPr/>
          <a:lstStyle/>
          <a:p>
            <a:pPr marL="0" indent="0">
              <a:buNone/>
            </a:pPr>
            <a:r>
              <a:rPr lang="tr-TR" b="1" dirty="0"/>
              <a:t>Activity State'inin </a:t>
            </a:r>
            <a:r>
              <a:rPr lang="tr-TR" b="1" dirty="0" smtClean="0"/>
              <a:t>kaydedilmesi</a:t>
            </a:r>
          </a:p>
          <a:p>
            <a:r>
              <a:rPr lang="tr-TR" dirty="0"/>
              <a:t>Uygulamanızın Activity'si durmaya başladığında, sistem tarafından </a:t>
            </a:r>
            <a:r>
              <a:rPr lang="tr-TR" dirty="0">
                <a:hlinkClick r:id="rId2"/>
              </a:rPr>
              <a:t>onSaveInstanceState()</a:t>
            </a:r>
            <a:r>
              <a:rPr lang="tr-TR" dirty="0"/>
              <a:t> metodu çağrılır, bu yolla uygulamanızın Activity state'ini anahtar-değer çiftleriyle kaydebilirsiniz. Metodun olağan gerçeklemesinde (default implementation) Activity'nin durumunu View hiyerarşisine göre kaydedilir. Örneğin EditText içerisindeki bir değer ya da ListView öğesi içinde ekranın kaydırılma miktarının kaydedilmesi gibi.</a:t>
            </a:r>
          </a:p>
          <a:p>
            <a:r>
              <a:rPr lang="tr-TR" dirty="0"/>
              <a:t>Eğer Activity'nin daha fazla durum bilgilerini kaydetmek istiyorsanız, </a:t>
            </a:r>
            <a:r>
              <a:rPr lang="tr-TR" dirty="0">
                <a:hlinkClick r:id="rId2"/>
              </a:rPr>
              <a:t>onSaveInstanceState()</a:t>
            </a:r>
            <a:r>
              <a:rPr lang="tr-TR" dirty="0"/>
              <a:t> metoduna yeni kod eklemeleri yaparak Bundle nesnesine anahtar-değer çifti belirtmek durumundasınız. </a:t>
            </a:r>
            <a:endParaRPr lang="tr-TR" b="1" dirty="0"/>
          </a:p>
          <a:p>
            <a:endParaRPr lang="tr-TR" dirty="0"/>
          </a:p>
        </p:txBody>
      </p:sp>
    </p:spTree>
    <p:extLst>
      <p:ext uri="{BB962C8B-B14F-4D97-AF65-F5344CB8AC3E}">
        <p14:creationId xmlns:p14="http://schemas.microsoft.com/office/powerpoint/2010/main" val="747846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normAutofit fontScale="92500" lnSpcReduction="20000"/>
          </a:bodyPr>
          <a:lstStyle/>
          <a:p>
            <a:pPr marL="0" indent="0">
              <a:buNone/>
            </a:pPr>
            <a:r>
              <a:rPr lang="tr-TR" b="1" dirty="0"/>
              <a:t>static</a:t>
            </a:r>
            <a:r>
              <a:rPr lang="tr-TR" dirty="0"/>
              <a:t> </a:t>
            </a:r>
            <a:r>
              <a:rPr lang="tr-TR" b="1" dirty="0"/>
              <a:t>final</a:t>
            </a:r>
            <a:r>
              <a:rPr lang="tr-TR" dirty="0"/>
              <a:t> String STATE_SCORE = "playerScore</a:t>
            </a:r>
            <a:r>
              <a:rPr lang="tr-TR" dirty="0" smtClean="0"/>
              <a:t>";</a:t>
            </a:r>
          </a:p>
          <a:p>
            <a:pPr marL="0" indent="0">
              <a:buNone/>
            </a:pPr>
            <a:r>
              <a:rPr lang="tr-TR" b="1" dirty="0" smtClean="0"/>
              <a:t>static</a:t>
            </a:r>
            <a:r>
              <a:rPr lang="tr-TR" dirty="0" smtClean="0"/>
              <a:t> </a:t>
            </a:r>
            <a:r>
              <a:rPr lang="tr-TR" b="1" dirty="0"/>
              <a:t>final</a:t>
            </a:r>
            <a:r>
              <a:rPr lang="tr-TR" dirty="0"/>
              <a:t> String STATE_LEVEL = "playerLevel"; </a:t>
            </a:r>
          </a:p>
          <a:p>
            <a:pPr marL="0" indent="0">
              <a:buNone/>
            </a:pPr>
            <a:r>
              <a:rPr lang="tr-TR" dirty="0" smtClean="0"/>
              <a:t> </a:t>
            </a:r>
            <a:r>
              <a:rPr lang="tr-TR" dirty="0"/>
              <a:t>@Override </a:t>
            </a:r>
            <a:endParaRPr lang="tr-TR" dirty="0" smtClean="0"/>
          </a:p>
          <a:p>
            <a:pPr marL="0" indent="0">
              <a:buNone/>
            </a:pPr>
            <a:r>
              <a:rPr lang="tr-TR" b="1" dirty="0" smtClean="0"/>
              <a:t>public</a:t>
            </a:r>
            <a:r>
              <a:rPr lang="tr-TR" dirty="0" smtClean="0"/>
              <a:t> </a:t>
            </a:r>
            <a:r>
              <a:rPr lang="tr-TR" b="1" dirty="0"/>
              <a:t>void</a:t>
            </a:r>
            <a:r>
              <a:rPr lang="tr-TR" dirty="0"/>
              <a:t> </a:t>
            </a:r>
            <a:r>
              <a:rPr lang="tr-TR" b="1" dirty="0"/>
              <a:t>onSaveInstanceState</a:t>
            </a:r>
            <a:r>
              <a:rPr lang="tr-TR" dirty="0"/>
              <a:t>(Bundle savedInstanceState</a:t>
            </a:r>
            <a:r>
              <a:rPr lang="tr-TR" dirty="0" smtClean="0"/>
              <a:t>)</a:t>
            </a:r>
          </a:p>
          <a:p>
            <a:pPr marL="0" indent="0">
              <a:buNone/>
            </a:pPr>
            <a:r>
              <a:rPr lang="tr-TR" dirty="0" smtClean="0"/>
              <a:t> {</a:t>
            </a:r>
          </a:p>
          <a:p>
            <a:pPr marL="0" indent="0">
              <a:buNone/>
            </a:pPr>
            <a:r>
              <a:rPr lang="tr-TR" dirty="0" smtClean="0"/>
              <a:t> </a:t>
            </a:r>
            <a:r>
              <a:rPr lang="tr-TR" dirty="0">
                <a:solidFill>
                  <a:srgbClr val="00B050"/>
                </a:solidFill>
              </a:rPr>
              <a:t>// kullanıcının o anki durumunu kaydediyoruz </a:t>
            </a:r>
            <a:r>
              <a:rPr lang="tr-TR" dirty="0"/>
              <a:t>savedInstanceState.putInt(STATE_SCORE, mCurrentScore); </a:t>
            </a:r>
            <a:endParaRPr lang="tr-TR" dirty="0" smtClean="0"/>
          </a:p>
          <a:p>
            <a:pPr marL="0" indent="0">
              <a:buNone/>
            </a:pPr>
            <a:r>
              <a:rPr lang="tr-TR" dirty="0" smtClean="0"/>
              <a:t>savedInstanceState.putInt(STATE_LEVEL</a:t>
            </a:r>
            <a:r>
              <a:rPr lang="tr-TR" dirty="0"/>
              <a:t>, mCurrentLevel); </a:t>
            </a:r>
            <a:endParaRPr lang="tr-TR" dirty="0" smtClean="0"/>
          </a:p>
          <a:p>
            <a:pPr marL="0" indent="0">
              <a:buNone/>
            </a:pPr>
            <a:r>
              <a:rPr lang="tr-TR" dirty="0" smtClean="0">
                <a:solidFill>
                  <a:srgbClr val="00B050"/>
                </a:solidFill>
              </a:rPr>
              <a:t>// </a:t>
            </a:r>
            <a:r>
              <a:rPr lang="tr-TR" dirty="0">
                <a:solidFill>
                  <a:srgbClr val="00B050"/>
                </a:solidFill>
              </a:rPr>
              <a:t>Her zaman superclass'ı çağırarak methodun temel işlevini de yerine getirmesini sağlıyoruz </a:t>
            </a:r>
            <a:endParaRPr lang="tr-TR" dirty="0" smtClean="0">
              <a:solidFill>
                <a:srgbClr val="00B050"/>
              </a:solidFill>
            </a:endParaRPr>
          </a:p>
          <a:p>
            <a:pPr marL="0" indent="0">
              <a:buNone/>
            </a:pPr>
            <a:r>
              <a:rPr lang="tr-TR" b="1" dirty="0" smtClean="0"/>
              <a:t>super</a:t>
            </a:r>
            <a:r>
              <a:rPr lang="tr-TR" dirty="0" smtClean="0"/>
              <a:t>.onSaveInstanceState(savedInstanceState);</a:t>
            </a:r>
          </a:p>
          <a:p>
            <a:pPr marL="0" indent="0">
              <a:buNone/>
            </a:pPr>
            <a:r>
              <a:rPr lang="tr-TR" dirty="0" smtClean="0"/>
              <a:t> }</a:t>
            </a:r>
          </a:p>
          <a:p>
            <a:pPr marL="0" indent="0">
              <a:buNone/>
            </a:pPr>
            <a:r>
              <a:rPr lang="tr-TR" b="1" i="1" dirty="0"/>
              <a:t>Dikkat:</a:t>
            </a:r>
            <a:r>
              <a:rPr lang="tr-TR" i="1" dirty="0"/>
              <a:t> Her zaman onSaveInstanceState()'in superclass'ını çağırmalısınız ki, metodun varsayılan gerçeklemesi View hiyerarşisinin durumunu da kaydedebilsin.</a:t>
            </a:r>
            <a:endParaRPr lang="tr-TR" dirty="0"/>
          </a:p>
        </p:txBody>
      </p:sp>
    </p:spTree>
    <p:extLst>
      <p:ext uri="{BB962C8B-B14F-4D97-AF65-F5344CB8AC3E}">
        <p14:creationId xmlns:p14="http://schemas.microsoft.com/office/powerpoint/2010/main" val="19129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5973763"/>
          </a:xfrm>
        </p:spPr>
        <p:txBody>
          <a:bodyPr>
            <a:normAutofit fontScale="92500" lnSpcReduction="20000"/>
          </a:bodyPr>
          <a:lstStyle/>
          <a:p>
            <a:pPr marL="0" indent="0">
              <a:buNone/>
            </a:pPr>
            <a:r>
              <a:rPr lang="tr-TR" b="1" dirty="0" smtClean="0"/>
              <a:t>Aktivite</a:t>
            </a:r>
            <a:r>
              <a:rPr lang="tr-TR" dirty="0" smtClean="0"/>
              <a:t> kullanıcıların bir işlem yapmak için kullandığı ekran oluşturan bir uygulama bileşenidir. Bu işlemler telefon çevirme, fotoğraf çekme, e-mail gönderme gibi faaliyetleri içerir. Her aktivite aslında genellikle ekranı dolduran ve diğer pencerelerin üzerinde olan bir penceredir.</a:t>
            </a:r>
          </a:p>
          <a:p>
            <a:pPr marL="0" indent="0">
              <a:buNone/>
            </a:pPr>
            <a:r>
              <a:rPr lang="tr-TR" dirty="0" smtClean="0"/>
              <a:t>Bir uygulama birbiriyle bağlantılı birden fazla aktiviteden oluşur. Uygulama içindeki bir aktivite ana (main) aktivite olarak tanımlanır ve uygulama ilk çalıştırıldığında kullanıcı bu ekranı görür. Her aktivite farklı işlemler gerçekleştirmek için bir diğeri aktiviteyi çağırabilir. Yeni bir aktivite çalıştığında, önceki aktivite durdurulur, ancak sistem tarafından stack adı verilen bellek biriminde tutulur.</a:t>
            </a:r>
          </a:p>
          <a:p>
            <a:pPr marL="0" indent="0">
              <a:buNone/>
            </a:pPr>
            <a:r>
              <a:rPr lang="tr-TR" dirty="0" smtClean="0"/>
              <a:t>Yeni çalıştırılan bir aktivite nedeniyle bir aktivite durdurulduğunda, bu durum değişikliği aktivitelerin yaşam döngüsü metotları tarafından aktiviteye bildirilir. Durumundaki değişikliklere bağlı olarak, aktivitelerin alabileceği bir kaç metod vardır. Sistem aktiviteleri oluşturarak, durdurarak, tekrar başlatarak veya yok ederek gerçekleştirdiği durum değişikliklerinde, duruma uygun olarak özel işlemlerin yapılabilmesine olanak sağlar. Örneğin, durdurulduğunda, bir aktivite ağ ve veritabanı gibi büyük nesneleri serbest bırakmalıdır. Aktivite devam ettiğinde, gerekli kaynaklar tekrar elde edilir ve işlemler devam eder.</a:t>
            </a:r>
            <a:endParaRPr lang="tr-TR" dirty="0"/>
          </a:p>
        </p:txBody>
      </p:sp>
    </p:spTree>
    <p:extLst>
      <p:ext uri="{BB962C8B-B14F-4D97-AF65-F5344CB8AC3E}">
        <p14:creationId xmlns:p14="http://schemas.microsoft.com/office/powerpoint/2010/main" val="3060734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10515600" cy="6024563"/>
          </a:xfrm>
        </p:spPr>
        <p:txBody>
          <a:bodyPr/>
          <a:lstStyle/>
          <a:p>
            <a:pPr marL="0" indent="0">
              <a:buNone/>
            </a:pPr>
            <a:r>
              <a:rPr lang="tr-TR" b="1" dirty="0"/>
              <a:t>Activity State'ini yeniden </a:t>
            </a:r>
            <a:r>
              <a:rPr lang="tr-TR" b="1" dirty="0" smtClean="0"/>
              <a:t>yüklemek</a:t>
            </a:r>
          </a:p>
          <a:p>
            <a:r>
              <a:rPr lang="tr-TR" dirty="0"/>
              <a:t>Activity'niz yeniden yaratıldığında, yok edilmeden önceki </a:t>
            </a:r>
            <a:r>
              <a:rPr lang="tr-TR" dirty="0">
                <a:hlinkClick r:id="rId2"/>
              </a:rPr>
              <a:t>Bundle</a:t>
            </a:r>
            <a:r>
              <a:rPr lang="tr-TR" dirty="0"/>
              <a:t> nesnesine kaydedilmiş durum bilgilerini yükleyebilirsiniz. </a:t>
            </a:r>
            <a:r>
              <a:rPr lang="tr-TR" dirty="0">
                <a:hlinkClick r:id="rId2"/>
              </a:rPr>
              <a:t>onCreate()</a:t>
            </a:r>
            <a:r>
              <a:rPr lang="tr-TR" dirty="0"/>
              <a:t> ve </a:t>
            </a:r>
            <a:r>
              <a:rPr lang="tr-TR" dirty="0">
                <a:hlinkClick r:id="rId2"/>
              </a:rPr>
              <a:t>onRestoreInstanceState()</a:t>
            </a:r>
            <a:r>
              <a:rPr lang="tr-TR" dirty="0"/>
              <a:t> metodları çağrıldığında </a:t>
            </a:r>
            <a:r>
              <a:rPr lang="tr-TR" dirty="0">
                <a:hlinkClick r:id="rId2"/>
              </a:rPr>
              <a:t>Bundle</a:t>
            </a:r>
            <a:r>
              <a:rPr lang="tr-TR" dirty="0"/>
              <a:t> nesnesinin üzerinden geçerek durum bilgisini yeniden yüklerler.</a:t>
            </a:r>
          </a:p>
          <a:p>
            <a:r>
              <a:rPr lang="tr-TR" dirty="0"/>
              <a:t>Sistem tarafından Activity'nizin yeni bir instance'ı (sınıf örneği) oluştururulduğunda ya da sistem önceki Activity'yi yeniden yarattığında onCreate() metodu çalışacaktır. onCreate() metodu çağrıldığında Bundle nesnesinin null (boş) olup olmadığını kontrol etmelisiniz. Eğer null ise sistem yeni bir Activity oluşturur. Eğer Bundle null değilse eski Activity'nin değerlerini yükleyecektir.</a:t>
            </a:r>
          </a:p>
          <a:p>
            <a:pPr marL="0" indent="0">
              <a:buNone/>
            </a:pPr>
            <a:endParaRPr lang="tr-TR" b="1" dirty="0"/>
          </a:p>
          <a:p>
            <a:endParaRPr lang="tr-TR" dirty="0"/>
          </a:p>
        </p:txBody>
      </p:sp>
    </p:spTree>
    <p:extLst>
      <p:ext uri="{BB962C8B-B14F-4D97-AF65-F5344CB8AC3E}">
        <p14:creationId xmlns:p14="http://schemas.microsoft.com/office/powerpoint/2010/main" val="79634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2100"/>
            <a:ext cx="10515600" cy="5884863"/>
          </a:xfrm>
        </p:spPr>
        <p:txBody>
          <a:bodyPr>
            <a:normAutofit fontScale="70000" lnSpcReduction="20000"/>
          </a:bodyPr>
          <a:lstStyle/>
          <a:p>
            <a:pPr marL="0" indent="0">
              <a:buNone/>
            </a:pPr>
            <a:r>
              <a:rPr lang="tr-TR" dirty="0"/>
              <a:t>Örneğimizle bir Activity'nin </a:t>
            </a:r>
            <a:r>
              <a:rPr lang="tr-TR" dirty="0">
                <a:hlinkClick r:id="rId2"/>
              </a:rPr>
              <a:t>Bundle</a:t>
            </a:r>
            <a:r>
              <a:rPr lang="tr-TR" dirty="0"/>
              <a:t> nesnesi boş değilse eski değerleri nasıl yüklediğimizi görelim</a:t>
            </a:r>
            <a:r>
              <a:rPr lang="tr-TR" dirty="0" smtClean="0"/>
              <a:t>:</a:t>
            </a:r>
          </a:p>
          <a:p>
            <a:pPr marL="0" indent="0">
              <a:buNone/>
            </a:pPr>
            <a:r>
              <a:rPr lang="tr-TR" dirty="0"/>
              <a:t>@Override </a:t>
            </a:r>
            <a:endParaRPr lang="tr-TR" dirty="0" smtClean="0"/>
          </a:p>
          <a:p>
            <a:pPr marL="0" indent="0">
              <a:buNone/>
            </a:pPr>
            <a:r>
              <a:rPr lang="tr-TR" b="1" dirty="0" smtClean="0"/>
              <a:t>protected</a:t>
            </a:r>
            <a:r>
              <a:rPr lang="tr-TR" dirty="0" smtClean="0"/>
              <a:t> </a:t>
            </a:r>
            <a:r>
              <a:rPr lang="tr-TR" b="1" dirty="0"/>
              <a:t>void</a:t>
            </a:r>
            <a:r>
              <a:rPr lang="tr-TR" dirty="0"/>
              <a:t> </a:t>
            </a:r>
            <a:r>
              <a:rPr lang="tr-TR" b="1" dirty="0"/>
              <a:t>onCreate</a:t>
            </a:r>
            <a:r>
              <a:rPr lang="tr-TR" dirty="0"/>
              <a:t>(Bundle savedInstanceState) </a:t>
            </a:r>
            <a:endParaRPr lang="tr-TR" dirty="0" smtClean="0"/>
          </a:p>
          <a:p>
            <a:pPr marL="0" indent="0">
              <a:buNone/>
            </a:pPr>
            <a:r>
              <a:rPr lang="tr-TR" dirty="0" smtClean="0"/>
              <a:t>{ </a:t>
            </a:r>
            <a:r>
              <a:rPr lang="tr-TR" b="1" dirty="0"/>
              <a:t>super</a:t>
            </a:r>
            <a:r>
              <a:rPr lang="tr-TR" dirty="0"/>
              <a:t>.onCreate(savedInstanceState</a:t>
            </a:r>
            <a:r>
              <a:rPr lang="tr-TR" dirty="0" smtClean="0"/>
              <a:t>);</a:t>
            </a:r>
          </a:p>
          <a:p>
            <a:pPr marL="0" indent="0">
              <a:buNone/>
            </a:pPr>
            <a:r>
              <a:rPr lang="tr-TR" dirty="0" smtClean="0">
                <a:solidFill>
                  <a:srgbClr val="00B050"/>
                </a:solidFill>
              </a:rPr>
              <a:t> </a:t>
            </a:r>
            <a:r>
              <a:rPr lang="tr-TR" dirty="0">
                <a:solidFill>
                  <a:srgbClr val="00B050"/>
                </a:solidFill>
              </a:rPr>
              <a:t>// her zaman öncelikle superclass'ı çağırıyoruz </a:t>
            </a:r>
            <a:endParaRPr lang="tr-TR" dirty="0" smtClean="0">
              <a:solidFill>
                <a:srgbClr val="00B050"/>
              </a:solidFill>
            </a:endParaRPr>
          </a:p>
          <a:p>
            <a:pPr marL="0" indent="0">
              <a:buNone/>
            </a:pPr>
            <a:r>
              <a:rPr lang="tr-TR" dirty="0" smtClean="0">
                <a:solidFill>
                  <a:srgbClr val="00B050"/>
                </a:solidFill>
              </a:rPr>
              <a:t>// </a:t>
            </a:r>
            <a:r>
              <a:rPr lang="tr-TR" dirty="0">
                <a:solidFill>
                  <a:srgbClr val="00B050"/>
                </a:solidFill>
              </a:rPr>
              <a:t>önceden yok edilen instance'i yaratıp yaratmadığımızı kontrol edelim </a:t>
            </a:r>
            <a:endParaRPr lang="tr-TR" dirty="0" smtClean="0">
              <a:solidFill>
                <a:srgbClr val="00B050"/>
              </a:solidFill>
            </a:endParaRPr>
          </a:p>
          <a:p>
            <a:pPr marL="0" indent="0">
              <a:buNone/>
            </a:pPr>
            <a:r>
              <a:rPr lang="tr-TR" b="1" dirty="0" smtClean="0"/>
              <a:t>if</a:t>
            </a:r>
            <a:r>
              <a:rPr lang="tr-TR" dirty="0" smtClean="0"/>
              <a:t> </a:t>
            </a:r>
            <a:r>
              <a:rPr lang="tr-TR" dirty="0"/>
              <a:t>(savedInstanceState != </a:t>
            </a:r>
            <a:r>
              <a:rPr lang="tr-TR" b="1" dirty="0"/>
              <a:t>null</a:t>
            </a:r>
            <a:r>
              <a:rPr lang="tr-TR" dirty="0" smtClean="0"/>
              <a:t>)</a:t>
            </a:r>
          </a:p>
          <a:p>
            <a:pPr marL="0" indent="0">
              <a:buNone/>
            </a:pPr>
            <a:r>
              <a:rPr lang="tr-TR" dirty="0" smtClean="0"/>
              <a:t> {</a:t>
            </a:r>
          </a:p>
          <a:p>
            <a:pPr marL="0" indent="0">
              <a:buNone/>
            </a:pPr>
            <a:r>
              <a:rPr lang="tr-TR" dirty="0" smtClean="0"/>
              <a:t> </a:t>
            </a:r>
            <a:r>
              <a:rPr lang="tr-TR" dirty="0">
                <a:solidFill>
                  <a:srgbClr val="00B050"/>
                </a:solidFill>
              </a:rPr>
              <a:t>// kaydedilen eski activity değerlerini yüklüyoruz</a:t>
            </a:r>
            <a:r>
              <a:rPr lang="tr-TR" dirty="0" smtClean="0">
                <a:solidFill>
                  <a:srgbClr val="00B050"/>
                </a:solidFill>
              </a:rPr>
              <a:t>.</a:t>
            </a:r>
          </a:p>
          <a:p>
            <a:pPr marL="0" indent="0">
              <a:buNone/>
            </a:pPr>
            <a:r>
              <a:rPr lang="tr-TR" dirty="0" smtClean="0"/>
              <a:t> </a:t>
            </a:r>
            <a:r>
              <a:rPr lang="tr-TR" dirty="0"/>
              <a:t>mCurrentScore = savedInstanceState.getInt(STATE_SCORE); </a:t>
            </a:r>
            <a:endParaRPr lang="tr-TR" dirty="0" smtClean="0"/>
          </a:p>
          <a:p>
            <a:pPr marL="0" indent="0">
              <a:buNone/>
            </a:pPr>
            <a:r>
              <a:rPr lang="tr-TR" dirty="0" smtClean="0"/>
              <a:t>mCurrentLevel </a:t>
            </a:r>
            <a:r>
              <a:rPr lang="tr-TR" dirty="0"/>
              <a:t>= savedInstanceState.getInt(STATE_LEVEL</a:t>
            </a:r>
            <a:r>
              <a:rPr lang="tr-TR" dirty="0" smtClean="0"/>
              <a:t>);</a:t>
            </a:r>
          </a:p>
          <a:p>
            <a:pPr marL="0" indent="0">
              <a:buNone/>
            </a:pPr>
            <a:r>
              <a:rPr lang="tr-TR" dirty="0" smtClean="0"/>
              <a:t> </a:t>
            </a:r>
            <a:r>
              <a:rPr lang="tr-TR" dirty="0"/>
              <a:t>} </a:t>
            </a:r>
            <a:r>
              <a:rPr lang="tr-TR" b="1" dirty="0" smtClean="0"/>
              <a:t>else</a:t>
            </a:r>
          </a:p>
          <a:p>
            <a:pPr marL="0" indent="0">
              <a:buNone/>
            </a:pPr>
            <a:r>
              <a:rPr lang="tr-TR" dirty="0" smtClean="0"/>
              <a:t> </a:t>
            </a:r>
            <a:r>
              <a:rPr lang="tr-TR" dirty="0"/>
              <a:t>{ </a:t>
            </a:r>
            <a:endParaRPr lang="tr-TR" dirty="0" smtClean="0"/>
          </a:p>
          <a:p>
            <a:pPr marL="0" indent="0">
              <a:buNone/>
            </a:pPr>
            <a:r>
              <a:rPr lang="tr-TR" dirty="0" smtClean="0">
                <a:solidFill>
                  <a:srgbClr val="00B050"/>
                </a:solidFill>
              </a:rPr>
              <a:t>// </a:t>
            </a:r>
            <a:r>
              <a:rPr lang="tr-TR" dirty="0">
                <a:solidFill>
                  <a:srgbClr val="00B050"/>
                </a:solidFill>
              </a:rPr>
              <a:t>yeni bir activity yaratıyoruz </a:t>
            </a:r>
            <a:endParaRPr lang="tr-TR" dirty="0" smtClean="0">
              <a:solidFill>
                <a:srgbClr val="00B050"/>
              </a:solidFill>
            </a:endParaRPr>
          </a:p>
          <a:p>
            <a:pPr marL="0" indent="0">
              <a:buNone/>
            </a:pPr>
            <a:r>
              <a:rPr lang="tr-TR" dirty="0" smtClean="0"/>
              <a:t>} </a:t>
            </a:r>
          </a:p>
          <a:p>
            <a:pPr marL="0" indent="0">
              <a:buNone/>
            </a:pPr>
            <a:r>
              <a:rPr lang="tr-TR" dirty="0" smtClean="0"/>
              <a:t> </a:t>
            </a:r>
            <a:r>
              <a:rPr lang="tr-TR" dirty="0"/>
              <a:t>}</a:t>
            </a:r>
          </a:p>
        </p:txBody>
      </p:sp>
    </p:spTree>
    <p:extLst>
      <p:ext uri="{BB962C8B-B14F-4D97-AF65-F5344CB8AC3E}">
        <p14:creationId xmlns:p14="http://schemas.microsoft.com/office/powerpoint/2010/main" val="3394197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5100"/>
            <a:ext cx="10515600" cy="6011863"/>
          </a:xfrm>
        </p:spPr>
        <p:txBody>
          <a:bodyPr>
            <a:normAutofit lnSpcReduction="10000"/>
          </a:bodyPr>
          <a:lstStyle/>
          <a:p>
            <a:pPr marL="0" indent="0">
              <a:buNone/>
            </a:pPr>
            <a:r>
              <a:rPr lang="tr-TR" dirty="0"/>
              <a:t>onCreate metoduyla bilgileri yeniden yüklemek yerine onRestoreInstanceState() metoduyla durum bilgilerini getirebilirsiniz. Sistem onStart metodu sonrası otomatik olarak bu metodu çağırdığı için Bundle'ın null olup olmadığını kontrol etmek zorunda kalmazsınız. Örneğimizle bu metodu nasıl kullanıldığını görebilirsiniz</a:t>
            </a:r>
            <a:r>
              <a:rPr lang="tr-TR" dirty="0" smtClean="0"/>
              <a:t>:</a:t>
            </a:r>
          </a:p>
          <a:p>
            <a:pPr marL="0" indent="0">
              <a:buNone/>
            </a:pPr>
            <a:r>
              <a:rPr lang="tr-TR" b="1" dirty="0"/>
              <a:t>public</a:t>
            </a:r>
            <a:r>
              <a:rPr lang="tr-TR" dirty="0"/>
              <a:t> </a:t>
            </a:r>
            <a:r>
              <a:rPr lang="tr-TR" b="1" dirty="0"/>
              <a:t>void</a:t>
            </a:r>
            <a:r>
              <a:rPr lang="tr-TR" dirty="0"/>
              <a:t> </a:t>
            </a:r>
            <a:r>
              <a:rPr lang="tr-TR" b="1" dirty="0"/>
              <a:t>onRestoreInstanceState</a:t>
            </a:r>
            <a:r>
              <a:rPr lang="tr-TR" dirty="0"/>
              <a:t>(Bundle savedInstanceState) </a:t>
            </a:r>
            <a:endParaRPr lang="tr-TR" dirty="0" smtClean="0"/>
          </a:p>
          <a:p>
            <a:pPr marL="0" indent="0">
              <a:buNone/>
            </a:pPr>
            <a:r>
              <a:rPr lang="tr-TR" dirty="0" smtClean="0"/>
              <a:t>{</a:t>
            </a:r>
          </a:p>
          <a:p>
            <a:pPr marL="0" indent="0">
              <a:buNone/>
            </a:pPr>
            <a:r>
              <a:rPr lang="tr-TR" dirty="0" smtClean="0"/>
              <a:t> </a:t>
            </a:r>
            <a:r>
              <a:rPr lang="tr-TR" dirty="0">
                <a:solidFill>
                  <a:srgbClr val="00B050"/>
                </a:solidFill>
              </a:rPr>
              <a:t>// view hiyerarşinin korunması için her zaman öncelikle superclass'ı çağırıyoruz</a:t>
            </a:r>
            <a:r>
              <a:rPr lang="tr-TR" dirty="0" smtClean="0">
                <a:solidFill>
                  <a:srgbClr val="00B050"/>
                </a:solidFill>
              </a:rPr>
              <a:t>.</a:t>
            </a:r>
          </a:p>
          <a:p>
            <a:pPr marL="0" indent="0">
              <a:buNone/>
            </a:pPr>
            <a:r>
              <a:rPr lang="tr-TR" dirty="0" smtClean="0"/>
              <a:t> </a:t>
            </a:r>
            <a:r>
              <a:rPr lang="tr-TR" b="1" dirty="0"/>
              <a:t>super</a:t>
            </a:r>
            <a:r>
              <a:rPr lang="tr-TR" dirty="0"/>
              <a:t>.onRestoreInstanceState(savedInstanceState); </a:t>
            </a:r>
            <a:endParaRPr lang="tr-TR" dirty="0" smtClean="0"/>
          </a:p>
          <a:p>
            <a:pPr marL="0" indent="0">
              <a:buNone/>
            </a:pPr>
            <a:r>
              <a:rPr lang="tr-TR" dirty="0" smtClean="0">
                <a:solidFill>
                  <a:srgbClr val="00B050"/>
                </a:solidFill>
              </a:rPr>
              <a:t>// </a:t>
            </a:r>
            <a:r>
              <a:rPr lang="tr-TR" dirty="0">
                <a:solidFill>
                  <a:srgbClr val="00B050"/>
                </a:solidFill>
              </a:rPr>
              <a:t>kaydedilen durumların yeniden yüklenmesi </a:t>
            </a:r>
            <a:endParaRPr lang="tr-TR" dirty="0" smtClean="0">
              <a:solidFill>
                <a:srgbClr val="00B050"/>
              </a:solidFill>
            </a:endParaRPr>
          </a:p>
          <a:p>
            <a:pPr marL="0" indent="0">
              <a:buNone/>
            </a:pPr>
            <a:r>
              <a:rPr lang="tr-TR" dirty="0" smtClean="0"/>
              <a:t>mCurrentScore </a:t>
            </a:r>
            <a:r>
              <a:rPr lang="tr-TR" dirty="0"/>
              <a:t>= savedInstanceState.getInt(STATE_SCORE); mCurrentLevel = savedInstanceState.getInt(STATE_LEVEL); </a:t>
            </a:r>
            <a:endParaRPr lang="tr-TR" dirty="0" smtClean="0"/>
          </a:p>
          <a:p>
            <a:pPr marL="0" indent="0">
              <a:buNone/>
            </a:pPr>
            <a:r>
              <a:rPr lang="tr-TR" smtClean="0"/>
              <a:t>}</a:t>
            </a:r>
            <a:endParaRPr lang="tr-TR" dirty="0"/>
          </a:p>
        </p:txBody>
      </p:sp>
    </p:spTree>
    <p:extLst>
      <p:ext uri="{BB962C8B-B14F-4D97-AF65-F5344CB8AC3E}">
        <p14:creationId xmlns:p14="http://schemas.microsoft.com/office/powerpoint/2010/main" val="2564668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7500"/>
            <a:ext cx="10515600" cy="5859463"/>
          </a:xfrm>
        </p:spPr>
        <p:txBody>
          <a:bodyPr/>
          <a:lstStyle/>
          <a:p>
            <a:pPr marL="0" indent="0">
              <a:buNone/>
            </a:pPr>
            <a:r>
              <a:rPr lang="tr-TR" b="1" dirty="0"/>
              <a:t>Activity</a:t>
            </a:r>
            <a:r>
              <a:rPr lang="tr-TR" dirty="0"/>
              <a:t> sınıfı tarafından oluşturulan nesneler uygulama içinde kullanılan ekranları temsil ederler. Uygulamanızdaki her Activity'yi AndroidManifest.xml'de tanımlamalısınız. Eğer yeni Activity</a:t>
            </a:r>
            <a:r>
              <a:rPr lang="tr-TR" b="1" dirty="0"/>
              <a:t>,AndroidManifest</a:t>
            </a:r>
            <a:r>
              <a:rPr lang="tr-TR" dirty="0"/>
              <a:t> dosyasında tanımlı değilse uygulamamız çökecektir.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31" y="2349740"/>
            <a:ext cx="10630469" cy="3834920"/>
          </a:xfrm>
          <a:prstGeom prst="rect">
            <a:avLst/>
          </a:prstGeom>
        </p:spPr>
      </p:pic>
    </p:spTree>
    <p:extLst>
      <p:ext uri="{BB962C8B-B14F-4D97-AF65-F5344CB8AC3E}">
        <p14:creationId xmlns:p14="http://schemas.microsoft.com/office/powerpoint/2010/main" val="145036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5948363"/>
          </a:xfrm>
        </p:spPr>
        <p:txBody>
          <a:bodyPr>
            <a:noAutofit/>
          </a:bodyPr>
          <a:lstStyle/>
          <a:p>
            <a:pPr marL="0" indent="0">
              <a:buNone/>
            </a:pPr>
            <a:r>
              <a:rPr lang="tr-TR" sz="2400" dirty="0"/>
              <a:t>Her uygulamanın </a:t>
            </a:r>
            <a:r>
              <a:rPr lang="tr-TR" sz="2400" b="1" dirty="0"/>
              <a:t>LAUNCHER</a:t>
            </a:r>
            <a:r>
              <a:rPr lang="tr-TR" sz="2400" dirty="0"/>
              <a:t> olarak tanımlı bir </a:t>
            </a:r>
            <a:r>
              <a:rPr lang="tr-TR" sz="2400" i="1" dirty="0"/>
              <a:t>Activity</a:t>
            </a:r>
            <a:r>
              <a:rPr lang="tr-TR" sz="2400" dirty="0"/>
              <a:t> sınıfı olmalıdır. Bu şekilde tanımlanmış bir</a:t>
            </a:r>
            <a:r>
              <a:rPr lang="tr-TR" sz="2400" i="1" dirty="0"/>
              <a:t>Activity,</a:t>
            </a:r>
            <a:r>
              <a:rPr lang="tr-TR" sz="2400" dirty="0"/>
              <a:t> uygulama ilk açıldığında otomatik olarak harekete geçer ve kullanıcının karşısına çıkan ilk ekran olur</a:t>
            </a:r>
            <a:r>
              <a:rPr lang="tr-TR" sz="2400" dirty="0" smtClean="0"/>
              <a:t>.</a:t>
            </a:r>
          </a:p>
          <a:p>
            <a:pPr marL="0" indent="0">
              <a:buNone/>
            </a:pPr>
            <a:r>
              <a:rPr lang="tr-TR" sz="2400" i="1" dirty="0"/>
              <a:t>Activity</a:t>
            </a:r>
            <a:r>
              <a:rPr lang="tr-TR" sz="2400" dirty="0"/>
              <a:t> dosyaları ilk çalıştıklarında </a:t>
            </a:r>
            <a:r>
              <a:rPr lang="tr-TR" sz="2400" b="1" dirty="0"/>
              <a:t>onCreate</a:t>
            </a:r>
            <a:r>
              <a:rPr lang="tr-TR" sz="2400" dirty="0"/>
              <a:t> metodu devreye girer. Bu metotta genel </a:t>
            </a:r>
            <a:r>
              <a:rPr lang="tr-TR" sz="2400" dirty="0" smtClean="0"/>
              <a:t>olarak</a:t>
            </a:r>
            <a:r>
              <a:rPr lang="en-US" sz="2400" dirty="0" smtClean="0"/>
              <a:t> </a:t>
            </a:r>
            <a:r>
              <a:rPr lang="tr-TR" sz="2400" b="1" dirty="0" smtClean="0"/>
              <a:t>setContentView</a:t>
            </a:r>
            <a:r>
              <a:rPr lang="tr-TR" sz="2400" dirty="0"/>
              <a:t> metodu çalıştırılarak bir </a:t>
            </a:r>
            <a:r>
              <a:rPr lang="tr-TR" sz="2400" i="1" dirty="0"/>
              <a:t>layout</a:t>
            </a:r>
            <a:r>
              <a:rPr lang="tr-TR" sz="2400" dirty="0"/>
              <a:t> dosyasından ekran tasarımı yüklenir. Eğer ekran ilk oluştuğunda tanımlanması gereken başka değişkenler ve aksiyonlar varsa, onlar da </a:t>
            </a:r>
            <a:r>
              <a:rPr lang="tr-TR" sz="2400" b="1" dirty="0"/>
              <a:t>onCreate</a:t>
            </a:r>
            <a:r>
              <a:rPr lang="tr-TR" sz="2400" dirty="0"/>
              <a:t> metodu içinde gerçekleştirilebilirler</a:t>
            </a:r>
            <a:r>
              <a:rPr lang="tr-TR" sz="2400" dirty="0" smtClean="0"/>
              <a:t>.</a:t>
            </a:r>
          </a:p>
          <a:p>
            <a:pPr marL="0" indent="0">
              <a:buNone/>
            </a:pPr>
            <a:r>
              <a:rPr lang="tr-TR" sz="2400" dirty="0"/>
              <a:t>@Override </a:t>
            </a:r>
            <a:endParaRPr lang="tr-TR" sz="2400" dirty="0" smtClean="0"/>
          </a:p>
          <a:p>
            <a:pPr marL="0" indent="0">
              <a:buNone/>
            </a:pPr>
            <a:r>
              <a:rPr lang="tr-TR" sz="2400" b="1" dirty="0" smtClean="0"/>
              <a:t>public</a:t>
            </a:r>
            <a:r>
              <a:rPr lang="tr-TR" sz="2400" dirty="0" smtClean="0"/>
              <a:t> </a:t>
            </a:r>
            <a:r>
              <a:rPr lang="tr-TR" sz="2400" b="1" dirty="0"/>
              <a:t>void</a:t>
            </a:r>
            <a:r>
              <a:rPr lang="tr-TR" sz="2400" dirty="0"/>
              <a:t> </a:t>
            </a:r>
            <a:r>
              <a:rPr lang="tr-TR" sz="2400" b="1" dirty="0"/>
              <a:t>onCreate</a:t>
            </a:r>
            <a:r>
              <a:rPr lang="tr-TR" sz="2400" dirty="0"/>
              <a:t>(Bundle savedInstanceState</a:t>
            </a:r>
            <a:r>
              <a:rPr lang="tr-TR" sz="2400" dirty="0" smtClean="0"/>
              <a:t>)</a:t>
            </a:r>
          </a:p>
          <a:p>
            <a:pPr marL="0" indent="0">
              <a:buNone/>
            </a:pPr>
            <a:r>
              <a:rPr lang="tr-TR" sz="2400" dirty="0" smtClean="0"/>
              <a:t> {</a:t>
            </a:r>
          </a:p>
          <a:p>
            <a:pPr marL="0" indent="0">
              <a:buNone/>
            </a:pPr>
            <a:r>
              <a:rPr lang="tr-TR" sz="2400" dirty="0" smtClean="0"/>
              <a:t> </a:t>
            </a:r>
            <a:r>
              <a:rPr lang="tr-TR" sz="2400" b="1" dirty="0"/>
              <a:t>super</a:t>
            </a:r>
            <a:r>
              <a:rPr lang="tr-TR" sz="2400" dirty="0"/>
              <a:t>.onCreate(savedInstanceState); </a:t>
            </a:r>
            <a:endParaRPr lang="tr-TR" sz="2400" dirty="0" smtClean="0"/>
          </a:p>
          <a:p>
            <a:pPr marL="0" indent="0">
              <a:buNone/>
            </a:pPr>
            <a:r>
              <a:rPr lang="tr-TR" sz="2400" dirty="0" smtClean="0"/>
              <a:t>setContentView(R.layout.activity_main);</a:t>
            </a:r>
          </a:p>
          <a:p>
            <a:pPr marL="0" indent="0">
              <a:buNone/>
            </a:pPr>
            <a:r>
              <a:rPr lang="tr-TR" sz="2400" dirty="0" smtClean="0"/>
              <a:t> </a:t>
            </a:r>
            <a:r>
              <a:rPr lang="tr-TR" sz="2400" b="1" dirty="0"/>
              <a:t>new</a:t>
            </a:r>
            <a:r>
              <a:rPr lang="tr-TR" sz="2400" dirty="0"/>
              <a:t> LoadDatabaseTask().execute((Void) </a:t>
            </a:r>
            <a:r>
              <a:rPr lang="tr-TR" sz="2400" b="1" dirty="0"/>
              <a:t>null</a:t>
            </a:r>
            <a:r>
              <a:rPr lang="tr-TR" sz="2400" dirty="0" smtClean="0"/>
              <a:t>);</a:t>
            </a:r>
          </a:p>
          <a:p>
            <a:pPr marL="0" indent="0">
              <a:buNone/>
            </a:pPr>
            <a:r>
              <a:rPr lang="tr-TR" sz="2400" dirty="0" smtClean="0"/>
              <a:t> </a:t>
            </a:r>
            <a:r>
              <a:rPr lang="tr-TR" sz="2400" dirty="0"/>
              <a:t>}</a:t>
            </a:r>
          </a:p>
        </p:txBody>
      </p:sp>
    </p:spTree>
    <p:extLst>
      <p:ext uri="{BB962C8B-B14F-4D97-AF65-F5344CB8AC3E}">
        <p14:creationId xmlns:p14="http://schemas.microsoft.com/office/powerpoint/2010/main" val="18697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0375"/>
          </a:xfrm>
        </p:spPr>
        <p:txBody>
          <a:bodyPr>
            <a:normAutofit fontScale="90000"/>
          </a:bodyPr>
          <a:lstStyle/>
          <a:p>
            <a:r>
              <a:rPr lang="tr-TR" dirty="0" smtClean="0"/>
              <a:t>Aktivite yaşam döngüsü</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026" y="825500"/>
            <a:ext cx="9713626" cy="5920074"/>
          </a:xfrm>
        </p:spPr>
      </p:pic>
    </p:spTree>
    <p:extLst>
      <p:ext uri="{BB962C8B-B14F-4D97-AF65-F5344CB8AC3E}">
        <p14:creationId xmlns:p14="http://schemas.microsoft.com/office/powerpoint/2010/main" val="249431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
            <a:ext cx="10515600" cy="5986463"/>
          </a:xfrm>
        </p:spPr>
        <p:txBody>
          <a:bodyPr>
            <a:normAutofit lnSpcReduction="10000"/>
          </a:bodyPr>
          <a:lstStyle/>
          <a:p>
            <a:pPr marL="0" indent="0">
              <a:buNone/>
            </a:pPr>
            <a:r>
              <a:rPr lang="tr-TR" dirty="0"/>
              <a:t>Bir aktivite oluşturmak için, </a:t>
            </a:r>
            <a:r>
              <a:rPr lang="tr-TR" b="1" dirty="0"/>
              <a:t>Activity</a:t>
            </a:r>
            <a:r>
              <a:rPr lang="tr-TR" dirty="0"/>
              <a:t> sınıfından veya bu sınıftan türetilmiş bir sınıftan bir alt sınıf türetmeniz gerekir. Oluşturduğunuz sınıf içinde, bir aktivite oluşturulduğunda, durdurulduğunda, devam ettiğinde veya yok edildiğinde yaşam döngüsündeki farklı durumlar arasında bir aktivitenin yaptığı geçişler esnasında sistem tarafından çağrılan geri çağrı metotlarının kod kısımlarını oluşturmanız gerekir.</a:t>
            </a:r>
          </a:p>
          <a:p>
            <a:pPr marL="0" indent="0">
              <a:buNone/>
            </a:pPr>
            <a:r>
              <a:rPr lang="tr-TR" dirty="0"/>
              <a:t>En önemli geri çağrı metotları:</a:t>
            </a:r>
          </a:p>
          <a:p>
            <a:pPr marL="0" indent="0">
              <a:buNone/>
            </a:pPr>
            <a:r>
              <a:rPr lang="tr-TR" b="1" dirty="0"/>
              <a:t>onCreate()</a:t>
            </a:r>
            <a:endParaRPr lang="tr-TR" dirty="0"/>
          </a:p>
          <a:p>
            <a:pPr marL="0" indent="0">
              <a:buNone/>
            </a:pPr>
            <a:r>
              <a:rPr lang="tr-TR" dirty="0"/>
              <a:t>Bir aktivite oluşturulduğunda çağrılan bu metodun kodlarını yazmanız gerekir. Kodlar içinde, aktivitenizin önemli bileşenlerini başlatmanız gerekir. Daha da önemlisi, setContentView() fonksiyonunu çağırarak aktivite kullanıcı arabirimini oluşturmanız gerekir.</a:t>
            </a:r>
          </a:p>
          <a:p>
            <a:pPr marL="0" indent="0">
              <a:buNone/>
            </a:pPr>
            <a:r>
              <a:rPr lang="tr-TR" b="1" dirty="0"/>
              <a:t>onPause()</a:t>
            </a:r>
            <a:endParaRPr lang="tr-TR" dirty="0"/>
          </a:p>
          <a:p>
            <a:pPr marL="0" indent="0">
              <a:buNone/>
            </a:pPr>
            <a:r>
              <a:rPr lang="tr-TR" dirty="0"/>
              <a:t>Kullanıcı bir aktiviteyi kullanmayı bıraktığında, sistem bu metodu çağırır. Burada, yapmanız gereken değişiklikleri uygulamanız gerekir.</a:t>
            </a:r>
          </a:p>
          <a:p>
            <a:endParaRPr lang="tr-TR" dirty="0"/>
          </a:p>
        </p:txBody>
      </p:sp>
    </p:spTree>
    <p:extLst>
      <p:ext uri="{BB962C8B-B14F-4D97-AF65-F5344CB8AC3E}">
        <p14:creationId xmlns:p14="http://schemas.microsoft.com/office/powerpoint/2010/main" val="320672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000"/>
            <a:ext cx="10515600" cy="5922963"/>
          </a:xfrm>
        </p:spPr>
        <p:txBody>
          <a:bodyPr>
            <a:normAutofit fontScale="92500" lnSpcReduction="20000"/>
          </a:bodyPr>
          <a:lstStyle/>
          <a:p>
            <a:pPr marL="0" indent="0">
              <a:buNone/>
            </a:pPr>
            <a:r>
              <a:rPr lang="tr-TR" b="1" dirty="0"/>
              <a:t>Kullanıcı arayüzü oluşturma</a:t>
            </a:r>
          </a:p>
          <a:p>
            <a:pPr marL="0" indent="0">
              <a:buNone/>
            </a:pPr>
            <a:r>
              <a:rPr lang="tr-TR" dirty="0"/>
              <a:t>Bir aktivitenin kullanıcı arayüzü </a:t>
            </a:r>
            <a:r>
              <a:rPr lang="tr-TR" b="1" dirty="0"/>
              <a:t>View</a:t>
            </a:r>
            <a:r>
              <a:rPr lang="tr-TR" dirty="0"/>
              <a:t> sınıfından türetilen nesneler tarafından sağlanır. Her bir view kontrolü aktivite penceresi içinde belirli bir dikdörtgen alanı kontrol eder ve kullanıcı işlemlerine karşılık cevap verir. Örneğin, kullanıcı tıkladığında belirli bir işlem yapan bir buton bir view'dır.</a:t>
            </a:r>
          </a:p>
          <a:p>
            <a:pPr marL="0" indent="0">
              <a:buNone/>
            </a:pPr>
            <a:r>
              <a:rPr lang="tr-TR" dirty="0"/>
              <a:t>Android, program arayüzünü oluşturmak için kullanabileceğiniz bir çok hazır view sağlar. </a:t>
            </a:r>
            <a:r>
              <a:rPr lang="tr-TR" b="1" dirty="0" smtClean="0"/>
              <a:t>Widget</a:t>
            </a:r>
            <a:r>
              <a:rPr lang="tr-TR" dirty="0" smtClean="0"/>
              <a:t>'lar </a:t>
            </a:r>
            <a:r>
              <a:rPr lang="tr-TR" dirty="0"/>
              <a:t>ekran için görsel ve interaktif özelliği olan buton, metin alanı, </a:t>
            </a:r>
            <a:r>
              <a:rPr lang="tr-TR" dirty="0" smtClean="0"/>
              <a:t>checkbox </a:t>
            </a:r>
            <a:r>
              <a:rPr lang="tr-TR" dirty="0"/>
              <a:t>gibi view'lardır. Ekran görüntüsü (layout) </a:t>
            </a:r>
            <a:r>
              <a:rPr lang="tr-TR" b="1" dirty="0"/>
              <a:t>ViewGroup</a:t>
            </a:r>
            <a:r>
              <a:rPr lang="tr-TR" dirty="0"/>
              <a:t> sınıfından türetilen ve çocuk view'ları için linear, grid veya relative görüntü gibi benzersiz bir görüntü sağlayan view'lardır. Aynı zamanda, kendi widget ve görüntülerinizi oluşturmak ve aktivite ekranınıza uygulamak için </a:t>
            </a:r>
            <a:r>
              <a:rPr lang="tr-TR" b="1" dirty="0"/>
              <a:t>View</a:t>
            </a:r>
            <a:r>
              <a:rPr lang="tr-TR" dirty="0"/>
              <a:t>ve </a:t>
            </a:r>
            <a:r>
              <a:rPr lang="tr-TR" b="1" dirty="0"/>
              <a:t>ViewGroup</a:t>
            </a:r>
            <a:r>
              <a:rPr lang="tr-TR" dirty="0"/>
              <a:t> sınıflarından veya mevcut alt sınıflarından yeni sınıflar türetebilirsiniz.</a:t>
            </a:r>
          </a:p>
          <a:p>
            <a:pPr marL="0" indent="0">
              <a:buNone/>
            </a:pPr>
            <a:r>
              <a:rPr lang="tr-TR" dirty="0"/>
              <a:t>View'lar kullanarak görünüm tanımlamanın en yaygın yöntemi uygulama kaynakları arasına kaydedilen XML görüntü dosyası kullanmaktır. Bu yöntemle, programın kullanıcı arayüzünü aktivitedeki işlemleri yönlendiren kaynak kodlarından bağımsız olarak tanımlamış olursunuz. Aktiviteniz için kullanıcı arayüzünün görüntüsünü kaynak ID'sini </a:t>
            </a:r>
            <a:r>
              <a:rPr lang="tr-TR" b="1" dirty="0"/>
              <a:t>setContentView()</a:t>
            </a:r>
            <a:r>
              <a:rPr lang="tr-TR" dirty="0"/>
              <a:t> metodu ile kullanarak ayarlayabilirsiniz.</a:t>
            </a:r>
          </a:p>
          <a:p>
            <a:endParaRPr lang="tr-TR" dirty="0"/>
          </a:p>
        </p:txBody>
      </p:sp>
    </p:spTree>
    <p:extLst>
      <p:ext uri="{BB962C8B-B14F-4D97-AF65-F5344CB8AC3E}">
        <p14:creationId xmlns:p14="http://schemas.microsoft.com/office/powerpoint/2010/main" val="110935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10515600" cy="6024563"/>
          </a:xfrm>
        </p:spPr>
        <p:txBody>
          <a:bodyPr>
            <a:normAutofit fontScale="92500" lnSpcReduction="20000"/>
          </a:bodyPr>
          <a:lstStyle/>
          <a:p>
            <a:pPr marL="0" indent="0">
              <a:buNone/>
            </a:pPr>
            <a:r>
              <a:rPr lang="tr-TR" b="1" dirty="0"/>
              <a:t>Manifest dosyasında aktivite bildirimi</a:t>
            </a:r>
          </a:p>
          <a:p>
            <a:pPr marL="0" indent="0">
              <a:buNone/>
            </a:pPr>
            <a:r>
              <a:rPr lang="tr-TR" dirty="0"/>
              <a:t>Sistem tarafından giriş yapılabilmesi için, aktivitenizin bildirimini manifest dosyasında yapmanız gerekir. Aktivitenin bildirimini yapmak için manifest dosyasını açın ve &lt;application&gt; elemanının alt elemanı olarak bir &lt;</a:t>
            </a:r>
            <a:r>
              <a:rPr lang="tr-TR" b="1" dirty="0"/>
              <a:t>activity</a:t>
            </a:r>
            <a:r>
              <a:rPr lang="tr-TR" dirty="0"/>
              <a:t>&gt; elemanı ekleyin</a:t>
            </a:r>
            <a:r>
              <a:rPr lang="tr-TR" dirty="0" smtClean="0"/>
              <a:t>:</a:t>
            </a:r>
          </a:p>
          <a:p>
            <a:pPr marL="0" indent="0">
              <a:buNone/>
            </a:pPr>
            <a:r>
              <a:rPr lang="tr-TR" dirty="0" smtClean="0"/>
              <a:t>&lt;manifest ... &gt;</a:t>
            </a:r>
          </a:p>
          <a:p>
            <a:pPr marL="0" indent="0">
              <a:buNone/>
            </a:pPr>
            <a:r>
              <a:rPr lang="tr-TR" dirty="0" smtClean="0"/>
              <a:t>  &lt;application ... &gt;</a:t>
            </a:r>
          </a:p>
          <a:p>
            <a:pPr marL="0" indent="0">
              <a:buNone/>
            </a:pPr>
            <a:r>
              <a:rPr lang="tr-TR" dirty="0" smtClean="0"/>
              <a:t>      &lt;activity android:name=".</a:t>
            </a:r>
            <a:r>
              <a:rPr lang="tr-TR" b="1" dirty="0" smtClean="0"/>
              <a:t>ExampleActivity</a:t>
            </a:r>
            <a:r>
              <a:rPr lang="tr-TR" dirty="0" smtClean="0"/>
              <a:t>"/&gt;</a:t>
            </a:r>
          </a:p>
          <a:p>
            <a:pPr marL="0" indent="0">
              <a:buNone/>
            </a:pPr>
            <a:r>
              <a:rPr lang="tr-TR" dirty="0" smtClean="0"/>
              <a:t>      ...</a:t>
            </a:r>
          </a:p>
          <a:p>
            <a:pPr marL="0" indent="0">
              <a:buNone/>
            </a:pPr>
            <a:r>
              <a:rPr lang="tr-TR" dirty="0" smtClean="0"/>
              <a:t>  &lt;/application ... &gt;</a:t>
            </a:r>
          </a:p>
          <a:p>
            <a:pPr marL="0" indent="0">
              <a:buNone/>
            </a:pPr>
            <a:r>
              <a:rPr lang="tr-TR" dirty="0" smtClean="0"/>
              <a:t>  ...</a:t>
            </a:r>
          </a:p>
          <a:p>
            <a:pPr marL="0" indent="0">
              <a:buNone/>
            </a:pPr>
            <a:r>
              <a:rPr lang="tr-TR" dirty="0" smtClean="0"/>
              <a:t>&lt;/manifest&gt;</a:t>
            </a:r>
          </a:p>
          <a:p>
            <a:pPr marL="0" indent="0">
              <a:buNone/>
            </a:pPr>
            <a:r>
              <a:rPr lang="tr-TR" dirty="0"/>
              <a:t>Bu eleman içine eklenebilecek aktivite adı, ikonu ve arayüzü gibi bir kaç tane özellik daha vardır. Burada, mutlaka tanımlanması gereken tek özellik aktivitenin sınıf adını gösteren </a:t>
            </a:r>
            <a:r>
              <a:rPr lang="tr-TR" b="1" dirty="0"/>
              <a:t>android:name</a:t>
            </a:r>
            <a:r>
              <a:rPr lang="tr-TR" dirty="0"/>
              <a:t> özelliğidir. Uygulamanızı yayınladıktan sonra, bazı işlemler devre dışı kalacağından, bu adı değiştirmemeniz gerekir</a:t>
            </a:r>
            <a:endParaRPr lang="tr-TR" dirty="0" smtClean="0"/>
          </a:p>
          <a:p>
            <a:pPr marL="0" indent="0">
              <a:buNone/>
            </a:pPr>
            <a:endParaRPr lang="tr-TR" dirty="0"/>
          </a:p>
          <a:p>
            <a:endParaRPr lang="tr-TR" dirty="0"/>
          </a:p>
        </p:txBody>
      </p:sp>
    </p:spTree>
    <p:extLst>
      <p:ext uri="{BB962C8B-B14F-4D97-AF65-F5344CB8AC3E}">
        <p14:creationId xmlns:p14="http://schemas.microsoft.com/office/powerpoint/2010/main" val="121364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5910263"/>
          </a:xfrm>
        </p:spPr>
        <p:txBody>
          <a:bodyPr>
            <a:normAutofit fontScale="77500" lnSpcReduction="20000"/>
          </a:bodyPr>
          <a:lstStyle/>
          <a:p>
            <a:pPr marL="0" indent="0">
              <a:buNone/>
            </a:pPr>
            <a:r>
              <a:rPr lang="tr-TR" b="1" dirty="0"/>
              <a:t>Intent filtrelerini </a:t>
            </a:r>
            <a:r>
              <a:rPr lang="tr-TR" b="1" dirty="0" smtClean="0"/>
              <a:t>kullanma</a:t>
            </a:r>
          </a:p>
          <a:p>
            <a:pPr marL="0" indent="0">
              <a:buNone/>
            </a:pPr>
            <a:r>
              <a:rPr lang="tr-TR" b="1" dirty="0"/>
              <a:t>&lt;activity&gt; </a:t>
            </a:r>
            <a:r>
              <a:rPr lang="tr-TR" dirty="0"/>
              <a:t>elemanı, diğer uygulamalara ait bileşenlerin çalıştırma yöntemlerini belirlemek için &lt;intent-filter&gt; elemanını kullanarak farklı intent filtreleri tanımlayabilir.</a:t>
            </a:r>
          </a:p>
          <a:p>
            <a:pPr marL="0" indent="0">
              <a:buNone/>
            </a:pPr>
            <a:r>
              <a:rPr lang="tr-TR" dirty="0"/>
              <a:t>Android SDK aracını kullanarak yeni bir uygulama oluşturduğunuzda, otomatik olarak oluşturulan aktivite, ana işleme karşılık veren bir aktivite bildirimini yapan ve </a:t>
            </a:r>
            <a:r>
              <a:rPr lang="tr-TR" b="1" dirty="0"/>
              <a:t>launcher</a:t>
            </a:r>
            <a:r>
              <a:rPr lang="tr-TR" dirty="0"/>
              <a:t> kategorisine yerleştirilmesi gereken bir intent filtre içerir</a:t>
            </a:r>
            <a:r>
              <a:rPr lang="tr-TR" dirty="0" smtClean="0"/>
              <a:t>:</a:t>
            </a:r>
          </a:p>
          <a:p>
            <a:pPr marL="0" indent="0">
              <a:buNone/>
            </a:pPr>
            <a:r>
              <a:rPr lang="tr-TR" dirty="0" smtClean="0"/>
              <a:t>&lt;activity android:name=".</a:t>
            </a:r>
            <a:r>
              <a:rPr lang="tr-TR" b="1" dirty="0" smtClean="0"/>
              <a:t>ExampleActivity</a:t>
            </a:r>
            <a:r>
              <a:rPr lang="tr-TR" dirty="0" smtClean="0"/>
              <a:t>" android:icon="@drawable/app_icon"&gt;</a:t>
            </a:r>
          </a:p>
          <a:p>
            <a:pPr marL="0" indent="0">
              <a:buNone/>
            </a:pPr>
            <a:r>
              <a:rPr lang="tr-TR" dirty="0" smtClean="0"/>
              <a:t>    &lt;intent-filter&gt;</a:t>
            </a:r>
          </a:p>
          <a:p>
            <a:pPr marL="0" indent="0">
              <a:buNone/>
            </a:pPr>
            <a:r>
              <a:rPr lang="tr-TR" dirty="0" smtClean="0"/>
              <a:t>        &lt;action android:name="</a:t>
            </a:r>
            <a:r>
              <a:rPr lang="tr-TR" b="1" dirty="0" smtClean="0"/>
              <a:t>android.intent.action.MAIN</a:t>
            </a:r>
            <a:r>
              <a:rPr lang="tr-TR" dirty="0" smtClean="0"/>
              <a:t>" /&gt;</a:t>
            </a:r>
          </a:p>
          <a:p>
            <a:pPr marL="0" indent="0">
              <a:buNone/>
            </a:pPr>
            <a:r>
              <a:rPr lang="tr-TR" dirty="0" smtClean="0"/>
              <a:t>        &lt;category android:name="</a:t>
            </a:r>
            <a:r>
              <a:rPr lang="tr-TR" b="1" dirty="0" smtClean="0"/>
              <a:t>android.intent.category.LAUNCHER</a:t>
            </a:r>
            <a:r>
              <a:rPr lang="tr-TR" dirty="0" smtClean="0"/>
              <a:t>" /&gt;</a:t>
            </a:r>
          </a:p>
          <a:p>
            <a:pPr marL="0" indent="0">
              <a:buNone/>
            </a:pPr>
            <a:r>
              <a:rPr lang="tr-TR" dirty="0" smtClean="0"/>
              <a:t>    &lt;/intent-filter&gt;</a:t>
            </a:r>
          </a:p>
          <a:p>
            <a:pPr marL="0" indent="0">
              <a:buNone/>
            </a:pPr>
            <a:r>
              <a:rPr lang="tr-TR" dirty="0" smtClean="0"/>
              <a:t>&lt;/activity&gt;</a:t>
            </a:r>
          </a:p>
          <a:p>
            <a:pPr marL="0" indent="0">
              <a:buNone/>
            </a:pPr>
            <a:r>
              <a:rPr lang="tr-TR" dirty="0"/>
              <a:t>&lt;</a:t>
            </a:r>
            <a:r>
              <a:rPr lang="tr-TR" b="1" dirty="0"/>
              <a:t>action</a:t>
            </a:r>
            <a:r>
              <a:rPr lang="tr-TR" dirty="0"/>
              <a:t>&gt; elemanı burasının uygulamanın ana girişi olduğunu gösterir. &lt;category&gt; elemanı bu aktivitenin kullanıcıların bu aktiviteyi çalıştırması için sistem uygulama başlatıcısında listelenmesi gerektiğini gösterir.</a:t>
            </a:r>
          </a:p>
          <a:p>
            <a:pPr marL="0" indent="0">
              <a:buNone/>
            </a:pPr>
            <a:r>
              <a:rPr lang="tr-TR" dirty="0"/>
              <a:t>Eğer uygulamanızda yer alan aktivitelerin diğer uygulamalar tarafından çalıştırılmasını istemiyorsanız, yukarıda gösterilenler dışında intent filtre tanımlamanıza gerek yoktur.</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34198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9926</TotalTime>
  <Words>1303</Words>
  <Application>Microsoft Office PowerPoint</Application>
  <PresentationFormat>Widescreen</PresentationFormat>
  <Paragraphs>155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Activity Yaşam Döngüsü</vt:lpstr>
      <vt:lpstr>PowerPoint Presentation</vt:lpstr>
      <vt:lpstr>PowerPoint Presentation</vt:lpstr>
      <vt:lpstr>PowerPoint Presentation</vt:lpstr>
      <vt:lpstr>Aktivite yaşam döngüsü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Yaşam Döngüsü</dc:title>
  <dc:creator>Windows User</dc:creator>
  <cp:lastModifiedBy>Windows User</cp:lastModifiedBy>
  <cp:revision>63</cp:revision>
  <dcterms:created xsi:type="dcterms:W3CDTF">2015-11-21T02:55:00Z</dcterms:created>
  <dcterms:modified xsi:type="dcterms:W3CDTF">2016-06-27T13:22:03Z</dcterms:modified>
</cp:coreProperties>
</file>