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9DB5-F6AD-4E45-9F4E-71D0B502D5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8D17-D3D2-4AA7-B09E-2F8E400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Coroutines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Coroutine</a:t>
            </a:r>
            <a:r>
              <a:rPr lang="en-US" b="1" dirty="0"/>
              <a:t> </a:t>
            </a:r>
            <a:r>
              <a:rPr lang="en-US" b="1" dirty="0" smtClean="0"/>
              <a:t>Builder</a:t>
            </a:r>
            <a:r>
              <a:rPr lang="tr-TR" b="1" dirty="0" smtClean="0"/>
              <a:t> - </a:t>
            </a:r>
            <a:r>
              <a:rPr lang="en-US" b="1" dirty="0" smtClean="0"/>
              <a:t>launch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dirty="0" err="1"/>
              <a:t>başlatma</a:t>
            </a:r>
            <a:r>
              <a:rPr lang="en-US" dirty="0"/>
              <a:t> </a:t>
            </a:r>
            <a:r>
              <a:rPr lang="en-US" dirty="0" err="1"/>
              <a:t>fonksiyonudur</a:t>
            </a:r>
            <a:r>
              <a:rPr lang="en-US" dirty="0"/>
              <a:t>.</a:t>
            </a:r>
          </a:p>
          <a:p>
            <a:r>
              <a:rPr lang="en-US" dirty="0" err="1"/>
              <a:t>İçinde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b="1" dirty="0" err="1"/>
              <a:t>thread’i</a:t>
            </a:r>
            <a:r>
              <a:rPr lang="en-US" dirty="0"/>
              <a:t> </a:t>
            </a:r>
            <a:r>
              <a:rPr lang="en-US" dirty="0" err="1"/>
              <a:t>bloklamaz</a:t>
            </a:r>
            <a:r>
              <a:rPr lang="en-US" dirty="0"/>
              <a:t>.</a:t>
            </a:r>
          </a:p>
          <a:p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işletilecek</a:t>
            </a:r>
            <a:r>
              <a:rPr lang="en-US" dirty="0"/>
              <a:t> </a:t>
            </a:r>
            <a:r>
              <a:rPr lang="en-US" dirty="0" err="1"/>
              <a:t>operasyonlarda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9" y="2210604"/>
            <a:ext cx="8103016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Bir </a:t>
            </a:r>
            <a:r>
              <a:rPr lang="en-US" b="1" dirty="0" smtClean="0"/>
              <a:t>Job </a:t>
            </a:r>
            <a:r>
              <a:rPr lang="en-US" dirty="0" err="1" smtClean="0"/>
              <a:t>nesnesi</a:t>
            </a:r>
            <a:r>
              <a:rPr lang="en-US" dirty="0" smtClean="0"/>
              <a:t> </a:t>
            </a:r>
            <a:r>
              <a:rPr lang="en-US" dirty="0" err="1" smtClean="0"/>
              <a:t>döndürür</a:t>
            </a:r>
            <a:r>
              <a:rPr lang="en-US" dirty="0" smtClean="0"/>
              <a:t>. Bu </a:t>
            </a:r>
            <a:r>
              <a:rPr lang="en-US" b="1" dirty="0" smtClean="0"/>
              <a:t>Job</a:t>
            </a:r>
            <a:r>
              <a:rPr lang="en-US" dirty="0" smtClean="0"/>
              <a:t> </a:t>
            </a:r>
            <a:r>
              <a:rPr lang="en-US" dirty="0" err="1" smtClean="0"/>
              <a:t>nesnesini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edersek</a:t>
            </a:r>
            <a:r>
              <a:rPr lang="en-US" dirty="0" smtClean="0"/>
              <a:t> </a:t>
            </a:r>
            <a:r>
              <a:rPr lang="en-US" b="1" dirty="0" err="1" smtClean="0"/>
              <a:t>Coroutine’de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etmiş</a:t>
            </a:r>
            <a:r>
              <a:rPr lang="en-US" dirty="0" smtClean="0"/>
              <a:t> </a:t>
            </a:r>
            <a:r>
              <a:rPr lang="en-US" dirty="0" err="1" smtClean="0"/>
              <a:t>oluruz</a:t>
            </a:r>
            <a:r>
              <a:rPr lang="en-US" dirty="0" smtClean="0"/>
              <a:t>. </a:t>
            </a:r>
            <a:r>
              <a:rPr lang="en-US" b="1" dirty="0" err="1" smtClean="0"/>
              <a:t>Job’ı</a:t>
            </a:r>
            <a:r>
              <a:rPr lang="en-US" dirty="0" smtClean="0"/>
              <a:t> </a:t>
            </a:r>
            <a:r>
              <a:rPr lang="en-US" dirty="0" err="1" smtClean="0"/>
              <a:t>istediğimiz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edebiliriz</a:t>
            </a:r>
            <a:r>
              <a:rPr lang="en-US" dirty="0" smtClean="0"/>
              <a:t>.(cancel </a:t>
            </a:r>
            <a:r>
              <a:rPr lang="en-US" dirty="0" err="1" smtClean="0"/>
              <a:t>işlemi</a:t>
            </a:r>
            <a:r>
              <a:rPr lang="en-US" dirty="0" smtClean="0"/>
              <a:t>,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tamamlandıktan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yapılacak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,..)</a:t>
            </a:r>
          </a:p>
          <a:p>
            <a:r>
              <a:rPr lang="en-US" dirty="0" err="1" smtClean="0"/>
              <a:t>Arka</a:t>
            </a:r>
            <a:r>
              <a:rPr lang="en-US" dirty="0" smtClean="0"/>
              <a:t> </a:t>
            </a:r>
            <a:r>
              <a:rPr lang="en-US" dirty="0" err="1" smtClean="0"/>
              <a:t>planda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tutulduğuna</a:t>
            </a:r>
            <a:r>
              <a:rPr lang="en-US" dirty="0" smtClean="0"/>
              <a:t> </a:t>
            </a:r>
            <a:r>
              <a:rPr lang="en-US" dirty="0" err="1" smtClean="0"/>
              <a:t>bakacak</a:t>
            </a:r>
            <a:r>
              <a:rPr lang="en-US" dirty="0" smtClean="0"/>
              <a:t> </a:t>
            </a:r>
            <a:r>
              <a:rPr lang="en-US" dirty="0" err="1" smtClean="0"/>
              <a:t>olursak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en-US" b="1" dirty="0" smtClean="0"/>
              <a:t>Extension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tutulmaktadır</a:t>
            </a:r>
            <a:r>
              <a:rPr lang="en-US" dirty="0" smtClean="0"/>
              <a:t>.</a:t>
            </a:r>
            <a:endParaRPr lang="en-US" i="1" dirty="0" smtClean="0"/>
          </a:p>
          <a:p>
            <a:pPr marL="0" indent="0">
              <a:buNone/>
            </a:pPr>
            <a:r>
              <a:rPr lang="tr-TR" b="1" dirty="0" smtClean="0"/>
              <a:t>NOT: </a:t>
            </a:r>
            <a:r>
              <a:rPr lang="en-US" b="1" dirty="0" smtClean="0"/>
              <a:t>Job -&gt; </a:t>
            </a:r>
            <a:r>
              <a:rPr lang="en-US" b="1" dirty="0" err="1" smtClean="0"/>
              <a:t>Coroutine’nin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döngüsünü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etmektedir</a:t>
            </a:r>
            <a:r>
              <a:rPr lang="en-US" dirty="0" smtClean="0"/>
              <a:t>. </a:t>
            </a:r>
            <a:r>
              <a:rPr lang="en-US" b="1" dirty="0" smtClean="0"/>
              <a:t>Job</a:t>
            </a:r>
            <a:r>
              <a:rPr lang="en-US" dirty="0" smtClean="0"/>
              <a:t> </a:t>
            </a:r>
            <a:r>
              <a:rPr lang="en-US" dirty="0" err="1" smtClean="0"/>
              <a:t>nesnesini</a:t>
            </a:r>
            <a:r>
              <a:rPr lang="en-US" dirty="0" smtClean="0"/>
              <a:t> </a:t>
            </a:r>
            <a:r>
              <a:rPr lang="en-US" b="1" dirty="0" smtClean="0"/>
              <a:t>cancel</a:t>
            </a:r>
            <a:r>
              <a:rPr lang="en-US" dirty="0" smtClean="0"/>
              <a:t> </a:t>
            </a:r>
            <a:r>
              <a:rPr lang="en-US" dirty="0" err="1" smtClean="0"/>
              <a:t>ederek</a:t>
            </a:r>
            <a:r>
              <a:rPr lang="en-US" dirty="0" smtClean="0"/>
              <a:t> </a:t>
            </a:r>
            <a:r>
              <a:rPr lang="en-US" b="1" dirty="0" err="1" smtClean="0"/>
              <a:t>Coroutine’i</a:t>
            </a:r>
            <a:r>
              <a:rPr lang="en-US" dirty="0" smtClean="0"/>
              <a:t> </a:t>
            </a:r>
            <a:r>
              <a:rPr lang="en-US" dirty="0" err="1" smtClean="0"/>
              <a:t>bitirebiliriz</a:t>
            </a:r>
            <a:r>
              <a:rPr lang="en-US" dirty="0" smtClean="0"/>
              <a:t>. cancel()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fonksiyonları</a:t>
            </a:r>
            <a:r>
              <a:rPr lang="en-US" dirty="0" smtClean="0"/>
              <a:t> </a:t>
            </a:r>
            <a:r>
              <a:rPr lang="en-US" dirty="0" err="1" smtClean="0"/>
              <a:t>bulunmaktadır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i="1" dirty="0" err="1" smtClean="0"/>
              <a:t>runBlocking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val</a:t>
            </a:r>
            <a:r>
              <a:rPr lang="en-US" i="1" dirty="0" smtClean="0"/>
              <a:t> </a:t>
            </a:r>
            <a:r>
              <a:rPr lang="en-US" b="1" i="1" dirty="0" err="1" smtClean="0"/>
              <a:t>myJob</a:t>
            </a:r>
            <a:r>
              <a:rPr lang="en-US" i="1" dirty="0" smtClean="0"/>
              <a:t> = launch {</a:t>
            </a:r>
          </a:p>
          <a:p>
            <a:pPr marL="0" indent="0">
              <a:buNone/>
            </a:pPr>
            <a:r>
              <a:rPr lang="en-US" i="1" dirty="0" smtClean="0"/>
              <a:t>         delay(2000)</a:t>
            </a:r>
          </a:p>
          <a:p>
            <a:pPr marL="0" indent="0">
              <a:buNone/>
            </a:pPr>
            <a:r>
              <a:rPr lang="en-US" i="1" dirty="0" smtClean="0"/>
              <a:t>         </a:t>
            </a:r>
            <a:r>
              <a:rPr lang="en-US" i="1" dirty="0" err="1" smtClean="0"/>
              <a:t>println</a:t>
            </a:r>
            <a:r>
              <a:rPr lang="en-US" i="1" dirty="0" smtClean="0"/>
              <a:t>("job 1")</a:t>
            </a:r>
          </a:p>
          <a:p>
            <a:pPr marL="0" indent="0">
              <a:buNone/>
            </a:pPr>
            <a:r>
              <a:rPr lang="en-US" i="1" dirty="0" smtClean="0"/>
              <a:t>     }</a:t>
            </a:r>
          </a:p>
          <a:p>
            <a:pPr marL="0" indent="0">
              <a:buNone/>
            </a:pPr>
            <a:r>
              <a:rPr lang="en-US" i="1" dirty="0" smtClean="0"/>
              <a:t>     </a:t>
            </a:r>
            <a:r>
              <a:rPr lang="en-US" b="1" i="1" dirty="0" err="1" smtClean="0"/>
              <a:t>myJob.invokeOnCompletion</a:t>
            </a:r>
            <a:r>
              <a:rPr lang="en-US" i="1" dirty="0" smtClean="0"/>
              <a:t> {</a:t>
            </a:r>
          </a:p>
          <a:p>
            <a:pPr marL="0" indent="0">
              <a:buNone/>
            </a:pPr>
            <a:r>
              <a:rPr lang="en-US" i="1" dirty="0" smtClean="0"/>
              <a:t>         </a:t>
            </a:r>
            <a:r>
              <a:rPr lang="en-US" i="1" dirty="0" err="1" smtClean="0"/>
              <a:t>println</a:t>
            </a:r>
            <a:r>
              <a:rPr lang="en-US" i="1" dirty="0" smtClean="0"/>
              <a:t>("job ended")</a:t>
            </a:r>
          </a:p>
          <a:p>
            <a:pPr marL="0" indent="0">
              <a:buNone/>
            </a:pPr>
            <a:r>
              <a:rPr lang="en-US" i="1" dirty="0" smtClean="0"/>
              <a:t>     }</a:t>
            </a:r>
          </a:p>
          <a:p>
            <a:pPr marL="0" indent="0">
              <a:buNone/>
            </a:pPr>
            <a:r>
              <a:rPr lang="en-US" i="1" dirty="0" smtClean="0"/>
              <a:t>     </a:t>
            </a:r>
            <a:r>
              <a:rPr lang="en-US" b="1" i="1" dirty="0" err="1" smtClean="0"/>
              <a:t>myJob.cancel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78" y="2511846"/>
            <a:ext cx="7041857" cy="40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async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b="1" dirty="0" err="1"/>
              <a:t>Coroutine</a:t>
            </a:r>
            <a:r>
              <a:rPr lang="en-US" sz="2000" dirty="0"/>
              <a:t> </a:t>
            </a:r>
            <a:r>
              <a:rPr lang="en-US" sz="2000" dirty="0" err="1"/>
              <a:t>başlatma</a:t>
            </a:r>
            <a:r>
              <a:rPr lang="en-US" sz="2000" dirty="0"/>
              <a:t> </a:t>
            </a:r>
            <a:r>
              <a:rPr lang="en-US" sz="2000" dirty="0" err="1"/>
              <a:t>fonksiyonudur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Bulunduğu</a:t>
            </a:r>
            <a:r>
              <a:rPr lang="en-US" sz="2000" dirty="0"/>
              <a:t> </a:t>
            </a:r>
            <a:r>
              <a:rPr lang="en-US" sz="2000" b="1" dirty="0" err="1"/>
              <a:t>thread’i</a:t>
            </a:r>
            <a:r>
              <a:rPr lang="en-US" sz="2000" dirty="0"/>
              <a:t> </a:t>
            </a:r>
            <a:r>
              <a:rPr lang="en-US" sz="2000" dirty="0" err="1"/>
              <a:t>bloklamaz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Launch’dan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b="1" dirty="0"/>
              <a:t>Job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b="1" dirty="0"/>
              <a:t>Deferred&lt;T</a:t>
            </a:r>
            <a:r>
              <a:rPr lang="en-US" sz="2000" dirty="0"/>
              <a:t>&gt; </a:t>
            </a:r>
            <a:r>
              <a:rPr lang="en-US" sz="2000" dirty="0" err="1"/>
              <a:t>döndürür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Sonucu</a:t>
            </a:r>
            <a:r>
              <a:rPr lang="en-US" sz="2000" dirty="0"/>
              <a:t> </a:t>
            </a:r>
            <a:r>
              <a:rPr lang="en-US" sz="2000" b="1" dirty="0"/>
              <a:t>await</a:t>
            </a:r>
            <a:r>
              <a:rPr lang="en-US" sz="2000" dirty="0"/>
              <a:t>() </a:t>
            </a:r>
            <a:r>
              <a:rPr lang="en-US" sz="2000" dirty="0" err="1"/>
              <a:t>fonksiyonu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alırız</a:t>
            </a:r>
            <a:r>
              <a:rPr lang="en-US" sz="2000" dirty="0"/>
              <a:t>. </a:t>
            </a:r>
            <a:r>
              <a:rPr lang="en-US" sz="2000" b="1" dirty="0"/>
              <a:t>await</a:t>
            </a:r>
            <a:r>
              <a:rPr lang="en-US" sz="2000" dirty="0"/>
              <a:t>() </a:t>
            </a:r>
            <a:r>
              <a:rPr lang="en-US" sz="2000" dirty="0" err="1"/>
              <a:t>fonksiyonu</a:t>
            </a:r>
            <a:r>
              <a:rPr lang="en-US" sz="2000" dirty="0"/>
              <a:t> </a:t>
            </a:r>
            <a:r>
              <a:rPr lang="en-US" sz="2000" b="1" dirty="0"/>
              <a:t>suspend</a:t>
            </a:r>
            <a:r>
              <a:rPr lang="en-US" sz="2000" dirty="0"/>
              <a:t> bir </a:t>
            </a:r>
            <a:r>
              <a:rPr lang="en-US" sz="2000" dirty="0" err="1"/>
              <a:t>fonksiyondur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/>
              <a:t>Hem </a:t>
            </a:r>
            <a:r>
              <a:rPr lang="en-US" sz="2000" b="1" dirty="0" err="1"/>
              <a:t>await’in</a:t>
            </a:r>
            <a:r>
              <a:rPr lang="en-US" sz="2000" dirty="0"/>
              <a:t> hem de </a:t>
            </a:r>
            <a:r>
              <a:rPr lang="en-US" sz="2000" b="1" dirty="0" err="1"/>
              <a:t>async’nin</a:t>
            </a:r>
            <a:r>
              <a:rPr lang="en-US" sz="2000" dirty="0"/>
              <a:t> </a:t>
            </a:r>
            <a:r>
              <a:rPr lang="en-US" sz="2000" dirty="0" err="1"/>
              <a:t>arka</a:t>
            </a:r>
            <a:r>
              <a:rPr lang="en-US" sz="2000" dirty="0"/>
              <a:t> </a:t>
            </a:r>
            <a:r>
              <a:rPr lang="en-US" sz="2000" dirty="0" err="1"/>
              <a:t>planda</a:t>
            </a:r>
            <a:r>
              <a:rPr lang="en-US" sz="2000" dirty="0"/>
              <a:t> </a:t>
            </a:r>
            <a:r>
              <a:rPr lang="en-US" sz="2000" dirty="0" err="1"/>
              <a:t>nasıl</a:t>
            </a:r>
            <a:r>
              <a:rPr lang="en-US" sz="2000" dirty="0"/>
              <a:t> </a:t>
            </a:r>
            <a:r>
              <a:rPr lang="en-US" sz="2000" dirty="0" err="1"/>
              <a:t>tutulduklarına</a:t>
            </a:r>
            <a:r>
              <a:rPr lang="en-US" sz="2000" dirty="0"/>
              <a:t> </a:t>
            </a:r>
            <a:r>
              <a:rPr lang="en-US" sz="2000" dirty="0" err="1"/>
              <a:t>bakalım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en-US" sz="2000" dirty="0" err="1"/>
              <a:t>async</a:t>
            </a:r>
            <a:r>
              <a:rPr lang="en-US" sz="2000" dirty="0"/>
              <a:t>, </a:t>
            </a:r>
            <a:r>
              <a:rPr lang="en-US" sz="2000" b="1" dirty="0"/>
              <a:t>Extension</a:t>
            </a:r>
            <a:r>
              <a:rPr lang="en-US" sz="2000" dirty="0"/>
              <a:t> </a:t>
            </a:r>
            <a:r>
              <a:rPr lang="en-US" sz="2000" b="1" dirty="0" err="1"/>
              <a:t>funciton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tutulmaktadır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6" y="2280491"/>
            <a:ext cx="7455283" cy="36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3.runBlocking:</a:t>
            </a:r>
            <a:endParaRPr lang="en-US" sz="2000" dirty="0"/>
          </a:p>
          <a:p>
            <a:r>
              <a:rPr lang="en-US" sz="2000" b="1" dirty="0" err="1"/>
              <a:t>Coroutine’lerin</a:t>
            </a:r>
            <a:r>
              <a:rPr lang="en-US" sz="2000" dirty="0"/>
              <a:t> </a:t>
            </a:r>
            <a:r>
              <a:rPr lang="en-US" sz="2000" dirty="0" err="1"/>
              <a:t>işleri</a:t>
            </a:r>
            <a:r>
              <a:rPr lang="en-US" sz="2000" dirty="0"/>
              <a:t> </a:t>
            </a:r>
            <a:r>
              <a:rPr lang="en-US" sz="2000" dirty="0" err="1"/>
              <a:t>bitene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 </a:t>
            </a:r>
            <a:r>
              <a:rPr lang="en-US" sz="2000" b="1" dirty="0" err="1"/>
              <a:t>thread’in</a:t>
            </a:r>
            <a:r>
              <a:rPr lang="en-US" sz="2000" dirty="0"/>
              <a:t> bloke </a:t>
            </a:r>
            <a:r>
              <a:rPr lang="en-US" sz="2000" dirty="0" err="1"/>
              <a:t>edilmesini</a:t>
            </a:r>
            <a:r>
              <a:rPr lang="en-US" sz="2000" dirty="0"/>
              <a:t> </a:t>
            </a:r>
            <a:r>
              <a:rPr lang="en-US" sz="2000" dirty="0" err="1"/>
              <a:t>sğlar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runBlocking</a:t>
            </a:r>
            <a:r>
              <a:rPr lang="en-US" sz="2000" dirty="0"/>
              <a:t> </a:t>
            </a:r>
            <a:r>
              <a:rPr lang="en-US" sz="2000" dirty="0" err="1"/>
              <a:t>kullanımı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önerilmez</a:t>
            </a:r>
            <a:r>
              <a:rPr lang="en-US" sz="2000" dirty="0"/>
              <a:t>.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test </a:t>
            </a:r>
            <a:r>
              <a:rPr lang="en-US" sz="2000" dirty="0" err="1"/>
              <a:t>hazırlarken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/>
              <a:t>Suspend Function</a:t>
            </a:r>
          </a:p>
          <a:p>
            <a:r>
              <a:rPr lang="en-US" sz="2000" b="1" dirty="0"/>
              <a:t>Suspend</a:t>
            </a:r>
            <a:r>
              <a:rPr lang="en-US" sz="2000" dirty="0"/>
              <a:t> </a:t>
            </a:r>
            <a:r>
              <a:rPr lang="en-US" sz="2000" dirty="0" err="1"/>
              <a:t>funciton’lar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 </a:t>
            </a:r>
            <a:r>
              <a:rPr lang="en-US" sz="2000" b="1" dirty="0" err="1"/>
              <a:t>tread’i</a:t>
            </a:r>
            <a:r>
              <a:rPr lang="en-US" sz="2000" dirty="0"/>
              <a:t> bloke </a:t>
            </a:r>
            <a:r>
              <a:rPr lang="en-US" sz="2000" dirty="0" err="1"/>
              <a:t>etmeden</a:t>
            </a:r>
            <a:r>
              <a:rPr lang="en-US" sz="2000" dirty="0"/>
              <a:t> </a:t>
            </a:r>
            <a:r>
              <a:rPr lang="en-US" sz="2000" b="1" dirty="0" err="1"/>
              <a:t>coroutine’nin</a:t>
            </a:r>
            <a:r>
              <a:rPr lang="en-US" sz="2000" dirty="0"/>
              <a:t> </a:t>
            </a:r>
            <a:r>
              <a:rPr lang="en-US" sz="2000" dirty="0" err="1"/>
              <a:t>yürütülmesini</a:t>
            </a:r>
            <a:r>
              <a:rPr lang="en-US" sz="2000" dirty="0"/>
              <a:t> </a:t>
            </a:r>
            <a:r>
              <a:rPr lang="en-US" sz="2000" dirty="0" err="1"/>
              <a:t>askıya</a:t>
            </a:r>
            <a:r>
              <a:rPr lang="en-US" sz="2000" dirty="0"/>
              <a:t> </a:t>
            </a:r>
            <a:r>
              <a:rPr lang="en-US" sz="2000" dirty="0" err="1"/>
              <a:t>alır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Ya</a:t>
            </a:r>
            <a:r>
              <a:rPr lang="en-US" sz="2000" dirty="0"/>
              <a:t> bir </a:t>
            </a:r>
            <a:r>
              <a:rPr lang="en-US" sz="2000" b="1" dirty="0" err="1"/>
              <a:t>coroutine</a:t>
            </a:r>
            <a:r>
              <a:rPr lang="en-US" sz="2000" dirty="0"/>
              <a:t> </a:t>
            </a:r>
            <a:r>
              <a:rPr lang="en-US" sz="2000" dirty="0" err="1"/>
              <a:t>içerisinden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başka</a:t>
            </a:r>
            <a:r>
              <a:rPr lang="en-US" sz="2000" dirty="0"/>
              <a:t> bir Suspend function </a:t>
            </a:r>
            <a:r>
              <a:rPr lang="en-US" sz="2000" dirty="0" err="1"/>
              <a:t>içerisinden</a:t>
            </a:r>
            <a:r>
              <a:rPr lang="en-US" sz="2000" dirty="0"/>
              <a:t> </a:t>
            </a:r>
            <a:r>
              <a:rPr lang="en-US" sz="2000" dirty="0" err="1"/>
              <a:t>çağrılırlar</a:t>
            </a:r>
            <a:r>
              <a:rPr lang="en-US" sz="2000" dirty="0"/>
              <a:t>.</a:t>
            </a:r>
          </a:p>
          <a:p>
            <a:r>
              <a:rPr lang="en-US" sz="2000" b="1" dirty="0"/>
              <a:t>Suspend</a:t>
            </a:r>
            <a:r>
              <a:rPr lang="en-US" sz="2000" dirty="0"/>
              <a:t> </a:t>
            </a:r>
            <a:r>
              <a:rPr lang="en-US" sz="2000" dirty="0" err="1"/>
              <a:t>fonksiyonlar</a:t>
            </a:r>
            <a:r>
              <a:rPr lang="en-US" sz="2000" dirty="0"/>
              <a:t> </a:t>
            </a:r>
            <a:r>
              <a:rPr lang="en-US" sz="2000" dirty="0" err="1"/>
              <a:t>durdurulabilir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yeniden</a:t>
            </a:r>
            <a:r>
              <a:rPr lang="en-US" sz="2000" dirty="0"/>
              <a:t> </a:t>
            </a:r>
            <a:r>
              <a:rPr lang="en-US" sz="2000" dirty="0" err="1"/>
              <a:t>başlatılabilirler</a:t>
            </a:r>
            <a:r>
              <a:rPr lang="en-US" sz="2000" dirty="0"/>
              <a:t>.</a:t>
            </a:r>
          </a:p>
          <a:p>
            <a:r>
              <a:rPr lang="en-US" sz="2000" b="1" dirty="0"/>
              <a:t>Suspend</a:t>
            </a:r>
            <a:r>
              <a:rPr lang="en-US" sz="2000" dirty="0"/>
              <a:t> </a:t>
            </a:r>
            <a:r>
              <a:rPr lang="en-US" sz="2000" dirty="0" err="1"/>
              <a:t>fonksiyonlar</a:t>
            </a:r>
            <a:r>
              <a:rPr lang="en-US" sz="2000" dirty="0"/>
              <a:t> normal </a:t>
            </a:r>
            <a:r>
              <a:rPr lang="en-US" sz="2000" dirty="0" err="1"/>
              <a:t>fonksiyonları</a:t>
            </a:r>
            <a:r>
              <a:rPr lang="en-US" sz="2000" dirty="0"/>
              <a:t> </a:t>
            </a:r>
            <a:r>
              <a:rPr lang="en-US" sz="2000" dirty="0" err="1"/>
              <a:t>çağırabilirken</a:t>
            </a:r>
            <a:r>
              <a:rPr lang="en-US" sz="2000" dirty="0"/>
              <a:t>, </a:t>
            </a:r>
            <a:r>
              <a:rPr lang="en-US" sz="2000" dirty="0" smtClean="0"/>
              <a:t>normal</a:t>
            </a:r>
            <a:r>
              <a:rPr lang="tr-TR" sz="2000" dirty="0" smtClean="0"/>
              <a:t> </a:t>
            </a:r>
            <a:r>
              <a:rPr lang="en-US" sz="2000" dirty="0" err="1"/>
              <a:t>fonksiyonlar</a:t>
            </a:r>
            <a:r>
              <a:rPr lang="en-US" sz="2000" dirty="0"/>
              <a:t> suspend bir </a:t>
            </a:r>
            <a:r>
              <a:rPr lang="en-US" sz="2000" dirty="0" err="1"/>
              <a:t>fonksiyonu</a:t>
            </a:r>
            <a:r>
              <a:rPr lang="en-US" sz="2000" dirty="0"/>
              <a:t> </a:t>
            </a:r>
            <a:r>
              <a:rPr lang="en-US" sz="2000" dirty="0" err="1"/>
              <a:t>çağıramazlar</a:t>
            </a:r>
            <a:r>
              <a:rPr lang="en-US" sz="20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8" y="3855902"/>
            <a:ext cx="6858000" cy="26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Yazımına</a:t>
            </a:r>
            <a:r>
              <a:rPr lang="en-US" b="1" dirty="0"/>
              <a:t> </a:t>
            </a:r>
            <a:r>
              <a:rPr lang="en-US" b="1" dirty="0" err="1"/>
              <a:t>bakacak</a:t>
            </a:r>
            <a:r>
              <a:rPr lang="en-US" b="1" dirty="0"/>
              <a:t> </a:t>
            </a:r>
            <a:r>
              <a:rPr lang="en-US" b="1" dirty="0" err="1"/>
              <a:t>olursak</a:t>
            </a:r>
            <a:r>
              <a:rPr lang="en-US" b="1" dirty="0" smtClean="0"/>
              <a:t>: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 smtClean="0"/>
              <a:t>runBlocking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delay(2000)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("run blocking")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testCoroutine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suspend</a:t>
            </a:r>
            <a:r>
              <a:rPr lang="en-US" dirty="0" smtClean="0"/>
              <a:t> fun </a:t>
            </a:r>
            <a:r>
              <a:rPr lang="en-US" b="1" dirty="0" err="1" smtClean="0"/>
              <a:t>testCoroutine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coroutineScope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delay(4000)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smtClean="0"/>
              <a:t>suspend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NOT:</a:t>
            </a:r>
            <a:r>
              <a:rPr lang="en-US" dirty="0"/>
              <a:t> </a:t>
            </a:r>
            <a:r>
              <a:rPr lang="en-US" b="1" dirty="0" err="1"/>
              <a:t>İç</a:t>
            </a:r>
            <a:r>
              <a:rPr lang="en-US" dirty="0"/>
              <a:t> </a:t>
            </a:r>
            <a:r>
              <a:rPr lang="en-US" b="1" dirty="0" err="1"/>
              <a:t>içe</a:t>
            </a:r>
            <a:r>
              <a:rPr lang="en-US" dirty="0"/>
              <a:t> </a:t>
            </a:r>
            <a:r>
              <a:rPr lang="en-US" b="1" dirty="0" err="1"/>
              <a:t>coroutine’ler</a:t>
            </a:r>
            <a:r>
              <a:rPr lang="en-US" dirty="0"/>
              <a:t> </a:t>
            </a:r>
            <a:r>
              <a:rPr lang="en-US" dirty="0" err="1"/>
              <a:t>yazabilmekteyiz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runBlocking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launch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delay(4000)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smtClean="0"/>
              <a:t>run</a:t>
            </a:r>
            <a:r>
              <a:rPr lang="en-US" dirty="0" smtClean="0"/>
              <a:t> </a:t>
            </a:r>
            <a:r>
              <a:rPr lang="en-US" b="1" dirty="0" smtClean="0"/>
              <a:t>blocking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err="1" smtClean="0"/>
              <a:t>coroutineScope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launch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delay(2000)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err="1" smtClean="0"/>
              <a:t>coroutine</a:t>
            </a:r>
            <a:r>
              <a:rPr lang="en-US" dirty="0" smtClean="0"/>
              <a:t> </a:t>
            </a:r>
            <a:r>
              <a:rPr lang="en-US" b="1" dirty="0" smtClean="0"/>
              <a:t>scope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2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Dispatcher</a:t>
            </a:r>
            <a:endParaRPr lang="tr-TR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Coroutine’leri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b="1" dirty="0" err="1"/>
              <a:t>thread’lerde</a:t>
            </a:r>
            <a:r>
              <a:rPr lang="en-US" dirty="0"/>
              <a:t> </a:t>
            </a:r>
            <a:r>
              <a:rPr lang="en-US" dirty="0" err="1"/>
              <a:t>çalıştırabilmemizi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 </a:t>
            </a:r>
            <a:r>
              <a:rPr lang="en-US" b="1" dirty="0"/>
              <a:t>context switch</a:t>
            </a:r>
            <a:r>
              <a:rPr lang="en-US" dirty="0"/>
              <a:t> 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b="1" dirty="0"/>
              <a:t>dispatcher</a:t>
            </a:r>
            <a:r>
              <a:rPr lang="en-US" dirty="0"/>
              <a:t> </a:t>
            </a:r>
            <a:r>
              <a:rPr lang="en-US" dirty="0" err="1"/>
              <a:t>vasıtasıyla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thread’de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söyleriz</a:t>
            </a:r>
            <a:r>
              <a:rPr lang="en-US" dirty="0"/>
              <a:t>.</a:t>
            </a:r>
          </a:p>
          <a:p>
            <a:r>
              <a:rPr lang="en-US" dirty="0" err="1"/>
              <a:t>Farklı</a:t>
            </a:r>
            <a:r>
              <a:rPr lang="en-US" dirty="0"/>
              <a:t> dispatcher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:</a:t>
            </a:r>
          </a:p>
          <a:p>
            <a:r>
              <a:rPr lang="en-US" b="1" dirty="0" err="1"/>
              <a:t>Dispatcher.Default</a:t>
            </a:r>
            <a:r>
              <a:rPr lang="en-US" b="1" dirty="0"/>
              <a:t>: </a:t>
            </a:r>
            <a:r>
              <a:rPr lang="en-US" dirty="0"/>
              <a:t>CPU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işlemlerde</a:t>
            </a:r>
            <a:r>
              <a:rPr lang="en-US" dirty="0"/>
              <a:t> </a:t>
            </a:r>
            <a:r>
              <a:rPr lang="en-US" dirty="0" err="1"/>
              <a:t>kullanlır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listeleri</a:t>
            </a:r>
            <a:r>
              <a:rPr lang="en-US" dirty="0"/>
              <a:t> </a:t>
            </a:r>
            <a:r>
              <a:rPr lang="en-US" dirty="0" err="1"/>
              <a:t>sıralama</a:t>
            </a:r>
            <a:r>
              <a:rPr lang="en-US" dirty="0"/>
              <a:t>, Parsing JSON,.. </a:t>
            </a:r>
            <a:r>
              <a:rPr lang="en-US" dirty="0" err="1"/>
              <a:t>gibi</a:t>
            </a:r>
            <a:endParaRPr lang="en-US" dirty="0"/>
          </a:p>
          <a:p>
            <a:r>
              <a:rPr lang="en-US" b="1" dirty="0"/>
              <a:t>Dispatcher.IO: </a:t>
            </a:r>
            <a:r>
              <a:rPr lang="en-US" dirty="0"/>
              <a:t>I/O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networking </a:t>
            </a:r>
            <a:r>
              <a:rPr lang="en-US" dirty="0" err="1"/>
              <a:t>işlemleri</a:t>
            </a:r>
            <a:r>
              <a:rPr lang="en-US" dirty="0"/>
              <a:t>,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okuma-yazma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tabanındaan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,..</a:t>
            </a:r>
          </a:p>
          <a:p>
            <a:r>
              <a:rPr lang="en-US" b="1" dirty="0" err="1"/>
              <a:t>Dispatcher.Main</a:t>
            </a:r>
            <a:r>
              <a:rPr lang="en-US" b="1" dirty="0"/>
              <a:t>:</a:t>
            </a:r>
            <a:r>
              <a:rPr lang="en-US" dirty="0"/>
              <a:t> UI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görünümleri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, </a:t>
            </a:r>
            <a:r>
              <a:rPr lang="en-US" dirty="0" err="1"/>
              <a:t>RecyclerView’deki</a:t>
            </a:r>
            <a:r>
              <a:rPr lang="en-US" dirty="0"/>
              <a:t> </a:t>
            </a:r>
            <a:r>
              <a:rPr lang="en-US" dirty="0" err="1"/>
              <a:t>listeleri</a:t>
            </a:r>
            <a:r>
              <a:rPr lang="en-US" dirty="0"/>
              <a:t> </a:t>
            </a:r>
            <a:r>
              <a:rPr lang="en-US" dirty="0" err="1"/>
              <a:t>gösterme</a:t>
            </a:r>
            <a:r>
              <a:rPr lang="en-US" dirty="0" smtClean="0"/>
              <a:t>,..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Dispatcher.Unconfined</a:t>
            </a:r>
            <a:r>
              <a:rPr lang="en-US" b="1" dirty="0" smtClean="0"/>
              <a:t>: </a:t>
            </a:r>
            <a:r>
              <a:rPr lang="en-US" dirty="0" err="1" smtClean="0"/>
              <a:t>Çağrıldığı</a:t>
            </a:r>
            <a:r>
              <a:rPr lang="en-US" dirty="0" smtClean="0"/>
              <a:t> </a:t>
            </a:r>
            <a:r>
              <a:rPr lang="en-US" dirty="0" err="1" smtClean="0"/>
              <a:t>thread’de</a:t>
            </a:r>
            <a:r>
              <a:rPr lang="en-US" dirty="0" smtClean="0"/>
              <a:t>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başlatır</a:t>
            </a:r>
            <a:r>
              <a:rPr lang="en-US" dirty="0" smtClean="0"/>
              <a:t>. </a:t>
            </a:r>
            <a:r>
              <a:rPr lang="en-US" dirty="0" err="1" smtClean="0"/>
              <a:t>Herhangi</a:t>
            </a:r>
            <a:r>
              <a:rPr lang="en-US" dirty="0" smtClean="0"/>
              <a:t> bir 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sınırlı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runBlocking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launch(</a:t>
            </a:r>
            <a:r>
              <a:rPr lang="en-US" b="1" dirty="0" err="1" smtClean="0"/>
              <a:t>Dispatchers.Main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println</a:t>
            </a:r>
            <a:r>
              <a:rPr lang="en-US" dirty="0" smtClean="0"/>
              <a:t>("Main Thread: ${</a:t>
            </a:r>
            <a:r>
              <a:rPr lang="en-US" dirty="0" err="1" smtClean="0"/>
              <a:t>Thread.currentThread</a:t>
            </a:r>
            <a:r>
              <a:rPr lang="en-US" dirty="0" smtClean="0"/>
              <a:t>().name}")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launch(</a:t>
            </a:r>
            <a:r>
              <a:rPr lang="en-US" b="1" dirty="0" err="1" smtClean="0"/>
              <a:t>Dispatchers.Default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println</a:t>
            </a:r>
            <a:r>
              <a:rPr lang="en-US" dirty="0" smtClean="0"/>
              <a:t>("Default Thread: ${</a:t>
            </a:r>
            <a:r>
              <a:rPr lang="en-US" dirty="0" err="1" smtClean="0"/>
              <a:t>Thread.currentThread</a:t>
            </a:r>
            <a:r>
              <a:rPr lang="en-US" dirty="0" smtClean="0"/>
              <a:t>().name}")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launch(Dispatchers.IO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println</a:t>
            </a:r>
            <a:r>
              <a:rPr lang="en-US" dirty="0" smtClean="0"/>
              <a:t>("IO Thread: ${</a:t>
            </a:r>
            <a:r>
              <a:rPr lang="en-US" dirty="0" err="1" smtClean="0"/>
              <a:t>Thread.currentThread</a:t>
            </a:r>
            <a:r>
              <a:rPr lang="en-US" dirty="0" smtClean="0"/>
              <a:t>().name}")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launch(</a:t>
            </a:r>
            <a:r>
              <a:rPr lang="en-US" b="1" dirty="0" err="1" smtClean="0"/>
              <a:t>Dispatchers.Unconfined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println</a:t>
            </a:r>
            <a:r>
              <a:rPr lang="en-US" dirty="0" smtClean="0"/>
              <a:t>("Unconfined Thread: ${</a:t>
            </a:r>
            <a:r>
              <a:rPr lang="en-US" dirty="0" err="1" smtClean="0"/>
              <a:t>Thread.currentThread</a:t>
            </a:r>
            <a:r>
              <a:rPr lang="en-US" dirty="0" smtClean="0"/>
              <a:t>().name}")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2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withContext</a:t>
            </a:r>
            <a:endParaRPr lang="en-US" b="1" dirty="0"/>
          </a:p>
          <a:p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b="1" dirty="0"/>
              <a:t>Dispatcher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b="1" dirty="0" err="1"/>
              <a:t>dispatcher‘a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b="1" dirty="0" err="1"/>
              <a:t>withContext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yapabilmekteyiz</a:t>
            </a:r>
            <a:r>
              <a:rPr lang="en-US" dirty="0"/>
              <a:t>.</a:t>
            </a:r>
          </a:p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b="1" dirty="0"/>
              <a:t>scope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b="1" dirty="0" err="1"/>
              <a:t>thread’lerde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1" dirty="0" err="1" smtClean="0"/>
              <a:t>runBlocking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tr-TR" dirty="0" smtClean="0"/>
              <a:t>   </a:t>
            </a:r>
            <a:r>
              <a:rPr lang="en-US" b="1" dirty="0" smtClean="0"/>
              <a:t>launch(</a:t>
            </a:r>
            <a:r>
              <a:rPr lang="en-US" b="1" dirty="0" err="1" smtClean="0"/>
              <a:t>Dispatchers.Default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println</a:t>
            </a:r>
            <a:r>
              <a:rPr lang="en-US" dirty="0" smtClean="0"/>
              <a:t>("Context: $</a:t>
            </a:r>
            <a:r>
              <a:rPr lang="en-US" dirty="0" err="1" smtClean="0"/>
              <a:t>coroutineContext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withContext</a:t>
            </a:r>
            <a:r>
              <a:rPr lang="en-US" dirty="0" smtClean="0"/>
              <a:t>(Dispatchers.IO)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println</a:t>
            </a:r>
            <a:r>
              <a:rPr lang="en-US" dirty="0" smtClean="0"/>
              <a:t>("Context: $</a:t>
            </a:r>
            <a:r>
              <a:rPr lang="en-US" dirty="0" err="1" smtClean="0"/>
              <a:t>coroutineContext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7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Coroutine</a:t>
            </a:r>
            <a:r>
              <a:rPr lang="en-US" b="1" dirty="0"/>
              <a:t> Exception Handling</a:t>
            </a:r>
          </a:p>
          <a:p>
            <a:pPr marL="0" indent="0">
              <a:buNone/>
            </a:pPr>
            <a:r>
              <a:rPr lang="en-US" dirty="0" err="1"/>
              <a:t>Herhangi</a:t>
            </a:r>
            <a:r>
              <a:rPr lang="en-US" dirty="0"/>
              <a:t> bir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o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yakalamak</a:t>
            </a:r>
            <a:r>
              <a:rPr lang="en-US" dirty="0"/>
              <a:t> </a:t>
            </a:r>
            <a:r>
              <a:rPr lang="en-US" dirty="0" err="1"/>
              <a:t>adına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bir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b="1" dirty="0" err="1"/>
              <a:t>Örneğin</a:t>
            </a:r>
            <a:r>
              <a:rPr lang="en-US" dirty="0"/>
              <a:t> </a:t>
            </a:r>
            <a:r>
              <a:rPr lang="en-US" b="1" dirty="0"/>
              <a:t>Retrofit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kullanıldığı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, o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yakalamak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handler = </a:t>
            </a:r>
            <a:r>
              <a:rPr lang="en-US" b="1" dirty="0" err="1" smtClean="0"/>
              <a:t>CoroutineExceptionHandler</a:t>
            </a:r>
            <a:r>
              <a:rPr lang="en-US" dirty="0" smtClean="0"/>
              <a:t> { </a:t>
            </a:r>
            <a:r>
              <a:rPr lang="en-US" dirty="0" err="1" smtClean="0"/>
              <a:t>coroutineContext</a:t>
            </a:r>
            <a:r>
              <a:rPr lang="en-US" dirty="0" smtClean="0"/>
              <a:t>, </a:t>
            </a:r>
            <a:r>
              <a:rPr lang="en-US" dirty="0" err="1" smtClean="0"/>
              <a:t>throwable</a:t>
            </a:r>
            <a:r>
              <a:rPr lang="en-US" dirty="0" smtClean="0"/>
              <a:t> -&gt;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println</a:t>
            </a:r>
            <a:r>
              <a:rPr lang="en-US" dirty="0" smtClean="0"/>
              <a:t>("Exception : ${</a:t>
            </a:r>
            <a:r>
              <a:rPr lang="en-US" dirty="0" err="1" smtClean="0"/>
              <a:t>throwable.localizedMessage</a:t>
            </a:r>
            <a:r>
              <a:rPr lang="en-US" dirty="0" smtClean="0"/>
              <a:t>}")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lifecycleScope.launch</a:t>
            </a:r>
            <a:r>
              <a:rPr lang="en-US" dirty="0" smtClean="0"/>
              <a:t>(handler) {</a:t>
            </a:r>
          </a:p>
          <a:p>
            <a:pPr marL="0" indent="0">
              <a:buNone/>
            </a:pPr>
            <a:r>
              <a:rPr lang="en-US" dirty="0" smtClean="0"/>
              <a:t>     throw Exception("Error!")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pPr marL="0" indent="0">
              <a:buNone/>
            </a:pPr>
            <a:r>
              <a:rPr lang="sv-SE" b="1" dirty="0"/>
              <a:t>Şu şekilde de kullanım yapılabilir</a:t>
            </a:r>
            <a:r>
              <a:rPr lang="sv-SE" b="1" dirty="0" smtClean="0"/>
              <a:t>: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handler = </a:t>
            </a:r>
            <a:r>
              <a:rPr lang="en-US" b="1" dirty="0" err="1" smtClean="0"/>
              <a:t>CoroutineExceptionHandler</a:t>
            </a:r>
            <a:r>
              <a:rPr lang="en-US" dirty="0" smtClean="0"/>
              <a:t> { </a:t>
            </a:r>
            <a:r>
              <a:rPr lang="en-US" dirty="0" err="1" smtClean="0"/>
              <a:t>coroutineContext</a:t>
            </a:r>
            <a:r>
              <a:rPr lang="en-US" dirty="0" smtClean="0"/>
              <a:t>, </a:t>
            </a:r>
            <a:r>
              <a:rPr lang="en-US" dirty="0" err="1" smtClean="0"/>
              <a:t>throwable</a:t>
            </a:r>
            <a:r>
              <a:rPr lang="en-US" dirty="0" smtClean="0"/>
              <a:t> -&gt;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("Exception : ${</a:t>
            </a:r>
            <a:r>
              <a:rPr lang="en-US" dirty="0" err="1" smtClean="0"/>
              <a:t>throwable.localizedMessage</a:t>
            </a:r>
            <a:r>
              <a:rPr lang="en-US" dirty="0" smtClean="0"/>
              <a:t>}")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CoroutineScope</a:t>
            </a:r>
            <a:r>
              <a:rPr lang="en-US" dirty="0" smtClean="0"/>
              <a:t>(</a:t>
            </a:r>
            <a:r>
              <a:rPr lang="en-US" dirty="0" err="1" smtClean="0"/>
              <a:t>Dispatchers.Main</a:t>
            </a:r>
            <a:r>
              <a:rPr lang="en-US" dirty="0" smtClean="0"/>
              <a:t> + handler).launch {</a:t>
            </a:r>
          </a:p>
          <a:p>
            <a:pPr marL="0" indent="0">
              <a:buNone/>
            </a:pPr>
            <a:r>
              <a:rPr lang="en-US" dirty="0" smtClean="0"/>
              <a:t>       //...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4" y="187286"/>
            <a:ext cx="11777032" cy="6670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Paralel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(Parallelism)</a:t>
            </a:r>
          </a:p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görevin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işlenebilecek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alt </a:t>
            </a:r>
            <a:r>
              <a:rPr lang="en-US" dirty="0" err="1"/>
              <a:t>görevlere</a:t>
            </a:r>
            <a:r>
              <a:rPr lang="en-US" dirty="0"/>
              <a:t> </a:t>
            </a:r>
            <a:r>
              <a:rPr lang="en-US" dirty="0" err="1"/>
              <a:t>ayrılarak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CPU’da</a:t>
            </a:r>
            <a:r>
              <a:rPr lang="en-US" dirty="0"/>
              <a:t>, </a:t>
            </a:r>
            <a:r>
              <a:rPr lang="en-US" b="1" dirty="0" err="1"/>
              <a:t>threadler</a:t>
            </a:r>
            <a:r>
              <a:rPr lang="en-US" b="1" dirty="0"/>
              <a:t> </a:t>
            </a:r>
            <a:r>
              <a:rPr lang="en-US" dirty="0" err="1"/>
              <a:t>vasıtası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,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yürütülmesi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biribirinden</a:t>
            </a:r>
            <a:r>
              <a:rPr lang="en-US" dirty="0"/>
              <a:t> </a:t>
            </a:r>
            <a:r>
              <a:rPr lang="en-US" dirty="0" err="1"/>
              <a:t>bağımsızdır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 </a:t>
            </a:r>
            <a:r>
              <a:rPr lang="en-US" b="1" dirty="0" err="1"/>
              <a:t>senkronizasyona</a:t>
            </a:r>
            <a:r>
              <a:rPr lang="en-US" dirty="0"/>
              <a:t> 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duymazlar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… 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kaynağından</a:t>
            </a:r>
            <a:r>
              <a:rPr lang="en-US" dirty="0"/>
              <a:t> (DB, </a:t>
            </a:r>
            <a:r>
              <a:rPr lang="en-US" dirty="0" err="1"/>
              <a:t>filesystem</a:t>
            </a:r>
            <a:r>
              <a:rPr lang="en-US" dirty="0"/>
              <a:t> vs.) </a:t>
            </a:r>
            <a:r>
              <a:rPr lang="en-US" dirty="0" err="1"/>
              <a:t>idendifier’larını</a:t>
            </a:r>
            <a:r>
              <a:rPr lang="en-US" dirty="0"/>
              <a:t> </a:t>
            </a:r>
            <a:r>
              <a:rPr lang="en-US" dirty="0" err="1"/>
              <a:t>bildiğimiz</a:t>
            </a:r>
            <a:r>
              <a:rPr lang="en-US" dirty="0"/>
              <a:t> 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okuyacaksak</a:t>
            </a:r>
            <a:r>
              <a:rPr lang="en-US" dirty="0"/>
              <a:t>, </a:t>
            </a:r>
            <a:r>
              <a:rPr lang="en-US" dirty="0" err="1"/>
              <a:t>bunları</a:t>
            </a:r>
            <a:r>
              <a:rPr lang="en-US" dirty="0"/>
              <a:t> belli </a:t>
            </a:r>
            <a:r>
              <a:rPr lang="en-US" dirty="0" err="1"/>
              <a:t>parçalara</a:t>
            </a:r>
            <a:r>
              <a:rPr lang="en-US" dirty="0"/>
              <a:t> </a:t>
            </a:r>
            <a:r>
              <a:rPr lang="en-US" dirty="0" err="1"/>
              <a:t>bölüp</a:t>
            </a:r>
            <a:r>
              <a:rPr lang="en-US" dirty="0"/>
              <a:t> parallel bir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toplayabiliriz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Asenkron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(Concurrency)</a:t>
            </a:r>
          </a:p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(concurrency)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görevde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kaydettiği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 </a:t>
            </a:r>
            <a:r>
              <a:rPr lang="en-US" b="1" dirty="0" err="1"/>
              <a:t>thread</a:t>
            </a:r>
            <a:r>
              <a:rPr lang="en-US" dirty="0" err="1"/>
              <a:t>lerde</a:t>
            </a:r>
            <a:r>
              <a:rPr lang="en-US" dirty="0"/>
              <a:t> </a:t>
            </a:r>
            <a:r>
              <a:rPr lang="en-US" b="1" dirty="0" err="1"/>
              <a:t>işlenmeyebilir</a:t>
            </a:r>
            <a:r>
              <a:rPr lang="en-US" dirty="0"/>
              <a:t>.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süren</a:t>
            </a:r>
            <a:r>
              <a:rPr lang="en-US" dirty="0"/>
              <a:t> IO </a:t>
            </a:r>
            <a:r>
              <a:rPr lang="en-US" dirty="0" err="1"/>
              <a:t>görevlerinin</a:t>
            </a:r>
            <a:r>
              <a:rPr lang="en-US" dirty="0"/>
              <a:t> </a:t>
            </a:r>
            <a:r>
              <a:rPr lang="en-US" dirty="0" err="1"/>
              <a:t>CPU’yu</a:t>
            </a:r>
            <a:r>
              <a:rPr lang="en-US" dirty="0"/>
              <a:t> </a:t>
            </a:r>
            <a:r>
              <a:rPr lang="en-US" dirty="0" err="1"/>
              <a:t>bloklamaması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(</a:t>
            </a:r>
            <a:r>
              <a:rPr lang="en-US" b="1" dirty="0"/>
              <a:t>non-blocking</a:t>
            </a:r>
            <a:r>
              <a:rPr lang="en-US" dirty="0"/>
              <a:t> </a:t>
            </a:r>
            <a:r>
              <a:rPr lang="en-US" b="1" dirty="0"/>
              <a:t>IO</a:t>
            </a:r>
            <a:r>
              <a:rPr lang="en-US" dirty="0"/>
              <a:t>). Bir </a:t>
            </a:r>
            <a:r>
              <a:rPr lang="en-US" b="1" dirty="0" err="1"/>
              <a:t>threadde</a:t>
            </a:r>
            <a:r>
              <a:rPr lang="en-US" dirty="0"/>
              <a:t> </a:t>
            </a:r>
            <a:r>
              <a:rPr lang="en-US" b="1" dirty="0"/>
              <a:t>IO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sürerken</a:t>
            </a:r>
            <a:r>
              <a:rPr lang="en-US" dirty="0"/>
              <a:t> o </a:t>
            </a:r>
            <a:r>
              <a:rPr lang="en-US" dirty="0" err="1"/>
              <a:t>threadin</a:t>
            </a:r>
            <a:r>
              <a:rPr lang="en-US" dirty="0"/>
              <a:t> </a:t>
            </a:r>
            <a:r>
              <a:rPr lang="en-US" dirty="0" err="1"/>
              <a:t>bloklanmayarak</a:t>
            </a:r>
            <a:r>
              <a:rPr lang="en-US" dirty="0"/>
              <a:t>,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görevlere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CPU’nun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utilizasyon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esasına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bir </a:t>
            </a:r>
            <a:r>
              <a:rPr lang="en-US" dirty="0" err="1"/>
              <a:t>görevdir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context switch </a:t>
            </a:r>
            <a:r>
              <a:rPr lang="en-US" dirty="0" err="1"/>
              <a:t>teknikleri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uygulanmasındaki</a:t>
            </a:r>
            <a:r>
              <a:rPr lang="en-US" dirty="0"/>
              <a:t> </a:t>
            </a:r>
            <a:r>
              <a:rPr lang="en-US" dirty="0" err="1"/>
              <a:t>zorluk</a:t>
            </a:r>
            <a:r>
              <a:rPr lang="en-US" dirty="0"/>
              <a:t> alt </a:t>
            </a:r>
            <a:r>
              <a:rPr lang="en-US" dirty="0" err="1"/>
              <a:t>görevler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senkronizasyonu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r>
              <a:rPr lang="en-US" dirty="0"/>
              <a:t>. Modern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senkronizasyon</a:t>
            </a:r>
            <a:r>
              <a:rPr lang="en-US" dirty="0"/>
              <a:t> </a:t>
            </a:r>
            <a:r>
              <a:rPr lang="en-US" dirty="0" err="1"/>
              <a:t>problemine</a:t>
            </a:r>
            <a:r>
              <a:rPr lang="en-US" dirty="0"/>
              <a:t> </a:t>
            </a:r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çözümler</a:t>
            </a:r>
            <a:r>
              <a:rPr lang="en-US" dirty="0"/>
              <a:t> </a:t>
            </a:r>
            <a:r>
              <a:rPr lang="en-US" dirty="0" err="1"/>
              <a:t>üretmiştir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Peki</a:t>
            </a:r>
            <a:r>
              <a:rPr lang="en-US" b="1" dirty="0"/>
              <a:t> </a:t>
            </a:r>
            <a:r>
              <a:rPr lang="en-US" b="1" dirty="0" err="1"/>
              <a:t>aşağıdaki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bir </a:t>
            </a:r>
            <a:r>
              <a:rPr lang="en-US" b="1" dirty="0" err="1"/>
              <a:t>kullanım</a:t>
            </a:r>
            <a:r>
              <a:rPr lang="en-US" b="1" dirty="0"/>
              <a:t> </a:t>
            </a:r>
            <a:r>
              <a:rPr lang="en-US" b="1" dirty="0" err="1"/>
              <a:t>olursa</a:t>
            </a:r>
            <a:r>
              <a:rPr lang="en-US" b="1" dirty="0" smtClean="0"/>
              <a:t>: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handler = </a:t>
            </a:r>
            <a:r>
              <a:rPr lang="en-US" b="1" dirty="0" err="1" smtClean="0"/>
              <a:t>CoroutineExceptionHandler</a:t>
            </a:r>
            <a:r>
              <a:rPr lang="en-US" dirty="0" smtClean="0"/>
              <a:t> { </a:t>
            </a:r>
            <a:r>
              <a:rPr lang="en-US" dirty="0" err="1" smtClean="0"/>
              <a:t>coroutineContext</a:t>
            </a:r>
            <a:r>
              <a:rPr lang="en-US" dirty="0" smtClean="0"/>
              <a:t>, </a:t>
            </a:r>
            <a:r>
              <a:rPr lang="en-US" dirty="0" err="1" smtClean="0"/>
              <a:t>throwable</a:t>
            </a:r>
            <a:r>
              <a:rPr lang="en-US" dirty="0" smtClean="0"/>
              <a:t> -&gt;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("Exception : ${</a:t>
            </a:r>
            <a:r>
              <a:rPr lang="en-US" dirty="0" err="1" smtClean="0"/>
              <a:t>throwable.localizedMessage</a:t>
            </a:r>
            <a:r>
              <a:rPr lang="en-US" dirty="0" smtClean="0"/>
              <a:t>}")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lifecycleScope.launch</a:t>
            </a:r>
            <a:r>
              <a:rPr lang="en-US" b="1" dirty="0" smtClean="0"/>
              <a:t>(handler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launch {</a:t>
            </a:r>
          </a:p>
          <a:p>
            <a:pPr marL="0" indent="0">
              <a:buNone/>
            </a:pPr>
            <a:r>
              <a:rPr lang="en-US" dirty="0" smtClean="0"/>
              <a:t>        throw Exception("Error!")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launch {</a:t>
            </a:r>
          </a:p>
          <a:p>
            <a:pPr marL="0" indent="0">
              <a:buNone/>
            </a:pPr>
            <a:r>
              <a:rPr lang="en-US" dirty="0" smtClean="0"/>
              <a:t>        delay(1000)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("This is executed")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executed</a:t>
            </a:r>
            <a:r>
              <a:rPr lang="en-US" dirty="0"/>
              <a:t>” </a:t>
            </a:r>
            <a:r>
              <a:rPr lang="en-US" dirty="0" err="1"/>
              <a:t>yazısını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göremeyiz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Çünkü</a:t>
            </a:r>
            <a:r>
              <a:rPr lang="en-US" dirty="0"/>
              <a:t>, scope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</a:t>
            </a:r>
            <a:r>
              <a:rPr lang="en-US" dirty="0" err="1"/>
              <a:t>dahi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bir </a:t>
            </a:r>
            <a:r>
              <a:rPr lang="en-US" dirty="0" err="1"/>
              <a:t>tanesi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kısımlar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. </a:t>
            </a:r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durumun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geçebiliriz</a:t>
            </a:r>
            <a:r>
              <a:rPr lang="en-US" dirty="0"/>
              <a:t>?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17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supervisorScope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Gözlemleyici</a:t>
            </a:r>
            <a:r>
              <a:rPr lang="en-US" dirty="0"/>
              <a:t> bir </a:t>
            </a:r>
            <a:r>
              <a:rPr lang="en-US" b="1" dirty="0" err="1"/>
              <a:t>scope’tur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Scope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/>
              <a:t>launch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içlerinden</a:t>
            </a:r>
            <a:r>
              <a:rPr lang="en-US" dirty="0"/>
              <a:t> bir </a:t>
            </a:r>
            <a:r>
              <a:rPr lang="en-US" dirty="0" err="1"/>
              <a:t>tanesi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verse </a:t>
            </a:r>
            <a:r>
              <a:rPr lang="en-US" dirty="0" err="1"/>
              <a:t>dahi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kısımların</a:t>
            </a:r>
            <a:r>
              <a:rPr lang="en-US" dirty="0"/>
              <a:t> </a:t>
            </a:r>
            <a:r>
              <a:rPr lang="en-US" dirty="0" err="1"/>
              <a:t>çalışmasına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bir </a:t>
            </a:r>
            <a:r>
              <a:rPr lang="en-US" dirty="0" err="1"/>
              <a:t>yapıdır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handler = </a:t>
            </a:r>
            <a:r>
              <a:rPr lang="en-US" b="1" dirty="0" err="1" smtClean="0"/>
              <a:t>CoroutineExceptionHandler</a:t>
            </a:r>
            <a:r>
              <a:rPr lang="en-US" dirty="0" smtClean="0"/>
              <a:t> { </a:t>
            </a:r>
            <a:r>
              <a:rPr lang="en-US" dirty="0" err="1" smtClean="0"/>
              <a:t>coroutineContext</a:t>
            </a:r>
            <a:r>
              <a:rPr lang="en-US" dirty="0" smtClean="0"/>
              <a:t>, </a:t>
            </a:r>
            <a:r>
              <a:rPr lang="en-US" dirty="0" err="1" smtClean="0"/>
              <a:t>throwable</a:t>
            </a:r>
            <a:r>
              <a:rPr lang="en-US" dirty="0" smtClean="0"/>
              <a:t> -&gt;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("Exception : ${</a:t>
            </a:r>
            <a:r>
              <a:rPr lang="en-US" dirty="0" err="1" smtClean="0"/>
              <a:t>throwable.localizedMessage</a:t>
            </a:r>
            <a:r>
              <a:rPr lang="en-US" dirty="0" smtClean="0"/>
              <a:t>}")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lifecycleScope.launch</a:t>
            </a:r>
            <a:r>
              <a:rPr lang="en-US" b="1" dirty="0" smtClean="0"/>
              <a:t>(handler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supervisorScope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launch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  throw Exception("Error!")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launch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  delay(1000)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println</a:t>
            </a:r>
            <a:r>
              <a:rPr lang="en-US" dirty="0" smtClean="0"/>
              <a:t>("This is executed")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4" y="187286"/>
            <a:ext cx="11777032" cy="667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Kotlin</a:t>
            </a:r>
            <a:r>
              <a:rPr lang="en-US" dirty="0" smtClean="0"/>
              <a:t> 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yöntemi</a:t>
            </a:r>
            <a:r>
              <a:rPr lang="en-US" dirty="0" smtClean="0"/>
              <a:t> </a:t>
            </a:r>
            <a:r>
              <a:rPr lang="en-US" dirty="0" err="1" smtClean="0"/>
              <a:t>sağlayabilmek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 </a:t>
            </a:r>
            <a:r>
              <a:rPr lang="en-US" b="1" dirty="0" err="1" smtClean="0"/>
              <a:t>coroutine</a:t>
            </a:r>
            <a:r>
              <a:rPr lang="en-US" b="1" dirty="0" smtClean="0"/>
              <a:t> </a:t>
            </a:r>
            <a:r>
              <a:rPr lang="en-US" dirty="0" err="1" smtClean="0"/>
              <a:t>denen</a:t>
            </a:r>
            <a:r>
              <a:rPr lang="en-US" dirty="0" smtClean="0"/>
              <a:t> bir </a:t>
            </a:r>
            <a:r>
              <a:rPr lang="en-US" dirty="0" err="1" smtClean="0"/>
              <a:t>yapı</a:t>
            </a:r>
            <a:r>
              <a:rPr lang="en-US" dirty="0" smtClean="0"/>
              <a:t> </a:t>
            </a:r>
            <a:r>
              <a:rPr lang="en-US" dirty="0" err="1" smtClean="0"/>
              <a:t>sunar</a:t>
            </a:r>
            <a:r>
              <a:rPr lang="en-US" dirty="0" smtClean="0"/>
              <a:t>. </a:t>
            </a:r>
            <a:r>
              <a:rPr lang="en-US" dirty="0" err="1" smtClean="0"/>
              <a:t>Coroutine’ler</a:t>
            </a:r>
            <a:r>
              <a:rPr lang="en-US" dirty="0" smtClean="0"/>
              <a:t> alt </a:t>
            </a:r>
            <a:r>
              <a:rPr lang="en-US" dirty="0" err="1" smtClean="0"/>
              <a:t>görevleri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 </a:t>
            </a:r>
            <a:r>
              <a:rPr lang="en-US" b="1" dirty="0" smtClean="0"/>
              <a:t>dispatcher </a:t>
            </a:r>
            <a:r>
              <a:rPr lang="en-US" dirty="0" err="1" smtClean="0"/>
              <a:t>denen</a:t>
            </a:r>
            <a:r>
              <a:rPr lang="en-US" dirty="0" smtClean="0"/>
              <a:t> bir </a:t>
            </a:r>
            <a:r>
              <a:rPr lang="en-US" dirty="0" err="1" smtClean="0"/>
              <a:t>yapı</a:t>
            </a:r>
            <a:r>
              <a:rPr lang="en-US" dirty="0" smtClean="0"/>
              <a:t> </a:t>
            </a:r>
            <a:r>
              <a:rPr lang="en-US" dirty="0" err="1" smtClean="0"/>
              <a:t>vasıtası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görevler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senkronizasyon</a:t>
            </a:r>
            <a:r>
              <a:rPr lang="en-US" dirty="0" smtClean="0"/>
              <a:t> </a:t>
            </a:r>
            <a:r>
              <a:rPr lang="en-US" dirty="0" err="1" smtClean="0"/>
              <a:t>sağlanır</a:t>
            </a:r>
            <a:r>
              <a:rPr lang="en-US" dirty="0" smtClean="0"/>
              <a:t>. . </a:t>
            </a:r>
            <a:r>
              <a:rPr lang="en-US" dirty="0" err="1" smtClean="0"/>
              <a:t>Özetle</a:t>
            </a:r>
            <a:r>
              <a:rPr lang="en-US" dirty="0" smtClean="0"/>
              <a:t>, dispatcher </a:t>
            </a:r>
            <a:r>
              <a:rPr lang="en-US" dirty="0" err="1" smtClean="0"/>
              <a:t>threadlerin</a:t>
            </a:r>
            <a:r>
              <a:rPr lang="en-US" dirty="0" smtClean="0"/>
              <a:t> </a:t>
            </a:r>
            <a:r>
              <a:rPr lang="en-US" dirty="0" err="1" smtClean="0"/>
              <a:t>görevler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paylaşımı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context switch </a:t>
            </a:r>
            <a:r>
              <a:rPr lang="en-US" dirty="0" err="1" smtClean="0"/>
              <a:t>işinden</a:t>
            </a:r>
            <a:r>
              <a:rPr lang="en-US" dirty="0" smtClean="0"/>
              <a:t> </a:t>
            </a:r>
            <a:r>
              <a:rPr lang="en-US" dirty="0" err="1" smtClean="0"/>
              <a:t>sorumludur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Coroutine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 smtClean="0"/>
              <a:t>belirtmem</a:t>
            </a:r>
            <a:r>
              <a:rPr lang="tr-TR" dirty="0" smtClean="0"/>
              <a:t>iz</a:t>
            </a:r>
            <a:r>
              <a:rPr lang="en-US" dirty="0" smtClean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, </a:t>
            </a:r>
            <a:r>
              <a:rPr lang="en-US" dirty="0" err="1"/>
              <a:t>coroutine’lerin</a:t>
            </a:r>
            <a:r>
              <a:rPr lang="en-US" dirty="0"/>
              <a:t> </a:t>
            </a:r>
            <a:r>
              <a:rPr lang="en-US" b="1" dirty="0"/>
              <a:t>thread </a:t>
            </a:r>
            <a:r>
              <a:rPr lang="en-US" b="1" dirty="0" err="1"/>
              <a:t>olmadığıdır</a:t>
            </a:r>
            <a:r>
              <a:rPr lang="en-US" dirty="0"/>
              <a:t>.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coroutine’leri</a:t>
            </a:r>
            <a:r>
              <a:rPr lang="en-US" dirty="0"/>
              <a:t> “</a:t>
            </a:r>
            <a:r>
              <a:rPr lang="en-US" b="1" dirty="0"/>
              <a:t>lightweight thread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tanımlasa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communitynin</a:t>
            </a:r>
            <a:r>
              <a:rPr lang="en-US" dirty="0"/>
              <a:t> </a:t>
            </a:r>
            <a:r>
              <a:rPr lang="en-US" dirty="0" err="1"/>
              <a:t>algısına</a:t>
            </a:r>
            <a:r>
              <a:rPr lang="en-US" dirty="0"/>
              <a:t> </a:t>
            </a:r>
            <a:r>
              <a:rPr lang="en-US" dirty="0" err="1"/>
              <a:t>girebilmek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bir </a:t>
            </a:r>
            <a:r>
              <a:rPr lang="en-US" dirty="0" err="1"/>
              <a:t>benzetmedir</a:t>
            </a:r>
            <a:r>
              <a:rPr lang="en-US" dirty="0"/>
              <a:t>. </a:t>
            </a:r>
            <a:r>
              <a:rPr lang="en-US" b="1" dirty="0" err="1"/>
              <a:t>Coroutinei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thread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yürütülen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parçalarıdır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 </a:t>
            </a:r>
            <a:r>
              <a:rPr lang="tr-TR" dirty="0"/>
              <a:t>H</a:t>
            </a:r>
            <a:r>
              <a:rPr lang="en-US" dirty="0" err="1" smtClean="0"/>
              <a:t>erhangi</a:t>
            </a:r>
            <a:r>
              <a:rPr lang="en-US" dirty="0" smtClean="0"/>
              <a:t> </a:t>
            </a:r>
            <a:r>
              <a:rPr lang="en-US" dirty="0"/>
              <a:t>bir </a:t>
            </a:r>
            <a:r>
              <a:rPr lang="en-US" b="1" dirty="0"/>
              <a:t>thread</a:t>
            </a:r>
            <a:r>
              <a:rPr lang="en-US" dirty="0"/>
              <a:t> x </a:t>
            </a:r>
            <a:r>
              <a:rPr lang="en-US" dirty="0" err="1"/>
              <a:t>anında</a:t>
            </a:r>
            <a:r>
              <a:rPr lang="en-US" dirty="0"/>
              <a:t> bir </a:t>
            </a:r>
            <a:r>
              <a:rPr lang="en-US" dirty="0" err="1"/>
              <a:t>coroutine’i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işletebilir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threadin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coroutine’i</a:t>
            </a:r>
            <a:r>
              <a:rPr lang="en-US" dirty="0"/>
              <a:t> </a:t>
            </a:r>
            <a:r>
              <a:rPr lang="en-US" dirty="0" err="1"/>
              <a:t>bitene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bekleyeceği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gelmez</a:t>
            </a:r>
            <a:r>
              <a:rPr lang="en-US" dirty="0"/>
              <a:t>. </a:t>
            </a:r>
            <a:r>
              <a:rPr lang="en-US" dirty="0" err="1"/>
              <a:t>Bloklayıcı</a:t>
            </a:r>
            <a:r>
              <a:rPr lang="en-US" dirty="0"/>
              <a:t> bir </a:t>
            </a:r>
            <a:r>
              <a:rPr lang="en-US" dirty="0" err="1"/>
              <a:t>bölüme</a:t>
            </a:r>
            <a:r>
              <a:rPr lang="en-US" dirty="0"/>
              <a:t> </a:t>
            </a:r>
            <a:r>
              <a:rPr lang="en-US" dirty="0" err="1"/>
              <a:t>gelindiğinde</a:t>
            </a:r>
            <a:r>
              <a:rPr lang="en-US" dirty="0"/>
              <a:t> (suspension point) thread </a:t>
            </a:r>
            <a:r>
              <a:rPr lang="en-US" dirty="0" err="1"/>
              <a:t>coroutine’i</a:t>
            </a:r>
            <a:r>
              <a:rPr lang="en-US" dirty="0"/>
              <a:t> </a:t>
            </a:r>
            <a:r>
              <a:rPr lang="en-US" dirty="0" err="1"/>
              <a:t>bırakır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bir </a:t>
            </a:r>
            <a:r>
              <a:rPr lang="en-US" dirty="0" err="1"/>
              <a:t>coroutine’i</a:t>
            </a:r>
            <a:r>
              <a:rPr lang="en-US" dirty="0"/>
              <a:t> </a:t>
            </a:r>
            <a:r>
              <a:rPr lang="en-US" dirty="0" err="1"/>
              <a:t>işletmeye</a:t>
            </a:r>
            <a:r>
              <a:rPr lang="en-US" dirty="0"/>
              <a:t> </a:t>
            </a:r>
            <a:r>
              <a:rPr lang="en-US" dirty="0" err="1"/>
              <a:t>başlayabilir</a:t>
            </a:r>
            <a:r>
              <a:rPr lang="en-US" dirty="0"/>
              <a:t> (context switch). Suspend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, </a:t>
            </a:r>
            <a:r>
              <a:rPr lang="en-US" dirty="0" err="1"/>
              <a:t>işini</a:t>
            </a:r>
            <a:r>
              <a:rPr lang="en-US" dirty="0"/>
              <a:t> </a:t>
            </a:r>
            <a:r>
              <a:rPr lang="en-US" dirty="0" err="1"/>
              <a:t>bitirdiğinde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bir thread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işletimine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thread’ler</a:t>
            </a:r>
            <a:r>
              <a:rPr lang="en-US" dirty="0"/>
              <a:t> </a:t>
            </a:r>
            <a:r>
              <a:rPr lang="en-US" dirty="0" err="1"/>
              <a:t>bloklanmadan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bir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8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4" y="187286"/>
            <a:ext cx="11777032" cy="66707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Bunu</a:t>
            </a:r>
            <a:r>
              <a:rPr lang="en-US" dirty="0" smtClean="0"/>
              <a:t> </a:t>
            </a:r>
            <a:r>
              <a:rPr lang="en-US" b="1" dirty="0" err="1" smtClean="0"/>
              <a:t>CoroutineDispatcher</a:t>
            </a:r>
            <a:r>
              <a:rPr lang="en-US" dirty="0" smtClean="0"/>
              <a:t> organize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CoroutineDispatcher</a:t>
            </a:r>
            <a:r>
              <a:rPr lang="en-US" dirty="0" smtClean="0"/>
              <a:t> context switching </a:t>
            </a:r>
            <a:r>
              <a:rPr lang="en-US" dirty="0" err="1" smtClean="0"/>
              <a:t>için</a:t>
            </a:r>
            <a:r>
              <a:rPr lang="en-US" dirty="0" smtClean="0"/>
              <a:t> </a:t>
            </a:r>
            <a:r>
              <a:rPr lang="en-US" b="1" dirty="0" smtClean="0"/>
              <a:t>suspend </a:t>
            </a:r>
            <a:r>
              <a:rPr lang="en-US" dirty="0" err="1" smtClean="0"/>
              <a:t>keyword’ü</a:t>
            </a:r>
            <a:r>
              <a:rPr lang="en-US" b="1" dirty="0" smtClean="0"/>
              <a:t> 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etiketlenmiş</a:t>
            </a:r>
            <a:r>
              <a:rPr lang="en-US" b="1" dirty="0" smtClean="0"/>
              <a:t> </a:t>
            </a:r>
            <a:r>
              <a:rPr lang="en-US" b="1" dirty="0" err="1" smtClean="0"/>
              <a:t>özel</a:t>
            </a:r>
            <a:r>
              <a:rPr lang="en-US" b="1" dirty="0" smtClean="0"/>
              <a:t> </a:t>
            </a:r>
            <a:r>
              <a:rPr lang="en-US" b="1" dirty="0" err="1" smtClean="0"/>
              <a:t>function’</a:t>
            </a:r>
            <a:r>
              <a:rPr lang="en-US" dirty="0" err="1" smtClean="0"/>
              <a:t>ları</a:t>
            </a:r>
            <a:r>
              <a:rPr lang="en-US" dirty="0" smtClean="0"/>
              <a:t> </a:t>
            </a:r>
            <a:r>
              <a:rPr lang="en-US" dirty="0" err="1" smtClean="0"/>
              <a:t>kullanır</a:t>
            </a:r>
            <a:r>
              <a:rPr lang="en-US" dirty="0" smtClean="0"/>
              <a:t>.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örneklerine</a:t>
            </a:r>
            <a:r>
              <a:rPr lang="en-US" dirty="0" smtClean="0"/>
              <a:t> </a:t>
            </a:r>
            <a:r>
              <a:rPr lang="en-US" dirty="0" err="1" smtClean="0"/>
              <a:t>geçmeden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suspend </a:t>
            </a:r>
            <a:r>
              <a:rPr lang="en-US" dirty="0" err="1" smtClean="0"/>
              <a:t>functionların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anlaşılması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en-US" b="1" dirty="0" smtClean="0"/>
              <a:t>Suspend </a:t>
            </a:r>
            <a:r>
              <a:rPr lang="en-US" b="1" dirty="0"/>
              <a:t>function</a:t>
            </a:r>
          </a:p>
          <a:p>
            <a:pPr marL="0" indent="0">
              <a:buNone/>
            </a:pPr>
            <a:r>
              <a:rPr lang="en-US" b="1" dirty="0" err="1"/>
              <a:t>Coroutine’lerin</a:t>
            </a:r>
            <a:r>
              <a:rPr lang="en-US" dirty="0"/>
              <a:t> belli suspension </a:t>
            </a:r>
            <a:r>
              <a:rPr lang="en-US" dirty="0" err="1"/>
              <a:t>pointlerde</a:t>
            </a:r>
            <a:r>
              <a:rPr lang="en-US" dirty="0"/>
              <a:t> context </a:t>
            </a:r>
            <a:r>
              <a:rPr lang="en-US" dirty="0" err="1"/>
              <a:t>switche</a:t>
            </a:r>
            <a:r>
              <a:rPr lang="en-US" dirty="0"/>
              <a:t> </a:t>
            </a:r>
            <a:r>
              <a:rPr lang="en-US" dirty="0" err="1"/>
              <a:t>girdiğinden</a:t>
            </a:r>
            <a:r>
              <a:rPr lang="en-US" dirty="0"/>
              <a:t> </a:t>
            </a:r>
            <a:r>
              <a:rPr lang="en-US" dirty="0" err="1"/>
              <a:t>bahsetmiştim</a:t>
            </a:r>
            <a:r>
              <a:rPr lang="en-US" dirty="0"/>
              <a:t>. Bu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derleyiciye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deklare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durumundadır</a:t>
            </a:r>
            <a:r>
              <a:rPr lang="en-US" dirty="0"/>
              <a:t>. Bu </a:t>
            </a:r>
            <a:r>
              <a:rPr lang="en-US" dirty="0" err="1"/>
              <a:t>deklarasyonlar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 </a:t>
            </a:r>
            <a:r>
              <a:rPr lang="en-US" i="1" dirty="0"/>
              <a:t>suspend </a:t>
            </a:r>
            <a:r>
              <a:rPr lang="en-US" dirty="0" err="1"/>
              <a:t>keywordü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etiketleyerek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suspend</a:t>
            </a:r>
            <a:r>
              <a:rPr lang="en-US" dirty="0" smtClean="0"/>
              <a:t> </a:t>
            </a:r>
            <a:r>
              <a:rPr lang="en-US" b="1" dirty="0" smtClean="0"/>
              <a:t>fun</a:t>
            </a:r>
            <a:r>
              <a:rPr lang="en-US" dirty="0" smtClean="0"/>
              <a:t> </a:t>
            </a:r>
            <a:r>
              <a:rPr lang="en-US" b="1" dirty="0" err="1" smtClean="0"/>
              <a:t>someSuspendableOperation</a:t>
            </a:r>
            <a:r>
              <a:rPr lang="en-US" dirty="0" smtClean="0"/>
              <a:t>(): String {</a:t>
            </a:r>
          </a:p>
          <a:p>
            <a:pPr marL="0" indent="0">
              <a:buNone/>
            </a:pPr>
            <a:r>
              <a:rPr lang="en-US" dirty="0" smtClean="0"/>
              <a:t>    delay(1000L) // representation of IO operation like going to DB</a:t>
            </a:r>
          </a:p>
          <a:p>
            <a:pPr marL="0" indent="0">
              <a:buNone/>
            </a:pPr>
            <a:r>
              <a:rPr lang="en-US" dirty="0" smtClean="0"/>
              <a:t>    return "hello"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2" y="991518"/>
            <a:ext cx="6858000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4" y="187286"/>
            <a:ext cx="11777032" cy="6670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Özetle</a:t>
            </a:r>
            <a:r>
              <a:rPr lang="en-US" dirty="0"/>
              <a:t>; </a:t>
            </a:r>
            <a:r>
              <a:rPr lang="en-US" b="1" dirty="0"/>
              <a:t>suspend</a:t>
            </a:r>
            <a:r>
              <a:rPr lang="en-US" dirty="0"/>
              <a:t> </a:t>
            </a:r>
            <a:r>
              <a:rPr lang="en-US" b="1" dirty="0" err="1"/>
              <a:t>functionlar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threadi</a:t>
            </a:r>
            <a:r>
              <a:rPr lang="en-US" dirty="0"/>
              <a:t> bloke </a:t>
            </a:r>
            <a:r>
              <a:rPr lang="en-US" dirty="0" err="1"/>
              <a:t>etmeden</a:t>
            </a:r>
            <a:r>
              <a:rPr lang="en-US" dirty="0"/>
              <a:t> </a:t>
            </a:r>
            <a:r>
              <a:rPr lang="en-US" dirty="0" err="1"/>
              <a:t>coroutinin</a:t>
            </a:r>
            <a:r>
              <a:rPr lang="en-US" dirty="0"/>
              <a:t> </a:t>
            </a:r>
            <a:r>
              <a:rPr lang="en-US" dirty="0" err="1"/>
              <a:t>yürütülmesini</a:t>
            </a:r>
            <a:r>
              <a:rPr lang="en-US" dirty="0"/>
              <a:t> </a:t>
            </a:r>
            <a:r>
              <a:rPr lang="en-US" dirty="0" err="1"/>
              <a:t>askıya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thread </a:t>
            </a:r>
            <a:r>
              <a:rPr lang="en-US" dirty="0" err="1"/>
              <a:t>başka</a:t>
            </a:r>
            <a:r>
              <a:rPr lang="en-US" dirty="0"/>
              <a:t> bir </a:t>
            </a:r>
            <a:r>
              <a:rPr lang="en-US" dirty="0" err="1"/>
              <a:t>corutinenin</a:t>
            </a:r>
            <a:r>
              <a:rPr lang="en-US" dirty="0"/>
              <a:t> </a:t>
            </a:r>
            <a:r>
              <a:rPr lang="en-US" dirty="0" err="1"/>
              <a:t>işletilmesine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bir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Suspend</a:t>
            </a:r>
            <a:r>
              <a:rPr lang="en-US" dirty="0"/>
              <a:t> </a:t>
            </a:r>
            <a:r>
              <a:rPr lang="en-US" b="1" dirty="0" err="1"/>
              <a:t>functionlarla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bir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bilinmesi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da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işletildikleridir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almadan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kalanını</a:t>
            </a:r>
            <a:r>
              <a:rPr lang="en-US" dirty="0"/>
              <a:t> </a:t>
            </a:r>
            <a:r>
              <a:rPr lang="en-US" dirty="0" err="1"/>
              <a:t>çalıştırmadan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, </a:t>
            </a:r>
            <a:r>
              <a:rPr lang="en-US" dirty="0" err="1"/>
              <a:t>çağrılan</a:t>
            </a:r>
            <a:r>
              <a:rPr lang="en-US" dirty="0"/>
              <a:t> suspend </a:t>
            </a:r>
            <a:r>
              <a:rPr lang="en-US" dirty="0" err="1"/>
              <a:t>functionın</a:t>
            </a:r>
            <a:r>
              <a:rPr lang="en-US" dirty="0"/>
              <a:t> </a:t>
            </a:r>
            <a:r>
              <a:rPr lang="en-US" dirty="0" err="1"/>
              <a:t>yürütülmesini</a:t>
            </a:r>
            <a:r>
              <a:rPr lang="en-US" dirty="0"/>
              <a:t> </a:t>
            </a:r>
            <a:r>
              <a:rPr lang="en-US" dirty="0" err="1"/>
              <a:t>beklememiz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Bu durum </a:t>
            </a:r>
            <a:r>
              <a:rPr lang="en-US" b="1" dirty="0" err="1"/>
              <a:t>asenkron</a:t>
            </a:r>
            <a:r>
              <a:rPr lang="en-US" dirty="0"/>
              <a:t> </a:t>
            </a:r>
            <a:r>
              <a:rPr lang="en-US" dirty="0" err="1"/>
              <a:t>operasyonların</a:t>
            </a:r>
            <a:r>
              <a:rPr lang="en-US" dirty="0"/>
              <a:t> </a:t>
            </a:r>
            <a:r>
              <a:rPr lang="en-US" b="1" dirty="0" err="1"/>
              <a:t>Kotlin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ne </a:t>
            </a:r>
            <a:r>
              <a:rPr lang="en-US" dirty="0" err="1"/>
              <a:t>denli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olduğuna</a:t>
            </a:r>
            <a:r>
              <a:rPr lang="en-US" dirty="0"/>
              <a:t> bir </a:t>
            </a:r>
            <a:r>
              <a:rPr lang="en-US" dirty="0" err="1"/>
              <a:t>kanıt</a:t>
            </a:r>
            <a:r>
              <a:rPr lang="en-US" dirty="0"/>
              <a:t> </a:t>
            </a:r>
            <a:r>
              <a:rPr lang="en-US" dirty="0" err="1"/>
              <a:t>niteliğindedir</a:t>
            </a:r>
            <a:r>
              <a:rPr lang="en-US" dirty="0"/>
              <a:t>. </a:t>
            </a:r>
            <a:r>
              <a:rPr lang="en-US" dirty="0" err="1"/>
              <a:t>Özetle</a:t>
            </a:r>
            <a:r>
              <a:rPr lang="en-US" dirty="0"/>
              <a:t>,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yazımının</a:t>
            </a:r>
            <a:r>
              <a:rPr lang="en-US" dirty="0"/>
              <a:t>, normal </a:t>
            </a:r>
            <a:r>
              <a:rPr lang="en-US" dirty="0" err="1"/>
              <a:t>yazımdan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 </a:t>
            </a:r>
            <a:r>
              <a:rPr lang="en-US" b="1" dirty="0" err="1"/>
              <a:t>farkı</a:t>
            </a:r>
            <a:r>
              <a:rPr lang="en-US" b="1" dirty="0"/>
              <a:t> </a:t>
            </a:r>
            <a:r>
              <a:rPr lang="en-US" b="1" dirty="0" err="1"/>
              <a:t>yoktur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Suspend </a:t>
            </a:r>
            <a:r>
              <a:rPr lang="en-US" dirty="0" err="1"/>
              <a:t>functionlar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dillerin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yazımdan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dönmek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değillerdir</a:t>
            </a:r>
            <a:r>
              <a:rPr lang="en-US" dirty="0"/>
              <a:t>.</a:t>
            </a:r>
          </a:p>
          <a:p>
            <a:r>
              <a:rPr lang="en-US" dirty="0"/>
              <a:t>Java — Future, Flux, Mono, Single, Observable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binlercesi</a:t>
            </a:r>
            <a:r>
              <a:rPr lang="en-US" dirty="0"/>
              <a:t> :)</a:t>
            </a:r>
          </a:p>
          <a:p>
            <a:r>
              <a:rPr lang="en-US" dirty="0" err="1"/>
              <a:t>Javascript</a:t>
            </a:r>
            <a:r>
              <a:rPr lang="en-US" dirty="0"/>
              <a:t>— Promise</a:t>
            </a:r>
          </a:p>
          <a:p>
            <a:r>
              <a:rPr lang="en-US" dirty="0"/>
              <a:t>C# —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0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arabiriminin</a:t>
            </a:r>
            <a:r>
              <a:rPr lang="en-US" dirty="0"/>
              <a:t> </a:t>
            </a:r>
            <a:r>
              <a:rPr lang="en-US" b="1" dirty="0" err="1"/>
              <a:t>bloklanmadan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b="1" dirty="0" err="1"/>
              <a:t>donmadan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, </a:t>
            </a:r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görevlerin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gerçekleşmesini</a:t>
            </a:r>
            <a:r>
              <a:rPr lang="en-US" dirty="0"/>
              <a:t> </a:t>
            </a:r>
            <a:r>
              <a:rPr lang="en-US" dirty="0" err="1"/>
              <a:t>sağlayabilmekteyiz</a:t>
            </a:r>
            <a:r>
              <a:rPr lang="en-US" dirty="0"/>
              <a:t>. </a:t>
            </a: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? 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Coroutines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r>
              <a:rPr lang="en-US" b="1" dirty="0"/>
              <a:t>Co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Routines’in</a:t>
            </a:r>
            <a:r>
              <a:rPr lang="en-US" dirty="0"/>
              <a:t> </a:t>
            </a:r>
            <a:r>
              <a:rPr lang="en-US" dirty="0" err="1"/>
              <a:t>birleşimden</a:t>
            </a:r>
            <a:r>
              <a:rPr lang="en-US" dirty="0"/>
              <a:t> </a:t>
            </a:r>
            <a:r>
              <a:rPr lang="en-US" dirty="0" err="1"/>
              <a:t>meydana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 </a:t>
            </a:r>
            <a:r>
              <a:rPr lang="en-US" b="1" dirty="0"/>
              <a:t>Co</a:t>
            </a:r>
            <a:r>
              <a:rPr lang="en-US" dirty="0"/>
              <a:t>,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anlamında</a:t>
            </a:r>
            <a:r>
              <a:rPr lang="en-US" dirty="0"/>
              <a:t>, </a:t>
            </a:r>
            <a:r>
              <a:rPr lang="en-US" b="1" dirty="0"/>
              <a:t>Routines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anlamındadır</a:t>
            </a:r>
            <a:r>
              <a:rPr lang="en-US" dirty="0"/>
              <a:t>.</a:t>
            </a:r>
          </a:p>
          <a:p>
            <a:r>
              <a:rPr lang="en-US" b="1" dirty="0" err="1"/>
              <a:t>Coroutine</a:t>
            </a:r>
            <a:r>
              <a:rPr lang="en-US" dirty="0"/>
              <a:t>, </a:t>
            </a:r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 err="1"/>
              <a:t>Thread’i</a:t>
            </a:r>
            <a:r>
              <a:rPr lang="en-US" dirty="0"/>
              <a:t> </a:t>
            </a:r>
            <a:r>
              <a:rPr lang="en-US" dirty="0" err="1"/>
              <a:t>bloklayabilecek</a:t>
            </a:r>
            <a:r>
              <a:rPr lang="en-US" dirty="0"/>
              <a:t>,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vermemesine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süreli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(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internetten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yürütülmesine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 </a:t>
            </a:r>
            <a:r>
              <a:rPr lang="en-US" dirty="0" err="1"/>
              <a:t>Coroutine’ler</a:t>
            </a:r>
            <a:r>
              <a:rPr lang="en-US" dirty="0"/>
              <a:t>, </a:t>
            </a:r>
            <a:r>
              <a:rPr lang="en-US" dirty="0" err="1"/>
              <a:t>thread’lere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yürütülen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parçalarıdır</a:t>
            </a:r>
            <a:r>
              <a:rPr lang="en-US" dirty="0"/>
              <a:t>.</a:t>
            </a:r>
          </a:p>
          <a:p>
            <a:r>
              <a:rPr lang="en-US" b="1" dirty="0" err="1"/>
              <a:t>Coroutine’ler</a:t>
            </a:r>
            <a:r>
              <a:rPr lang="en-US" dirty="0"/>
              <a:t>,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yürütülürler</a:t>
            </a:r>
            <a:r>
              <a:rPr lang="en-US" dirty="0"/>
              <a:t>. Bir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dirty="0" err="1"/>
              <a:t>yürütülebilmektedir</a:t>
            </a:r>
            <a:r>
              <a:rPr lang="en-US" dirty="0"/>
              <a:t>.</a:t>
            </a:r>
          </a:p>
          <a:p>
            <a:r>
              <a:rPr lang="en-US" b="1" dirty="0" err="1" smtClean="0"/>
              <a:t>Coroutine’ler</a:t>
            </a:r>
            <a:r>
              <a:rPr lang="en-US" dirty="0" smtClean="0"/>
              <a:t> </a:t>
            </a:r>
            <a:r>
              <a:rPr lang="en-US" dirty="0" err="1" smtClean="0"/>
              <a:t>askıya</a:t>
            </a:r>
            <a:r>
              <a:rPr lang="en-US" dirty="0" smtClean="0"/>
              <a:t>(</a:t>
            </a:r>
            <a:r>
              <a:rPr lang="en-US" dirty="0" err="1" smtClean="0"/>
              <a:t>suspandable</a:t>
            </a:r>
            <a:r>
              <a:rPr lang="en-US" dirty="0" smtClean="0"/>
              <a:t>) </a:t>
            </a:r>
            <a:r>
              <a:rPr lang="en-US" dirty="0" err="1" smtClean="0"/>
              <a:t>alınabilirler</a:t>
            </a:r>
            <a:r>
              <a:rPr lang="en-US" dirty="0" smtClean="0"/>
              <a:t>. Bu </a:t>
            </a:r>
            <a:r>
              <a:rPr lang="en-US" dirty="0" err="1" smtClean="0"/>
              <a:t>sayede</a:t>
            </a:r>
            <a:r>
              <a:rPr lang="en-US" dirty="0" smtClean="0"/>
              <a:t> </a:t>
            </a:r>
            <a:r>
              <a:rPr lang="en-US" dirty="0" err="1" smtClean="0"/>
              <a:t>istersek</a:t>
            </a:r>
            <a:r>
              <a:rPr lang="en-US" dirty="0" smtClean="0"/>
              <a:t> </a:t>
            </a:r>
            <a:r>
              <a:rPr lang="en-US" b="1" dirty="0" err="1" smtClean="0"/>
              <a:t>Coroutine’i</a:t>
            </a:r>
            <a:r>
              <a:rPr lang="en-US" dirty="0" smtClean="0"/>
              <a:t> </a:t>
            </a:r>
            <a:r>
              <a:rPr lang="en-US" dirty="0" err="1" smtClean="0"/>
              <a:t>durdurabilir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tekrardan</a:t>
            </a:r>
            <a:r>
              <a:rPr lang="en-US" dirty="0" smtClean="0"/>
              <a:t> </a:t>
            </a:r>
            <a:r>
              <a:rPr lang="en-US" dirty="0" err="1" smtClean="0"/>
              <a:t>kaldığı</a:t>
            </a:r>
            <a:r>
              <a:rPr lang="en-US" dirty="0" smtClean="0"/>
              <a:t> </a:t>
            </a:r>
            <a:r>
              <a:rPr lang="en-US" dirty="0" err="1" smtClean="0"/>
              <a:t>yerden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etmesini</a:t>
            </a:r>
            <a:r>
              <a:rPr lang="en-US" dirty="0" smtClean="0"/>
              <a:t> </a:t>
            </a:r>
            <a:r>
              <a:rPr lang="en-US" dirty="0" err="1" smtClean="0"/>
              <a:t>sağlayabiliriz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Context’ni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değiştirebilir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sayede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b="1" dirty="0" err="1" smtClean="0"/>
              <a:t>thread’ler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geçiş</a:t>
            </a:r>
            <a:r>
              <a:rPr lang="en-US" dirty="0" smtClean="0"/>
              <a:t> </a:t>
            </a:r>
            <a:r>
              <a:rPr lang="en-US" dirty="0" err="1" smtClean="0"/>
              <a:t>yapabiliriz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Coroutine’nin</a:t>
            </a:r>
            <a:r>
              <a:rPr lang="en-US" b="1" dirty="0" smtClean="0"/>
              <a:t> </a:t>
            </a:r>
            <a:r>
              <a:rPr lang="en-US" b="1" dirty="0" err="1"/>
              <a:t>Özellikleri</a:t>
            </a:r>
            <a:endParaRPr lang="en-US" b="1" dirty="0"/>
          </a:p>
          <a:p>
            <a:r>
              <a:rPr lang="en-US" b="1" dirty="0"/>
              <a:t>Lightweight:</a:t>
            </a:r>
            <a:r>
              <a:rPr lang="en-US" dirty="0"/>
              <a:t> Bir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 smtClean="0"/>
              <a:t>üzerinde</a:t>
            </a:r>
            <a:r>
              <a:rPr lang="tr-TR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Coroutine’ler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b="1" dirty="0" err="1"/>
              <a:t>thread’i</a:t>
            </a:r>
            <a:r>
              <a:rPr lang="en-US" dirty="0"/>
              <a:t> </a:t>
            </a:r>
            <a:r>
              <a:rPr lang="en-US" dirty="0" err="1"/>
              <a:t>bloklamaz</a:t>
            </a:r>
            <a:r>
              <a:rPr lang="en-US" dirty="0"/>
              <a:t>. Bu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eş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destekleyerek</a:t>
            </a:r>
            <a:r>
              <a:rPr lang="en-US" dirty="0"/>
              <a:t> </a:t>
            </a:r>
            <a:r>
              <a:rPr lang="en-US" dirty="0" err="1"/>
              <a:t>bellekten</a:t>
            </a:r>
            <a:r>
              <a:rPr lang="en-US" dirty="0"/>
              <a:t> </a:t>
            </a:r>
            <a:r>
              <a:rPr lang="en-US" dirty="0" err="1"/>
              <a:t>tasarruf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</a:p>
          <a:p>
            <a:r>
              <a:rPr lang="en-US" b="1" dirty="0"/>
              <a:t>Fewer Memory Leaks: </a:t>
            </a:r>
            <a:r>
              <a:rPr lang="en-US" b="1" dirty="0" err="1"/>
              <a:t>Coroutine’ler</a:t>
            </a:r>
            <a:r>
              <a:rPr lang="en-US" dirty="0"/>
              <a:t> structured </a:t>
            </a:r>
            <a:r>
              <a:rPr lang="en-US" b="1" dirty="0"/>
              <a:t>concurrency(</a:t>
            </a:r>
            <a:r>
              <a:rPr lang="en-US" b="1" dirty="0" err="1"/>
              <a:t>yapılandırılmış</a:t>
            </a:r>
            <a:r>
              <a:rPr lang="en-US" dirty="0"/>
              <a:t> </a:t>
            </a:r>
            <a:r>
              <a:rPr lang="en-US" b="1" dirty="0" err="1"/>
              <a:t>eşzamanlılık</a:t>
            </a:r>
            <a:r>
              <a:rPr lang="en-US" dirty="0"/>
              <a:t>) </a:t>
            </a:r>
            <a:r>
              <a:rPr lang="en-US" dirty="0" err="1"/>
              <a:t>ilkesini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anlamı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b="1" dirty="0" err="1"/>
              <a:t>Coroutine’lerin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bir </a:t>
            </a:r>
            <a:r>
              <a:rPr lang="en-US" b="1" dirty="0" err="1"/>
              <a:t>CoroutineScope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başlatılmasıdır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Built-in Cancellation Support</a:t>
            </a:r>
            <a:endParaRPr lang="en-US" dirty="0"/>
          </a:p>
          <a:p>
            <a:r>
              <a:rPr lang="en-US" b="1" dirty="0"/>
              <a:t>Jetpack Integration:</a:t>
            </a:r>
            <a:r>
              <a:rPr lang="en-US" dirty="0"/>
              <a:t> 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b="1" dirty="0"/>
              <a:t>Jetpack</a:t>
            </a:r>
            <a:r>
              <a:rPr lang="en-US" dirty="0"/>
              <a:t> </a:t>
            </a:r>
            <a:r>
              <a:rPr lang="en-US" dirty="0" err="1"/>
              <a:t>kütüphanesi</a:t>
            </a:r>
            <a:r>
              <a:rPr lang="en-US" dirty="0"/>
              <a:t> </a:t>
            </a:r>
            <a:r>
              <a:rPr lang="en-US" b="1" dirty="0" err="1"/>
              <a:t>Coroutine</a:t>
            </a:r>
            <a:r>
              <a:rPr lang="en-US" dirty="0"/>
              <a:t>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extension’lar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Scope</a:t>
            </a:r>
          </a:p>
          <a:p>
            <a:r>
              <a:rPr lang="en-US" b="1" dirty="0"/>
              <a:t>Scope</a:t>
            </a:r>
            <a:r>
              <a:rPr lang="en-US" dirty="0"/>
              <a:t>, </a:t>
            </a:r>
            <a:r>
              <a:rPr lang="en-US" b="1" dirty="0" err="1"/>
              <a:t>Coroutine’lerin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/</a:t>
            </a:r>
            <a:r>
              <a:rPr lang="en-US" dirty="0" err="1"/>
              <a:t>kapsam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b="1" dirty="0"/>
              <a:t>Scope</a:t>
            </a:r>
            <a:r>
              <a:rPr lang="en-US" dirty="0"/>
              <a:t> </a:t>
            </a:r>
            <a:r>
              <a:rPr lang="en-US" dirty="0" err="1"/>
              <a:t>çeşitlerine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GlobalScope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b="1" dirty="0" err="1" smtClean="0"/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bir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oluşturuyor</a:t>
            </a:r>
            <a:r>
              <a:rPr lang="en-US" dirty="0" smtClean="0"/>
              <a:t>.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hayatta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sürece</a:t>
            </a:r>
            <a:r>
              <a:rPr lang="en-US" dirty="0" smtClean="0"/>
              <a:t> </a:t>
            </a:r>
            <a:r>
              <a:rPr lang="en-US" b="1" dirty="0" err="1" smtClean="0"/>
              <a:t>GlobalScope’da</a:t>
            </a:r>
            <a:r>
              <a:rPr lang="en-US" dirty="0" smtClean="0"/>
              <a:t> </a:t>
            </a:r>
            <a:r>
              <a:rPr lang="en-US" dirty="0" err="1" smtClean="0"/>
              <a:t>hayatta</a:t>
            </a:r>
            <a:r>
              <a:rPr lang="en-US" dirty="0" smtClean="0"/>
              <a:t> </a:t>
            </a:r>
            <a:r>
              <a:rPr lang="en-US" dirty="0" err="1" smtClean="0"/>
              <a:t>kalıyor</a:t>
            </a:r>
            <a:r>
              <a:rPr lang="en-US" dirty="0" smtClean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smtClean="0"/>
              <a:t>global scope start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GlobalScope.launch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delay(3000)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("global scope")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smtClean="0"/>
              <a:t>global scope end</a:t>
            </a:r>
            <a:r>
              <a:rPr lang="en-US" dirty="0" smtClean="0"/>
              <a:t>")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ViewModelScope</a:t>
            </a:r>
            <a:r>
              <a:rPr lang="en-US" b="1" dirty="0" smtClean="0"/>
              <a:t>: </a:t>
            </a:r>
            <a:r>
              <a:rPr lang="en-US" dirty="0" err="1" smtClean="0"/>
              <a:t>Uygulamadaki</a:t>
            </a:r>
            <a:r>
              <a:rPr lang="en-US" dirty="0" smtClean="0"/>
              <a:t> her </a:t>
            </a: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bir </a:t>
            </a:r>
            <a:r>
              <a:rPr lang="en-US" b="1" dirty="0" err="1" smtClean="0"/>
              <a:t>ViewModelScope</a:t>
            </a:r>
            <a:r>
              <a:rPr lang="en-US" dirty="0" smtClean="0"/>
              <a:t> </a:t>
            </a:r>
            <a:r>
              <a:rPr lang="en-US" dirty="0" err="1" smtClean="0"/>
              <a:t>tanımlanır</a:t>
            </a:r>
            <a:r>
              <a:rPr lang="en-US" dirty="0" smtClean="0"/>
              <a:t>. </a:t>
            </a: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edilirse</a:t>
            </a:r>
            <a:r>
              <a:rPr lang="en-US" dirty="0" smtClean="0"/>
              <a:t> </a:t>
            </a:r>
            <a:r>
              <a:rPr lang="en-US" b="1" dirty="0" err="1" smtClean="0"/>
              <a:t>coroutine’de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viewModelScope.launch</a:t>
            </a: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/>
              <a:t>  //...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4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3" y="187287"/>
            <a:ext cx="11876182" cy="65550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CoroutineScope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scope’muzu</a:t>
            </a:r>
            <a:r>
              <a:rPr lang="en-US" dirty="0"/>
              <a:t> </a:t>
            </a:r>
            <a:r>
              <a:rPr lang="en-US" dirty="0" err="1"/>
              <a:t>oluşturmayı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b="1" dirty="0" err="1"/>
              <a:t>GlobalScope’a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 err="1"/>
              <a:t>CoroutineScope’da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bir </a:t>
            </a:r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seçip</a:t>
            </a:r>
            <a:r>
              <a:rPr lang="en-US" dirty="0"/>
              <a:t> </a:t>
            </a:r>
            <a:r>
              <a:rPr lang="en-US" dirty="0" err="1"/>
              <a:t>işlemlerimizi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yapabilmemize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err="1" smtClean="0"/>
              <a:t>coroutine</a:t>
            </a:r>
            <a:r>
              <a:rPr lang="en-US" b="1" dirty="0" smtClean="0"/>
              <a:t> scope start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CoroutineScope</a:t>
            </a:r>
            <a:r>
              <a:rPr lang="en-US" b="1" dirty="0" smtClean="0"/>
              <a:t>(</a:t>
            </a:r>
            <a:r>
              <a:rPr lang="en-US" b="1" dirty="0" err="1" smtClean="0"/>
              <a:t>Dispatchers.Default</a:t>
            </a:r>
            <a:r>
              <a:rPr lang="en-US" dirty="0" smtClean="0"/>
              <a:t>).launch {</a:t>
            </a:r>
          </a:p>
          <a:p>
            <a:pPr marL="0" indent="0">
              <a:buNone/>
            </a:pPr>
            <a:r>
              <a:rPr lang="en-US" dirty="0" smtClean="0"/>
              <a:t>         delay(3000)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dirty="0" err="1" smtClean="0"/>
              <a:t>coroutine</a:t>
            </a:r>
            <a:r>
              <a:rPr lang="en-US" dirty="0" smtClean="0"/>
              <a:t> scope")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("</a:t>
            </a:r>
            <a:r>
              <a:rPr lang="en-US" b="1" dirty="0" err="1" smtClean="0"/>
              <a:t>coroutine</a:t>
            </a:r>
            <a:r>
              <a:rPr lang="en-US" b="1" dirty="0" smtClean="0"/>
              <a:t> scope end</a:t>
            </a:r>
            <a:r>
              <a:rPr lang="en-US" dirty="0" smtClean="0"/>
              <a:t>")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b="1" dirty="0"/>
              <a:t>NOT:</a:t>
            </a:r>
            <a:r>
              <a:rPr lang="en-US" dirty="0"/>
              <a:t> Bir de </a:t>
            </a:r>
            <a:r>
              <a:rPr lang="en-US" b="1" dirty="0" err="1"/>
              <a:t>coroutineScope</a:t>
            </a:r>
            <a:r>
              <a:rPr lang="en-US" dirty="0"/>
              <a:t> </a:t>
            </a:r>
            <a:r>
              <a:rPr lang="en-US" dirty="0" err="1"/>
              <a:t>bulunmaktadır</a:t>
            </a:r>
            <a:r>
              <a:rPr lang="en-US" dirty="0"/>
              <a:t>. Bu </a:t>
            </a:r>
            <a:r>
              <a:rPr lang="en-US" b="1" dirty="0"/>
              <a:t>scope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b="1" dirty="0"/>
              <a:t>suspend</a:t>
            </a:r>
            <a:r>
              <a:rPr lang="en-US" dirty="0"/>
              <a:t> </a:t>
            </a:r>
            <a:r>
              <a:rPr lang="en-US" b="1" dirty="0" err="1"/>
              <a:t>fonksiyon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b="1" dirty="0" err="1"/>
              <a:t>runBlocking</a:t>
            </a:r>
            <a:r>
              <a:rPr lang="en-US" dirty="0"/>
              <a:t>, </a:t>
            </a:r>
            <a:r>
              <a:rPr lang="en-US" b="1" dirty="0" err="1"/>
              <a:t>GlobalScope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bir </a:t>
            </a:r>
            <a:r>
              <a:rPr lang="en-US" b="1" dirty="0" err="1"/>
              <a:t>scope’un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yazılmalıdır</a:t>
            </a:r>
            <a:r>
              <a:rPr lang="en-US" dirty="0"/>
              <a:t>. </a:t>
            </a:r>
            <a:r>
              <a:rPr lang="en-US" dirty="0" err="1"/>
              <a:t>Yazılmadığı</a:t>
            </a:r>
            <a:r>
              <a:rPr lang="en-US" dirty="0"/>
              <a:t> </a:t>
            </a:r>
            <a:r>
              <a:rPr lang="en-US" dirty="0" err="1"/>
              <a:t>taktirde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23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659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Coroutines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  </dc:title>
  <dc:creator>Microsoft account</dc:creator>
  <cp:lastModifiedBy>Microsoft account</cp:lastModifiedBy>
  <cp:revision>10</cp:revision>
  <dcterms:created xsi:type="dcterms:W3CDTF">2025-05-19T21:26:38Z</dcterms:created>
  <dcterms:modified xsi:type="dcterms:W3CDTF">2025-05-19T22:34:55Z</dcterms:modified>
</cp:coreProperties>
</file>