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57" r:id="rId6"/>
    <p:sldId id="258" r:id="rId7"/>
    <p:sldId id="259" r:id="rId8"/>
    <p:sldId id="260" r:id="rId9"/>
    <p:sldId id="261" r:id="rId10"/>
    <p:sldId id="269" r:id="rId11"/>
    <p:sldId id="262" r:id="rId12"/>
    <p:sldId id="263" r:id="rId13"/>
    <p:sldId id="270" r:id="rId14"/>
    <p:sldId id="271" r:id="rId15"/>
    <p:sldId id="264" r:id="rId16"/>
    <p:sldId id="265"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9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B69C846F-2BA7-4C0F-94FA-929E5C221EE8}" type="datetimeFigureOut">
              <a:rPr lang="tr-TR" smtClean="0"/>
              <a:t>16.5.2016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227232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69C846F-2BA7-4C0F-94FA-929E5C221EE8}" type="datetimeFigureOut">
              <a:rPr lang="tr-TR" smtClean="0"/>
              <a:t>16.5.2016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41142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69C846F-2BA7-4C0F-94FA-929E5C221EE8}" type="datetimeFigureOut">
              <a:rPr lang="tr-TR" smtClean="0"/>
              <a:t>16.5.2016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349655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69C846F-2BA7-4C0F-94FA-929E5C221EE8}" type="datetimeFigureOut">
              <a:rPr lang="tr-TR" smtClean="0"/>
              <a:t>16.5.2016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397467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9C846F-2BA7-4C0F-94FA-929E5C221EE8}" type="datetimeFigureOut">
              <a:rPr lang="tr-TR" smtClean="0"/>
              <a:t>16.5.2016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13346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B69C846F-2BA7-4C0F-94FA-929E5C221EE8}" type="datetimeFigureOut">
              <a:rPr lang="tr-TR" smtClean="0"/>
              <a:t>16.5.2016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227476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69C846F-2BA7-4C0F-94FA-929E5C221EE8}" type="datetimeFigureOut">
              <a:rPr lang="tr-TR" smtClean="0"/>
              <a:t>16.5.2016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159935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B69C846F-2BA7-4C0F-94FA-929E5C221EE8}" type="datetimeFigureOut">
              <a:rPr lang="tr-TR" smtClean="0"/>
              <a:t>16.5.2016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49392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C846F-2BA7-4C0F-94FA-929E5C221EE8}" type="datetimeFigureOut">
              <a:rPr lang="tr-TR" smtClean="0"/>
              <a:t>16.5.2016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77506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9C846F-2BA7-4C0F-94FA-929E5C221EE8}" type="datetimeFigureOut">
              <a:rPr lang="tr-TR" smtClean="0"/>
              <a:t>16.5.2016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413293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9C846F-2BA7-4C0F-94FA-929E5C221EE8}" type="datetimeFigureOut">
              <a:rPr lang="tr-TR" smtClean="0"/>
              <a:t>16.5.2016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7421D40-36DC-4765-A201-61E94926F417}" type="slidenum">
              <a:rPr lang="tr-TR" smtClean="0"/>
              <a:t>‹#›</a:t>
            </a:fld>
            <a:endParaRPr lang="tr-TR"/>
          </a:p>
        </p:txBody>
      </p:sp>
    </p:spTree>
    <p:extLst>
      <p:ext uri="{BB962C8B-B14F-4D97-AF65-F5344CB8AC3E}">
        <p14:creationId xmlns:p14="http://schemas.microsoft.com/office/powerpoint/2010/main" val="370253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C846F-2BA7-4C0F-94FA-929E5C221EE8}" type="datetimeFigureOut">
              <a:rPr lang="tr-TR" smtClean="0"/>
              <a:t>16.5.2016</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21D40-36DC-4765-A201-61E94926F417}" type="slidenum">
              <a:rPr lang="tr-TR" smtClean="0"/>
              <a:t>‹#›</a:t>
            </a:fld>
            <a:endParaRPr lang="tr-TR"/>
          </a:p>
        </p:txBody>
      </p:sp>
    </p:spTree>
    <p:extLst>
      <p:ext uri="{BB962C8B-B14F-4D97-AF65-F5344CB8AC3E}">
        <p14:creationId xmlns:p14="http://schemas.microsoft.com/office/powerpoint/2010/main" val="3124503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Layout Nedir?</a:t>
            </a:r>
            <a:endParaRPr lang="tr-TR" dirty="0"/>
          </a:p>
        </p:txBody>
      </p:sp>
      <p:sp>
        <p:nvSpPr>
          <p:cNvPr id="3" name="Subtitle 2"/>
          <p:cNvSpPr>
            <a:spLocks noGrp="1"/>
          </p:cNvSpPr>
          <p:nvPr>
            <p:ph type="subTitle" idx="1"/>
          </p:nvPr>
        </p:nvSpPr>
        <p:spPr/>
        <p:txBody>
          <a:bodyPr/>
          <a:lstStyle/>
          <a:p>
            <a:r>
              <a:rPr lang="tr-TR" dirty="0" smtClean="0"/>
              <a:t>Yeni bir arayüz nasıl eklenir?</a:t>
            </a:r>
          </a:p>
          <a:p>
            <a:r>
              <a:rPr lang="tr-TR" dirty="0" smtClean="0"/>
              <a:t>Arayüz tipleri ve bu arayüzler arasındaki farklar. </a:t>
            </a:r>
          </a:p>
          <a:p>
            <a:r>
              <a:rPr lang="tr-TR" dirty="0" smtClean="0"/>
              <a:t>Arayüz tasarımından bulunun ölçü birimleri nelerdir?</a:t>
            </a:r>
            <a:endParaRPr lang="tr-TR" dirty="0"/>
          </a:p>
        </p:txBody>
      </p:sp>
    </p:spTree>
    <p:extLst>
      <p:ext uri="{BB962C8B-B14F-4D97-AF65-F5344CB8AC3E}">
        <p14:creationId xmlns:p14="http://schemas.microsoft.com/office/powerpoint/2010/main" val="377294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500"/>
            <a:ext cx="10515600" cy="5732463"/>
          </a:xfrm>
        </p:spPr>
        <p:txBody>
          <a:bodyPr/>
          <a:lstStyle/>
          <a:p>
            <a:r>
              <a:rPr lang="tr-TR" dirty="0" smtClean="0"/>
              <a:t>Kontrollerin gravity, margin gibi özellikleri ile konumları değiştirilebilir, gravity, kontrollerin nasıl pozisyon alacaklarını belirler. Arayüz dosyası içerisinde layout_gravity şeklinde tanımlanır. </a:t>
            </a:r>
          </a:p>
          <a:p>
            <a:r>
              <a:rPr lang="tr-TR" dirty="0" smtClean="0"/>
              <a:t>Kontroller birden fazla gravity değeri de alarak konumlanabilir. </a:t>
            </a:r>
            <a:r>
              <a:rPr lang="tr-TR" b="1" dirty="0"/>
              <a:t>a</a:t>
            </a:r>
            <a:r>
              <a:rPr lang="tr-TR" b="1" dirty="0" smtClean="0"/>
              <a:t>ndroid:layout_gravity = "left |center"  </a:t>
            </a:r>
            <a:r>
              <a:rPr lang="tr-TR" dirty="0" smtClean="0"/>
              <a:t>şeklinde tanımlama ile left ve center değerleri kullanılabilir. Bu sayede kontrol hem dikey ve yatay olarak ortalanır hem de sola konumlanır. Bu şekilde birden fazla değeri aralarında | işareti koyarak kullanabiliriz.</a:t>
            </a:r>
            <a:endParaRPr lang="tr-TR" dirty="0"/>
          </a:p>
          <a:p>
            <a:endParaRPr lang="tr-TR" dirty="0"/>
          </a:p>
        </p:txBody>
      </p:sp>
    </p:spTree>
    <p:extLst>
      <p:ext uri="{BB962C8B-B14F-4D97-AF65-F5344CB8AC3E}">
        <p14:creationId xmlns:p14="http://schemas.microsoft.com/office/powerpoint/2010/main" val="348855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tr-TR" sz="3200" dirty="0"/>
              <a:t>Bu layout türünde dediğimiz gibi nesneler üst üste biner ve sol üste dayalı şekilde sıralanırlar. xml dosyasındaki kod kısmını ise aşağıda görebilirsiniz.</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100" y="1892300"/>
            <a:ext cx="5321300" cy="4495800"/>
          </a:xfrm>
        </p:spPr>
      </p:pic>
    </p:spTree>
    <p:extLst>
      <p:ext uri="{BB962C8B-B14F-4D97-AF65-F5344CB8AC3E}">
        <p14:creationId xmlns:p14="http://schemas.microsoft.com/office/powerpoint/2010/main" val="47467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4975"/>
          </a:xfrm>
        </p:spPr>
        <p:txBody>
          <a:bodyPr>
            <a:normAutofit/>
          </a:bodyPr>
          <a:lstStyle/>
          <a:p>
            <a:r>
              <a:rPr lang="tr-TR" sz="2400" b="1" dirty="0"/>
              <a:t>3) RelativeLayout</a:t>
            </a:r>
            <a:endParaRPr lang="tr-TR" sz="2400" dirty="0"/>
          </a:p>
        </p:txBody>
      </p:sp>
      <p:sp>
        <p:nvSpPr>
          <p:cNvPr id="3" name="Content Placeholder 2"/>
          <p:cNvSpPr>
            <a:spLocks noGrp="1"/>
          </p:cNvSpPr>
          <p:nvPr>
            <p:ph idx="1"/>
          </p:nvPr>
        </p:nvSpPr>
        <p:spPr>
          <a:xfrm>
            <a:off x="838200" y="800100"/>
            <a:ext cx="10515600" cy="5376863"/>
          </a:xfrm>
        </p:spPr>
        <p:txBody>
          <a:bodyPr/>
          <a:lstStyle/>
          <a:p>
            <a:pPr marL="0" indent="0">
              <a:buNone/>
            </a:pPr>
            <a:r>
              <a:rPr lang="tr-TR" sz="2000" dirty="0"/>
              <a:t>Bu layout tipini kullanırsak araçlarımızı</a:t>
            </a:r>
            <a:r>
              <a:rPr lang="tr-TR" sz="2000" u="sng" dirty="0"/>
              <a:t> istediğimiz yere</a:t>
            </a:r>
            <a:r>
              <a:rPr lang="tr-TR" sz="2000" dirty="0"/>
              <a:t> sürükleriz. Varsayılan olarak android uygulamalarında bu layout gelir. Araçlarımızı, sayfamız üzerinde sürüklediğimiz zaman </a:t>
            </a:r>
            <a:r>
              <a:rPr lang="tr-TR" sz="2000" b="1" dirty="0"/>
              <a:t>cetvel</a:t>
            </a:r>
            <a:r>
              <a:rPr lang="tr-TR" sz="2000" dirty="0"/>
              <a:t> şeklinde koordinatları görebilirsiniz. Bir hiza olmadan istediğimiz gibi araçları yerleştirebiliriz.</a:t>
            </a:r>
          </a:p>
          <a:p>
            <a:pPr marL="0" indent="0">
              <a:buNone/>
            </a:pPr>
            <a:r>
              <a:rPr lang="tr-TR" sz="2000" dirty="0"/>
              <a:t>Şimdi bu layout tipini kullandığımız bir sayfa gösterelim. Kod kısmında ise sadece etiket ismi değişecektir</a:t>
            </a:r>
            <a:r>
              <a:rPr lang="tr-TR" sz="2000" dirty="0" smtClean="0"/>
              <a:t>.</a:t>
            </a:r>
          </a:p>
          <a:p>
            <a:pPr marL="0" indent="0">
              <a:buNone/>
            </a:pPr>
            <a:endParaRPr lang="tr-TR" sz="2000" dirty="0"/>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2901950"/>
            <a:ext cx="4444999" cy="3435350"/>
          </a:xfrm>
          <a:prstGeom prst="rect">
            <a:avLst/>
          </a:prstGeom>
        </p:spPr>
      </p:pic>
    </p:spTree>
    <p:extLst>
      <p:ext uri="{BB962C8B-B14F-4D97-AF65-F5344CB8AC3E}">
        <p14:creationId xmlns:p14="http://schemas.microsoft.com/office/powerpoint/2010/main" val="249478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fontScale="85000" lnSpcReduction="20000"/>
          </a:bodyPr>
          <a:lstStyle/>
          <a:p>
            <a:pPr marL="0" indent="0">
              <a:buNone/>
            </a:pPr>
            <a:r>
              <a:rPr lang="tr-TR" dirty="0" smtClean="0"/>
              <a:t>RelativeLayout Android’in tasarım açısından en güçlü özelliklerinden birisidir. RelativeLayout’un sağladığı görünümü elde etmek için içi içe kullanıcağınız birçok LinearLayout yerine sadece bir RelativeLayout ile tasarımınızı yapabilirsiniz. Bu sayede daha az kontrol kullanacağınız için performası da artırmış olacaksınız. RelativeLayout ile birlikte örneğin; iki kontrolü sağa yaslayabilir, ekranın tam ortasına ya da ekranın sağ üst köşesine konumlandırabilirsiniz. RelativeLayout üzerindeki kontrolleri konumlandırmak için bazı özelikler mevcuttur. Aşağıdaki özelliklerin true değerini alması ile birlikte bulundukları üst öğelerin (parent) içerisinde konumlanırlar. </a:t>
            </a:r>
          </a:p>
          <a:p>
            <a:pPr marL="0" indent="0">
              <a:buNone/>
            </a:pPr>
            <a:r>
              <a:rPr lang="tr-TR" b="1" dirty="0" smtClean="0"/>
              <a:t>Android:layout_alignParentTop : </a:t>
            </a:r>
            <a:r>
              <a:rPr lang="tr-TR" dirty="0" smtClean="0"/>
              <a:t>En üst kısma konumlanır. </a:t>
            </a:r>
          </a:p>
          <a:p>
            <a:pPr marL="0" indent="0">
              <a:buNone/>
            </a:pPr>
            <a:r>
              <a:rPr lang="tr-TR" b="1" dirty="0" smtClean="0"/>
              <a:t>Android:layout_alignParentBottom: </a:t>
            </a:r>
            <a:r>
              <a:rPr lang="tr-TR" dirty="0" smtClean="0"/>
              <a:t>En alt kısma konumlanır. </a:t>
            </a:r>
          </a:p>
          <a:p>
            <a:pPr marL="0" indent="0">
              <a:buNone/>
            </a:pPr>
            <a:r>
              <a:rPr lang="tr-TR" b="1" dirty="0" smtClean="0"/>
              <a:t>Android:layout_alignParentLeft : </a:t>
            </a:r>
            <a:r>
              <a:rPr lang="tr-TR" dirty="0" smtClean="0"/>
              <a:t>En sol kısma konumlanır. </a:t>
            </a:r>
          </a:p>
          <a:p>
            <a:pPr marL="0" indent="0">
              <a:buNone/>
            </a:pPr>
            <a:r>
              <a:rPr lang="tr-TR" b="1" dirty="0" smtClean="0"/>
              <a:t>Android:layout_aligntParentRight : </a:t>
            </a:r>
            <a:r>
              <a:rPr lang="tr-TR" dirty="0" smtClean="0"/>
              <a:t>En sağ kısma konumlanır. </a:t>
            </a:r>
          </a:p>
          <a:p>
            <a:pPr marL="0" indent="0">
              <a:buNone/>
            </a:pPr>
            <a:r>
              <a:rPr lang="tr-TR" dirty="0" smtClean="0"/>
              <a:t>Aşağıdaki özelliklerin </a:t>
            </a:r>
            <a:r>
              <a:rPr lang="tr-TR" b="1" dirty="0" smtClean="0"/>
              <a:t>true</a:t>
            </a:r>
            <a:r>
              <a:rPr lang="tr-TR" dirty="0" smtClean="0"/>
              <a:t> değerini alması ile birlikte içinde bulunduğu üst öğeyi (parent) yatay ve dikey olarak kontrolü ortalar. </a:t>
            </a:r>
          </a:p>
          <a:p>
            <a:pPr marL="0" indent="0">
              <a:buNone/>
            </a:pPr>
            <a:r>
              <a:rPr lang="tr-TR" b="1" dirty="0" smtClean="0"/>
              <a:t>Android:layout_centerVertical : </a:t>
            </a:r>
            <a:r>
              <a:rPr lang="tr-TR" dirty="0" smtClean="0"/>
              <a:t>Dikey olarak ortalar.</a:t>
            </a:r>
          </a:p>
          <a:p>
            <a:pPr marL="0" indent="0">
              <a:buNone/>
            </a:pPr>
            <a:r>
              <a:rPr lang="tr-TR" b="1" dirty="0" smtClean="0"/>
              <a:t>Android:layout_centerHorizontal : </a:t>
            </a:r>
            <a:r>
              <a:rPr lang="tr-TR" dirty="0" smtClean="0"/>
              <a:t>Yatay olarak ortalar.</a:t>
            </a:r>
            <a:endParaRPr lang="tr-TR" dirty="0"/>
          </a:p>
        </p:txBody>
      </p:sp>
    </p:spTree>
    <p:extLst>
      <p:ext uri="{BB962C8B-B14F-4D97-AF65-F5344CB8AC3E}">
        <p14:creationId xmlns:p14="http://schemas.microsoft.com/office/powerpoint/2010/main" val="386109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5795963"/>
          </a:xfrm>
        </p:spPr>
        <p:txBody>
          <a:bodyPr/>
          <a:lstStyle/>
          <a:p>
            <a:pPr marL="0" indent="0">
              <a:buNone/>
            </a:pPr>
            <a:r>
              <a:rPr lang="tr-TR" dirty="0" smtClean="0"/>
              <a:t>Aşağıdaki özelliklere gelecek değerler sayesinde kontrolün altındaki veya üstündeki öğelere göre konumlandırılması sağlanır. Değer olarak </a:t>
            </a:r>
            <a:r>
              <a:rPr lang="tr-TR" b="1" dirty="0" smtClean="0"/>
              <a:t>Resource</a:t>
            </a:r>
            <a:r>
              <a:rPr lang="tr-TR" dirty="0" smtClean="0"/>
              <a:t> ID’si verilir. </a:t>
            </a:r>
          </a:p>
          <a:p>
            <a:pPr marL="0" indent="0">
              <a:buNone/>
            </a:pPr>
            <a:r>
              <a:rPr lang="tr-TR" b="1" dirty="0" smtClean="0"/>
              <a:t>Android:layout_above : </a:t>
            </a:r>
            <a:r>
              <a:rPr lang="tr-TR" dirty="0" smtClean="0"/>
              <a:t>Kontrolümüzün Resource ID’si verilen kontrolün üstünde konumlanacağınız belirtir. </a:t>
            </a:r>
          </a:p>
          <a:p>
            <a:pPr marL="0" indent="0">
              <a:buNone/>
            </a:pPr>
            <a:r>
              <a:rPr lang="tr-TR" b="1" dirty="0" smtClean="0"/>
              <a:t>Android:layout_below: </a:t>
            </a:r>
            <a:r>
              <a:rPr lang="tr-TR" dirty="0" smtClean="0"/>
              <a:t>Kontrolümüzün, Resource ID’si verilen kontrolün altında konumlanacağını belirtir. </a:t>
            </a:r>
          </a:p>
          <a:p>
            <a:pPr marL="0" indent="0">
              <a:buNone/>
            </a:pPr>
            <a:r>
              <a:rPr lang="tr-TR" dirty="0" smtClean="0"/>
              <a:t>Aşağıdaki özelliklere gelecek değerler sayesinde kontrolün sağındaki veya solundaki öğelere göre konumlandırılması sağlanır. </a:t>
            </a:r>
          </a:p>
          <a:p>
            <a:pPr marL="0" indent="0">
              <a:buNone/>
            </a:pPr>
            <a:r>
              <a:rPr lang="tr-TR" b="1" dirty="0" smtClean="0"/>
              <a:t>Android:layout_toLeftOf: </a:t>
            </a:r>
            <a:r>
              <a:rPr lang="tr-TR" dirty="0" smtClean="0"/>
              <a:t>Kontrolümüzün, Resource ID’si verilen kontrolün solunda konumlanacağını belirtir. </a:t>
            </a:r>
          </a:p>
          <a:p>
            <a:pPr marL="0" indent="0">
              <a:buNone/>
            </a:pPr>
            <a:r>
              <a:rPr lang="tr-TR" b="1" dirty="0" smtClean="0"/>
              <a:t>Android:layout_toRightOf: </a:t>
            </a:r>
            <a:r>
              <a:rPr lang="tr-TR" dirty="0" smtClean="0"/>
              <a:t>Kontrolümüzün, Resource ID’si verilen kontrolün sağında konumlanacağınız belirtir.</a:t>
            </a:r>
            <a:endParaRPr lang="tr-TR" dirty="0"/>
          </a:p>
        </p:txBody>
      </p:sp>
    </p:spTree>
    <p:extLst>
      <p:ext uri="{BB962C8B-B14F-4D97-AF65-F5344CB8AC3E}">
        <p14:creationId xmlns:p14="http://schemas.microsoft.com/office/powerpoint/2010/main" val="49931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200"/>
            <a:ext cx="10515600" cy="5846763"/>
          </a:xfrm>
        </p:spPr>
        <p:txBody>
          <a:bodyPr>
            <a:normAutofit/>
          </a:bodyPr>
          <a:lstStyle/>
          <a:p>
            <a:pPr marL="0" indent="0">
              <a:buNone/>
            </a:pPr>
            <a:r>
              <a:rPr lang="tr-TR" sz="2000" b="1" dirty="0"/>
              <a:t>4) </a:t>
            </a:r>
            <a:r>
              <a:rPr lang="tr-TR" sz="2000" b="1" dirty="0" smtClean="0"/>
              <a:t>TableLayout</a:t>
            </a:r>
          </a:p>
          <a:p>
            <a:pPr marL="0" indent="0">
              <a:buNone/>
            </a:pPr>
            <a:r>
              <a:rPr lang="tr-TR" sz="2000" dirty="0"/>
              <a:t>Bu layout türünde ise araçlarımız bir </a:t>
            </a:r>
            <a:r>
              <a:rPr lang="tr-TR" sz="2000" b="1" dirty="0"/>
              <a:t>tablo</a:t>
            </a:r>
            <a:r>
              <a:rPr lang="tr-TR" sz="2000" dirty="0"/>
              <a:t> şeklinde tutulur. Diğerlerinden farklı olarak bu layout’u kullandığımızda tablomuza </a:t>
            </a:r>
            <a:r>
              <a:rPr lang="tr-TR" sz="2000" b="1" dirty="0"/>
              <a:t>TableRow</a:t>
            </a:r>
            <a:r>
              <a:rPr lang="tr-TR" sz="2000" dirty="0"/>
              <a:t> adında satır eklememiz gerekiyor. Bunu yine </a:t>
            </a:r>
            <a:r>
              <a:rPr lang="tr-TR" sz="2000" b="1" dirty="0"/>
              <a:t>layout</a:t>
            </a:r>
            <a:r>
              <a:rPr lang="tr-TR" sz="2000" dirty="0"/>
              <a:t> penceresinden yapıyoruz. Şimdi ekrandaki nesneleri temizleyelim ve ekrana bir </a:t>
            </a:r>
            <a:r>
              <a:rPr lang="tr-TR" sz="2000" b="1" dirty="0"/>
              <a:t>TableLayout</a:t>
            </a:r>
            <a:r>
              <a:rPr lang="tr-TR" sz="2000" dirty="0"/>
              <a:t> ekleyelim. Ya da xmlkısmından etiket ismini </a:t>
            </a:r>
            <a:r>
              <a:rPr lang="tr-TR" sz="2000" b="1" dirty="0"/>
              <a:t>TableLayout</a:t>
            </a:r>
            <a:r>
              <a:rPr lang="tr-TR" sz="2000" dirty="0"/>
              <a:t> da yapabiliriz</a:t>
            </a:r>
            <a:r>
              <a:rPr lang="tr-TR" sz="2000" dirty="0" smtClean="0"/>
              <a:t>.</a:t>
            </a:r>
          </a:p>
          <a:p>
            <a:pPr marL="0" indent="0">
              <a:buNone/>
            </a:pPr>
            <a:endParaRPr lang="tr-TR"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100" y="2000249"/>
            <a:ext cx="3581400" cy="4176713"/>
          </a:xfrm>
          <a:prstGeom prst="rect">
            <a:avLst/>
          </a:prstGeom>
        </p:spPr>
      </p:pic>
    </p:spTree>
    <p:extLst>
      <p:ext uri="{BB962C8B-B14F-4D97-AF65-F5344CB8AC3E}">
        <p14:creationId xmlns:p14="http://schemas.microsoft.com/office/powerpoint/2010/main" val="222774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9700"/>
            <a:ext cx="10515600" cy="6037263"/>
          </a:xfrm>
        </p:spPr>
        <p:txBody>
          <a:bodyPr/>
          <a:lstStyle/>
          <a:p>
            <a:pPr marL="0" indent="0">
              <a:buNone/>
            </a:pPr>
            <a:r>
              <a:rPr lang="tr-TR" sz="2000" dirty="0"/>
              <a:t>TableLayout kullanırken her satır için bir TableRow eklememiz gerekiyor. Burada 3 tane TableRow ekledik ve her TableRow içerisine de aynı türden araçlar koyduk.</a:t>
            </a:r>
          </a:p>
          <a:p>
            <a:pPr marL="0" indent="0">
              <a:buNone/>
            </a:pPr>
            <a:r>
              <a:rPr lang="tr-TR" sz="2000" dirty="0"/>
              <a:t>Biraz önce layout içerisinde layout kullanabileceğimizi söylemiştik. Şimdi TableLayout’ta boş kalan alt kısma bir RelativeLayout ekleyelim ve xml kısmında </a:t>
            </a:r>
            <a:r>
              <a:rPr lang="tr-TR" sz="2000" b="1" dirty="0"/>
              <a:t>android:layout_height=”fill_parent” </a:t>
            </a:r>
            <a:r>
              <a:rPr lang="tr-TR" sz="2000" dirty="0"/>
              <a:t>kısmınıwrap_content değil de fill_parent yapın ve kalan ekranın tamamına yayılmasını sağlayın. Sonra bu layout içerisinde farklı araçlar ekleyin. Son görünüm aşağıdaki gibi olacaktır</a:t>
            </a:r>
            <a:r>
              <a:rPr lang="tr-TR" sz="2000" dirty="0" smtClean="0"/>
              <a:t>.</a:t>
            </a:r>
          </a:p>
          <a:p>
            <a:pPr marL="0" indent="0">
              <a:buNone/>
            </a:pPr>
            <a:endParaRPr lang="tr-TR" sz="2000" dirty="0"/>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200" y="2457449"/>
            <a:ext cx="4140200" cy="3719513"/>
          </a:xfrm>
          <a:prstGeom prst="rect">
            <a:avLst/>
          </a:prstGeom>
        </p:spPr>
      </p:pic>
    </p:spTree>
    <p:extLst>
      <p:ext uri="{BB962C8B-B14F-4D97-AF65-F5344CB8AC3E}">
        <p14:creationId xmlns:p14="http://schemas.microsoft.com/office/powerpoint/2010/main" val="268589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normAutofit fontScale="77500" lnSpcReduction="20000"/>
          </a:bodyPr>
          <a:lstStyle/>
          <a:p>
            <a:pPr marL="0" indent="0">
              <a:buNone/>
            </a:pPr>
            <a:r>
              <a:rPr lang="tr-TR" b="1" dirty="0" smtClean="0"/>
              <a:t>Arayüz(Layout</a:t>
            </a:r>
            <a:r>
              <a:rPr lang="tr-TR" dirty="0" smtClean="0"/>
              <a:t>) kullanıcıların görsel olarak gördüğü ekranlara verilen isimdir. Temelde bir </a:t>
            </a:r>
            <a:r>
              <a:rPr lang="tr-TR" b="1" dirty="0" smtClean="0"/>
              <a:t>Activity’nin</a:t>
            </a:r>
            <a:r>
              <a:rPr lang="tr-TR" dirty="0" smtClean="0"/>
              <a:t> yada bir </a:t>
            </a:r>
            <a:r>
              <a:rPr lang="tr-TR" b="1" dirty="0" smtClean="0"/>
              <a:t>Widget’in</a:t>
            </a:r>
            <a:r>
              <a:rPr lang="tr-TR" dirty="0" smtClean="0"/>
              <a:t> nasıl olacağını, hangi düzende görüneceğini ve görsel olarak hangi öğeleri barındıracağını arayüz (layout) yapısı ile belirleriz. </a:t>
            </a:r>
            <a:r>
              <a:rPr lang="tr-TR" b="1" dirty="0" smtClean="0"/>
              <a:t>View</a:t>
            </a:r>
            <a:r>
              <a:rPr lang="tr-TR" dirty="0" smtClean="0"/>
              <a:t> nesneleri yani </a:t>
            </a:r>
            <a:r>
              <a:rPr lang="tr-TR" b="1" dirty="0" smtClean="0"/>
              <a:t>TextView</a:t>
            </a:r>
            <a:r>
              <a:rPr lang="tr-TR" dirty="0" smtClean="0"/>
              <a:t>, </a:t>
            </a:r>
            <a:r>
              <a:rPr lang="tr-TR" b="1" dirty="0" smtClean="0"/>
              <a:t>EditText</a:t>
            </a:r>
            <a:r>
              <a:rPr lang="tr-TR" dirty="0" smtClean="0"/>
              <a:t>, </a:t>
            </a:r>
            <a:r>
              <a:rPr lang="tr-TR" b="1" dirty="0" smtClean="0"/>
              <a:t>Button</a:t>
            </a:r>
            <a:r>
              <a:rPr lang="tr-TR" dirty="0" smtClean="0"/>
              <a:t>, </a:t>
            </a:r>
            <a:r>
              <a:rPr lang="tr-TR" b="1" dirty="0" smtClean="0"/>
              <a:t>ImageView</a:t>
            </a:r>
            <a:r>
              <a:rPr lang="tr-TR" dirty="0" smtClean="0"/>
              <a:t> gibi nesneler hep arayüz (layout) içerisinde barınırlar. </a:t>
            </a:r>
          </a:p>
          <a:p>
            <a:endParaRPr lang="tr-TR" dirty="0"/>
          </a:p>
          <a:p>
            <a:pPr marL="0" indent="0">
              <a:buNone/>
            </a:pPr>
            <a:r>
              <a:rPr lang="tr-TR" b="1" dirty="0" smtClean="0"/>
              <a:t>Ölçü Birimleri </a:t>
            </a:r>
          </a:p>
          <a:p>
            <a:pPr marL="0" indent="0">
              <a:buNone/>
            </a:pPr>
            <a:r>
              <a:rPr lang="tr-TR" dirty="0">
                <a:solidFill>
                  <a:srgbClr val="FF0000"/>
                </a:solidFill>
              </a:rPr>
              <a:t>a</a:t>
            </a:r>
            <a:r>
              <a:rPr lang="tr-TR" dirty="0" smtClean="0">
                <a:solidFill>
                  <a:srgbClr val="FF0000"/>
                </a:solidFill>
              </a:rPr>
              <a:t>ndroid:layout_width</a:t>
            </a:r>
            <a:r>
              <a:rPr lang="tr-TR" dirty="0" smtClean="0"/>
              <a:t> ve </a:t>
            </a:r>
            <a:r>
              <a:rPr lang="tr-TR" dirty="0" smtClean="0">
                <a:solidFill>
                  <a:srgbClr val="FF0000"/>
                </a:solidFill>
              </a:rPr>
              <a:t>android_layout_height</a:t>
            </a:r>
            <a:r>
              <a:rPr lang="tr-TR" dirty="0" smtClean="0"/>
              <a:t> her görsel kontrolde (</a:t>
            </a:r>
            <a:r>
              <a:rPr lang="tr-TR" b="1" dirty="0" smtClean="0"/>
              <a:t>View</a:t>
            </a:r>
            <a:r>
              <a:rPr lang="tr-TR" dirty="0" smtClean="0"/>
              <a:t> nesnesinde) olması gereken özelliklerdir. Eklediğimiz kontrolün genişlik(width) ve yükseklik(height) ayarlarını barındırırlar. Bu iki özelliğe </a:t>
            </a:r>
            <a:r>
              <a:rPr lang="tr-TR" b="1" dirty="0" smtClean="0"/>
              <a:t>fill_parent</a:t>
            </a:r>
            <a:r>
              <a:rPr lang="tr-TR" dirty="0" smtClean="0"/>
              <a:t>, </a:t>
            </a:r>
            <a:r>
              <a:rPr lang="tr-TR" b="1" dirty="0" smtClean="0"/>
              <a:t>match_parent</a:t>
            </a:r>
            <a:r>
              <a:rPr lang="tr-TR" dirty="0" smtClean="0"/>
              <a:t>, </a:t>
            </a:r>
            <a:r>
              <a:rPr lang="tr-TR" b="1" dirty="0" smtClean="0"/>
              <a:t>wrap_content</a:t>
            </a:r>
            <a:r>
              <a:rPr lang="tr-TR" dirty="0" smtClean="0"/>
              <a:t> ve sayı değerleri atanabilir.</a:t>
            </a:r>
          </a:p>
          <a:p>
            <a:pPr marL="0" indent="0">
              <a:buNone/>
            </a:pPr>
            <a:r>
              <a:rPr lang="tr-TR" b="1" dirty="0">
                <a:solidFill>
                  <a:srgbClr val="FF0000"/>
                </a:solidFill>
              </a:rPr>
              <a:t>f</a:t>
            </a:r>
            <a:r>
              <a:rPr lang="tr-TR" b="1" dirty="0" smtClean="0">
                <a:solidFill>
                  <a:srgbClr val="FF0000"/>
                </a:solidFill>
              </a:rPr>
              <a:t>ill_parent</a:t>
            </a:r>
            <a:r>
              <a:rPr lang="tr-TR" dirty="0" smtClean="0"/>
              <a:t> : Hangi kontrolün altında bulunuyorsa o kontrol ile aynı değeri alır. Bu özellik </a:t>
            </a:r>
            <a:r>
              <a:rPr lang="tr-TR" b="1" dirty="0" smtClean="0"/>
              <a:t>API 8’den </a:t>
            </a:r>
            <a:r>
              <a:rPr lang="tr-TR" dirty="0" smtClean="0"/>
              <a:t>sonra </a:t>
            </a:r>
            <a:r>
              <a:rPr lang="tr-TR" b="1" dirty="0" smtClean="0"/>
              <a:t>match_parent</a:t>
            </a:r>
            <a:r>
              <a:rPr lang="tr-TR" dirty="0" smtClean="0"/>
              <a:t> olarak değiştirilmiştir. Yani TextView ve Button kontrolleri hangi </a:t>
            </a:r>
            <a:r>
              <a:rPr lang="tr-TR" b="1" dirty="0" smtClean="0"/>
              <a:t>Layout</a:t>
            </a:r>
            <a:r>
              <a:rPr lang="tr-TR" dirty="0" smtClean="0"/>
              <a:t> içerisinde olurlarsa o değerlere sahip olurlar. Eklediğimiz </a:t>
            </a:r>
            <a:r>
              <a:rPr lang="tr-TR" b="1" dirty="0" smtClean="0"/>
              <a:t>View</a:t>
            </a:r>
            <a:r>
              <a:rPr lang="tr-TR" dirty="0" smtClean="0"/>
              <a:t> elemanının </a:t>
            </a:r>
            <a:r>
              <a:rPr lang="tr-TR" b="1" dirty="0" smtClean="0"/>
              <a:t>layout_width</a:t>
            </a:r>
            <a:r>
              <a:rPr lang="tr-TR" dirty="0" smtClean="0"/>
              <a:t> özelliği eklendiği </a:t>
            </a:r>
            <a:r>
              <a:rPr lang="tr-TR" b="1" dirty="0" smtClean="0"/>
              <a:t>Layout’un</a:t>
            </a:r>
            <a:r>
              <a:rPr lang="tr-TR" dirty="0" smtClean="0"/>
              <a:t> </a:t>
            </a:r>
            <a:r>
              <a:rPr lang="tr-TR" b="1" dirty="0" smtClean="0"/>
              <a:t>layout_width</a:t>
            </a:r>
            <a:r>
              <a:rPr lang="tr-TR" dirty="0" smtClean="0"/>
              <a:t> özelliğine eşittir. </a:t>
            </a:r>
            <a:r>
              <a:rPr lang="tr-TR" b="1" dirty="0" smtClean="0"/>
              <a:t>match_parent</a:t>
            </a:r>
            <a:r>
              <a:rPr lang="tr-TR" dirty="0" smtClean="0"/>
              <a:t> ise bu ekranın tamamına yayılması anlamına gelir, yani ekran genişliği ne olursa o değeri almasını sağlar.</a:t>
            </a:r>
            <a:endParaRPr lang="tr-TR" dirty="0"/>
          </a:p>
          <a:p>
            <a:pPr marL="0" indent="0">
              <a:buNone/>
            </a:pPr>
            <a:r>
              <a:rPr lang="tr-TR" b="1" dirty="0">
                <a:solidFill>
                  <a:srgbClr val="FF0000"/>
                </a:solidFill>
              </a:rPr>
              <a:t>w</a:t>
            </a:r>
            <a:r>
              <a:rPr lang="tr-TR" b="1" dirty="0" smtClean="0">
                <a:solidFill>
                  <a:srgbClr val="FF0000"/>
                </a:solidFill>
              </a:rPr>
              <a:t>rap_content</a:t>
            </a:r>
            <a:r>
              <a:rPr lang="tr-TR" dirty="0" smtClean="0">
                <a:solidFill>
                  <a:srgbClr val="FF0000"/>
                </a:solidFill>
              </a:rPr>
              <a:t> </a:t>
            </a:r>
            <a:r>
              <a:rPr lang="tr-TR" dirty="0" smtClean="0"/>
              <a:t>: View elemanının aldığı değer kadar genişlemesini yada yüksekliğinin artmasını sağlar.</a:t>
            </a:r>
            <a:endParaRPr lang="tr-TR" dirty="0"/>
          </a:p>
          <a:p>
            <a:pPr marL="0" indent="0">
              <a:buNone/>
            </a:pPr>
            <a:r>
              <a:rPr lang="tr-TR" b="1" dirty="0" smtClean="0">
                <a:solidFill>
                  <a:srgbClr val="FF0000"/>
                </a:solidFill>
              </a:rPr>
              <a:t>Sayı Değerleri :</a:t>
            </a:r>
            <a:r>
              <a:rPr lang="tr-TR" b="1" dirty="0" smtClean="0"/>
              <a:t> </a:t>
            </a:r>
            <a:r>
              <a:rPr lang="tr-TR" dirty="0" smtClean="0"/>
              <a:t>Çeşitli ölçü birimlerine göre sayı değerleri girerek de değer verebiliriz. Örneğin 200 px, 20 dip gibi değerler girebiliriz.</a:t>
            </a:r>
            <a:endParaRPr lang="tr-TR" dirty="0"/>
          </a:p>
        </p:txBody>
      </p:sp>
    </p:spTree>
    <p:extLst>
      <p:ext uri="{BB962C8B-B14F-4D97-AF65-F5344CB8AC3E}">
        <p14:creationId xmlns:p14="http://schemas.microsoft.com/office/powerpoint/2010/main" val="251527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5600"/>
            <a:ext cx="10515600" cy="5821363"/>
          </a:xfrm>
        </p:spPr>
        <p:txBody>
          <a:bodyPr>
            <a:normAutofit fontScale="85000" lnSpcReduction="20000"/>
          </a:bodyPr>
          <a:lstStyle/>
          <a:p>
            <a:pPr marL="0" indent="0">
              <a:buNone/>
            </a:pPr>
            <a:r>
              <a:rPr lang="tr-TR" b="1" dirty="0" smtClean="0"/>
              <a:t>Piksel (Pixel):  Piksel</a:t>
            </a:r>
            <a:r>
              <a:rPr lang="tr-TR" dirty="0" smtClean="0"/>
              <a:t>, belki de bilgisayar dünyasının en önemli ve en popüler kavramlardan birisidir. Ekrandaki her bir noktaya verilen isim diyebiliriz. Birimi </a:t>
            </a:r>
            <a:r>
              <a:rPr lang="tr-TR" b="1" dirty="0" smtClean="0"/>
              <a:t>px’dir</a:t>
            </a:r>
            <a:r>
              <a:rPr lang="tr-TR" dirty="0" smtClean="0"/>
              <a:t>. </a:t>
            </a:r>
          </a:p>
          <a:p>
            <a:pPr marL="0" indent="0">
              <a:buNone/>
            </a:pPr>
            <a:r>
              <a:rPr lang="tr-TR" b="1" dirty="0" smtClean="0"/>
              <a:t>Ekran Çözünürlüğü (Resulation) : </a:t>
            </a:r>
            <a:r>
              <a:rPr lang="tr-TR" dirty="0" smtClean="0"/>
              <a:t>Ekran genişliği ve boyunun piksel cinsinden değeridir. Örneğin, 1024x768 şeklinde bir ekran çözünürlüğü değereni ele alırsak, 1024 px yataydaki piksel sayıdır, 768 px ise dikeydeki piksel sayısıdır. İkisinin çarpımı ise toplam piksel sayısını verir. </a:t>
            </a:r>
          </a:p>
          <a:p>
            <a:pPr marL="0" indent="0">
              <a:buNone/>
            </a:pPr>
            <a:r>
              <a:rPr lang="tr-TR" b="1" dirty="0" smtClean="0"/>
              <a:t>Ekran Büyüklüğü (Screen Size): </a:t>
            </a:r>
            <a:r>
              <a:rPr lang="tr-TR" dirty="0" smtClean="0"/>
              <a:t>Ekranın birbirine komşu olmayan iki köşe arasındaki mesafenin uzunluğudur. 86 ekran, 21 inç gibi değerler alabilir. </a:t>
            </a:r>
          </a:p>
          <a:p>
            <a:pPr marL="0" indent="0">
              <a:buNone/>
            </a:pPr>
            <a:r>
              <a:rPr lang="tr-TR" b="1" dirty="0" smtClean="0"/>
              <a:t>Ekran Yoğunluğu (Screen Density): </a:t>
            </a:r>
            <a:r>
              <a:rPr lang="tr-TR" dirty="0" smtClean="0"/>
              <a:t>Ekrandaki her bir inç’e düşen piksel sayısını ifade eder. Bir diğer deyişle ekranın büyüklüğüne göre ne kadar çok piksel düşüyorsa ekran yoğunlu yani ekranın piksel yoğunluğu o kadar büyük demektir. </a:t>
            </a:r>
            <a:r>
              <a:rPr lang="tr-TR" b="1" dirty="0" smtClean="0"/>
              <a:t>Dpi(dots per inch) </a:t>
            </a:r>
            <a:r>
              <a:rPr lang="tr-TR" dirty="0" smtClean="0"/>
              <a:t>birimi ile ifade edilir. Ekran yoğunlu, ekran çözünürlüğü ile ekran büyüklüğünü birbirine bağlar. </a:t>
            </a:r>
            <a:r>
              <a:rPr lang="tr-TR" b="1" dirty="0" smtClean="0"/>
              <a:t>Örneğin</a:t>
            </a:r>
            <a:r>
              <a:rPr lang="tr-TR" dirty="0" smtClean="0"/>
              <a:t> ekran büyüklüğü düşük olan (2.7 inç gibi ) bir cihazın çözünürlüğü yüksekse (1024x768 gibi) bu cihazın yoğunluğu da çok yüksek olur. Çünkü 2.7 inç büyüklüğündeki bir ekrana çok sayıda piksel yerleştirilebileceği için yoğunluğu yüksek olacaktır. </a:t>
            </a:r>
          </a:p>
          <a:p>
            <a:pPr marL="0" indent="0">
              <a:buNone/>
            </a:pPr>
            <a:r>
              <a:rPr lang="tr-TR" b="1" dirty="0" smtClean="0"/>
              <a:t>Px (pixel) : </a:t>
            </a:r>
            <a:r>
              <a:rPr lang="tr-TR" dirty="0" smtClean="0"/>
              <a:t>Piksel tabanlı ölçümlendirme yapmak için kullanılan birimdir. </a:t>
            </a:r>
            <a:endParaRPr lang="tr-TR" dirty="0"/>
          </a:p>
        </p:txBody>
      </p:sp>
    </p:spTree>
    <p:extLst>
      <p:ext uri="{BB962C8B-B14F-4D97-AF65-F5344CB8AC3E}">
        <p14:creationId xmlns:p14="http://schemas.microsoft.com/office/powerpoint/2010/main" val="143616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5190" y="302509"/>
            <a:ext cx="10515600" cy="5859463"/>
          </a:xfrm>
        </p:spPr>
        <p:txBody>
          <a:bodyPr>
            <a:normAutofit fontScale="77500" lnSpcReduction="20000"/>
          </a:bodyPr>
          <a:lstStyle/>
          <a:p>
            <a:pPr marL="0" indent="0">
              <a:buNone/>
            </a:pPr>
            <a:r>
              <a:rPr lang="tr-TR" b="1" dirty="0" smtClean="0"/>
              <a:t>İn (inch) : inç </a:t>
            </a:r>
            <a:r>
              <a:rPr lang="tr-TR" dirty="0" smtClean="0"/>
              <a:t>tabanlı ingiliz ölçü birimidir. Ekran büyüklüğü birimlerinde kullanılır. 1 inç 2.54 cm ölçüsündedir. </a:t>
            </a:r>
          </a:p>
          <a:p>
            <a:pPr marL="0" indent="0">
              <a:buNone/>
            </a:pPr>
            <a:r>
              <a:rPr lang="tr-TR" b="1" dirty="0" smtClean="0"/>
              <a:t>Mm(Milimetre): </a:t>
            </a:r>
            <a:r>
              <a:rPr lang="tr-TR" dirty="0" smtClean="0"/>
              <a:t>milimetre, metrik ölçü birimidir. 1 cm = 10 mm ölçüsündedir. </a:t>
            </a:r>
          </a:p>
          <a:p>
            <a:pPr marL="0" indent="0">
              <a:buNone/>
            </a:pPr>
            <a:r>
              <a:rPr lang="tr-TR" b="1" dirty="0" smtClean="0"/>
              <a:t>Sp (scale-independent pixels): </a:t>
            </a:r>
            <a:r>
              <a:rPr lang="tr-TR" dirty="0" smtClean="0"/>
              <a:t>Kullanıcıların font büyüklüğü tercihene göre değişen ölçü birimidir. Hem ekran yoğunluğundan bağımsız hem de kullanıcı tercihlerini dikkate alan bir ölçü birimidir. </a:t>
            </a:r>
          </a:p>
          <a:p>
            <a:pPr marL="0" indent="0">
              <a:buNone/>
            </a:pPr>
            <a:r>
              <a:rPr lang="tr-TR" b="1" dirty="0" smtClean="0"/>
              <a:t>Dp(density-independent pixels): </a:t>
            </a:r>
            <a:r>
              <a:rPr lang="tr-TR" dirty="0" smtClean="0"/>
              <a:t>dip olarak ta kısaltılıır. Yoğunluktan bağımsız piksel değeridir. Aslında temelde sanal bir piksel tanımıdır. Dp, 160 dpi (dost per inch) ekran yoğunluğuna (yani mdpi) olan bir cihazdaki 1 fiziksel piksele karşılık gelir. </a:t>
            </a:r>
          </a:p>
          <a:p>
            <a:pPr marL="0" indent="0">
              <a:buNone/>
            </a:pPr>
            <a:r>
              <a:rPr lang="tr-TR" b="1" dirty="0" smtClean="0"/>
              <a:t>Px / dp = dpi / 160 </a:t>
            </a:r>
          </a:p>
          <a:p>
            <a:pPr marL="0" indent="0">
              <a:buNone/>
            </a:pPr>
            <a:r>
              <a:rPr lang="tr-TR" b="1" dirty="0" smtClean="0"/>
              <a:t>Yani 160 dpi bir cihazda 1 dp = 1 px </a:t>
            </a:r>
            <a:r>
              <a:rPr lang="tr-TR" dirty="0" smtClean="0"/>
              <a:t>eşitliği çıkmaktadır. 240 dpi bir cihazda 1 dp = 1.5 px olarak hesaplanmaktadır. Sonuç olarak biz uygulamamız içerisinde piksel tabanlı bir ölçümlendirme kullanırsak farklı dpi değerindeki cihazlarda görüntüsü farklı olacaktır. Ancak dp birimine göre ölçümlendirme kullandığımızda hangi dpi değeri olursa olsun olsun görüntü aynı kalmaktadır. </a:t>
            </a:r>
          </a:p>
          <a:p>
            <a:pPr marL="0" indent="0">
              <a:buNone/>
            </a:pPr>
            <a:endParaRPr lang="tr-TR" dirty="0"/>
          </a:p>
          <a:p>
            <a:pPr marL="0" indent="0">
              <a:buNone/>
            </a:pPr>
            <a:r>
              <a:rPr lang="tr-TR" b="1" dirty="0" smtClean="0"/>
              <a:t>Örneğin</a:t>
            </a:r>
            <a:r>
              <a:rPr lang="tr-TR" dirty="0" smtClean="0">
                <a:solidFill>
                  <a:srgbClr val="FF0000"/>
                </a:solidFill>
              </a:rPr>
              <a:t> layout_width</a:t>
            </a:r>
            <a:r>
              <a:rPr lang="tr-TR" dirty="0" smtClean="0"/>
              <a:t> ve </a:t>
            </a:r>
            <a:r>
              <a:rPr lang="tr-TR" dirty="0" smtClean="0">
                <a:solidFill>
                  <a:srgbClr val="FF0000"/>
                </a:solidFill>
              </a:rPr>
              <a:t>layout_height</a:t>
            </a:r>
            <a:r>
              <a:rPr lang="tr-TR" dirty="0" smtClean="0"/>
              <a:t> değerlerini px cinsinden belirlediğimiz bir buton, </a:t>
            </a:r>
            <a:r>
              <a:rPr lang="tr-TR" b="1" dirty="0" smtClean="0"/>
              <a:t>mdpi</a:t>
            </a:r>
            <a:r>
              <a:rPr lang="tr-TR" dirty="0" smtClean="0"/>
              <a:t> bir cihazda istediğimiz gibi görünürken, </a:t>
            </a:r>
            <a:r>
              <a:rPr lang="tr-TR" b="1" dirty="0" smtClean="0"/>
              <a:t>hdpi</a:t>
            </a:r>
            <a:r>
              <a:rPr lang="tr-TR" dirty="0" smtClean="0"/>
              <a:t> bir cihazda inç başına düşen piksel sayısı daha fazla olacağından bu ekranda butonumuz daha küçük görünecektir. Benzer bir şekilde </a:t>
            </a:r>
            <a:r>
              <a:rPr lang="tr-TR" b="1" dirty="0" smtClean="0"/>
              <a:t>ldpi</a:t>
            </a:r>
            <a:r>
              <a:rPr lang="tr-TR" dirty="0" smtClean="0"/>
              <a:t> bir cihazda da beklediğimizden çok büyük görünecektir. </a:t>
            </a:r>
            <a:endParaRPr lang="tr-TR" dirty="0"/>
          </a:p>
        </p:txBody>
      </p:sp>
    </p:spTree>
    <p:extLst>
      <p:ext uri="{BB962C8B-B14F-4D97-AF65-F5344CB8AC3E}">
        <p14:creationId xmlns:p14="http://schemas.microsoft.com/office/powerpoint/2010/main" val="228534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400"/>
            <a:ext cx="10515600" cy="5897563"/>
          </a:xfrm>
        </p:spPr>
        <p:txBody>
          <a:bodyPr>
            <a:normAutofit fontScale="77500" lnSpcReduction="20000"/>
          </a:bodyPr>
          <a:lstStyle/>
          <a:p>
            <a:pPr marL="0" indent="0">
              <a:buNone/>
            </a:pPr>
            <a:r>
              <a:rPr lang="tr-TR" dirty="0" smtClean="0"/>
              <a:t>Android içerisinde birden fazla arayüz (layout ) tipi vardır. Bu arayüz tipleri ekranımızı nasıl tasarlayacağımızı, ona nasıl bir düzen vereceğimizi açıkça belirlemek için kullanılır. </a:t>
            </a:r>
          </a:p>
          <a:p>
            <a:pPr marL="0" indent="0">
              <a:buNone/>
            </a:pPr>
            <a:r>
              <a:rPr lang="tr-TR" dirty="0" smtClean="0"/>
              <a:t>Android </a:t>
            </a:r>
            <a:r>
              <a:rPr lang="tr-TR" dirty="0"/>
              <a:t>uygulamalarında ekran tasarımları </a:t>
            </a:r>
            <a:r>
              <a:rPr lang="tr-TR" b="1" dirty="0"/>
              <a:t>res</a:t>
            </a:r>
            <a:r>
              <a:rPr lang="tr-TR" dirty="0"/>
              <a:t> klasörü altında bulunan </a:t>
            </a:r>
            <a:r>
              <a:rPr lang="tr-TR" b="1" dirty="0"/>
              <a:t>layout</a:t>
            </a:r>
            <a:r>
              <a:rPr lang="tr-TR" dirty="0"/>
              <a:t> dosyaları ile belirlenir. Bu dosyalar </a:t>
            </a:r>
            <a:r>
              <a:rPr lang="tr-TR" i="1" dirty="0"/>
              <a:t>xml</a:t>
            </a:r>
            <a:r>
              <a:rPr lang="tr-TR" dirty="0"/>
              <a:t> formatında hazırlanan dosyalardır ve Android uygulamalarına özel etiketler kullanarak görsel öğelerin yerleşimlerini ve özelliklerini bildirirler</a:t>
            </a:r>
            <a:r>
              <a:rPr lang="tr-TR" dirty="0" smtClean="0"/>
              <a:t>.</a:t>
            </a:r>
          </a:p>
          <a:p>
            <a:pPr marL="0" indent="0">
              <a:buNone/>
            </a:pPr>
            <a:r>
              <a:rPr lang="tr-TR" b="1" dirty="0" smtClean="0"/>
              <a:t>Android Layout Türleri:</a:t>
            </a:r>
          </a:p>
          <a:p>
            <a:pPr marL="514350" indent="-514350">
              <a:buAutoNum type="arabicParenR"/>
            </a:pPr>
            <a:r>
              <a:rPr lang="tr-TR" b="1" dirty="0" smtClean="0"/>
              <a:t>LinearLayout</a:t>
            </a:r>
          </a:p>
          <a:p>
            <a:pPr marL="0" indent="0">
              <a:buNone/>
            </a:pPr>
            <a:r>
              <a:rPr lang="tr-TR" dirty="0" smtClean="0"/>
              <a:t>Tüm kontroller  ya dikey ya da yatay olmak üzere tek bir yönde sıralanırlar. Bu yönlendirme işlemi </a:t>
            </a:r>
            <a:r>
              <a:rPr lang="tr-TR" b="1" dirty="0" smtClean="0"/>
              <a:t>android:orientation</a:t>
            </a:r>
            <a:r>
              <a:rPr lang="tr-TR" dirty="0" smtClean="0"/>
              <a:t> özelliği ile yapılır.</a:t>
            </a:r>
          </a:p>
          <a:p>
            <a:pPr marL="0" indent="0">
              <a:buNone/>
            </a:pPr>
            <a:r>
              <a:rPr lang="tr-TR" dirty="0"/>
              <a:t>Bu layout türünde, eklenecek olan nesneler </a:t>
            </a:r>
            <a:r>
              <a:rPr lang="tr-TR" b="1" dirty="0"/>
              <a:t>doğrusal</a:t>
            </a:r>
            <a:r>
              <a:rPr lang="tr-TR" dirty="0"/>
              <a:t> olarak eklenir. Eğer </a:t>
            </a:r>
            <a:r>
              <a:rPr lang="tr-TR" b="1" dirty="0"/>
              <a:t>vertical linear </a:t>
            </a:r>
            <a:r>
              <a:rPr lang="tr-TR" b="1" dirty="0" smtClean="0"/>
              <a:t>layout </a:t>
            </a:r>
            <a:r>
              <a:rPr lang="tr-TR" dirty="0" smtClean="0"/>
              <a:t>kullanırsak </a:t>
            </a:r>
            <a:r>
              <a:rPr lang="tr-TR" dirty="0"/>
              <a:t>alt alta, </a:t>
            </a:r>
            <a:r>
              <a:rPr lang="tr-TR" b="1" dirty="0"/>
              <a:t>horizontal linear layout</a:t>
            </a:r>
            <a:r>
              <a:rPr lang="tr-TR" dirty="0"/>
              <a:t> kullanırsak yan yana eklenir.  </a:t>
            </a:r>
          </a:p>
          <a:p>
            <a:pPr marL="0" indent="0">
              <a:buNone/>
            </a:pPr>
            <a:r>
              <a:rPr lang="tr-TR" dirty="0" smtClean="0"/>
              <a:t>LinearLayout’u </a:t>
            </a:r>
            <a:r>
              <a:rPr lang="tr-TR" dirty="0"/>
              <a:t>ekledikten sonra içerisine farklı nesneler sürükleyin. Eğer </a:t>
            </a:r>
            <a:r>
              <a:rPr lang="tr-TR" b="1" dirty="0"/>
              <a:t>vertical</a:t>
            </a:r>
            <a:r>
              <a:rPr lang="tr-TR" dirty="0"/>
              <a:t> olanı eklediyseniz alt alta eklenecektir. </a:t>
            </a:r>
            <a:r>
              <a:rPr lang="tr-TR" b="1" dirty="0"/>
              <a:t>Horizontal</a:t>
            </a:r>
            <a:r>
              <a:rPr lang="tr-TR" dirty="0"/>
              <a:t> olanı eklerseniz yan yana eklenecektir. </a:t>
            </a:r>
            <a:endParaRPr lang="tr-TR" b="1" dirty="0"/>
          </a:p>
          <a:p>
            <a:pPr marL="0" indent="0">
              <a:buNone/>
            </a:pPr>
            <a:r>
              <a:rPr lang="tr-TR" dirty="0" smtClean="0"/>
              <a:t>Layout a eklediğimiz View elemanlarının arasında </a:t>
            </a:r>
            <a:r>
              <a:rPr lang="tr-TR" b="1" dirty="0" smtClean="0"/>
              <a:t>margins</a:t>
            </a:r>
            <a:r>
              <a:rPr lang="tr-TR" dirty="0" smtClean="0"/>
              <a:t> ile boşluk bırakabilir, </a:t>
            </a:r>
            <a:r>
              <a:rPr lang="tr-TR" b="1" dirty="0" smtClean="0"/>
              <a:t>gravity</a:t>
            </a:r>
            <a:r>
              <a:rPr lang="tr-TR" dirty="0" smtClean="0"/>
              <a:t> özelliği ile hizalama (sağa, sola, ortaya) yapabiliriz.</a:t>
            </a:r>
          </a:p>
          <a:p>
            <a:pPr marL="0" indent="0">
              <a:buNone/>
            </a:pPr>
            <a:r>
              <a:rPr lang="tr-TR" dirty="0"/>
              <a:t>LinearLayout içerisinde en önemli özelliklerden birisi </a:t>
            </a:r>
            <a:r>
              <a:rPr lang="tr-TR" b="1" dirty="0"/>
              <a:t>android:layout_weight</a:t>
            </a:r>
            <a:r>
              <a:rPr lang="tr-TR" dirty="0"/>
              <a:t> özelliğidir. Bu özellik sayesinde kontrole bir ağırlık vermiş oluruz. Bu tabii ki sanal bir ağırlık, yani örneğin ekranda bir TextView altında bir Button ve onun da altında bir EditText kontrolü ekleyelim. TextView kontrolünün </a:t>
            </a:r>
            <a:r>
              <a:rPr lang="tr-TR" b="1" dirty="0"/>
              <a:t>android:layout_weight</a:t>
            </a:r>
            <a:r>
              <a:rPr lang="tr-TR" dirty="0"/>
              <a:t> özelliğini 1 yaptığımızda altındaki nesneleri ekranın en altına itecektir. </a:t>
            </a:r>
          </a:p>
          <a:p>
            <a:pPr marL="0" indent="0">
              <a:buNone/>
            </a:pPr>
            <a:endParaRPr lang="tr-TR" dirty="0"/>
          </a:p>
        </p:txBody>
      </p:sp>
    </p:spTree>
    <p:extLst>
      <p:ext uri="{BB962C8B-B14F-4D97-AF65-F5344CB8AC3E}">
        <p14:creationId xmlns:p14="http://schemas.microsoft.com/office/powerpoint/2010/main" val="76410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5834063"/>
          </a:xfrm>
        </p:spPr>
        <p:txBody>
          <a:bodyPr/>
          <a:lstStyle/>
          <a:p>
            <a:pPr marL="0" indent="0" algn="ctr">
              <a:buNone/>
            </a:pPr>
            <a:r>
              <a:rPr lang="tr-TR" dirty="0"/>
              <a:t>Aşağıda iki farklı layout için nasıl eklendiğini görebilirsiniz</a:t>
            </a:r>
            <a:r>
              <a:rPr lang="tr-TR" dirty="0" smtClean="0"/>
              <a:t>.</a:t>
            </a:r>
          </a:p>
          <a:p>
            <a:pPr marL="0" indent="0">
              <a:buNone/>
            </a:pP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412" y="1460500"/>
            <a:ext cx="3341688" cy="4559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524000"/>
            <a:ext cx="3632200" cy="4495800"/>
          </a:xfrm>
          <a:prstGeom prst="rect">
            <a:avLst/>
          </a:prstGeom>
        </p:spPr>
      </p:pic>
    </p:spTree>
    <p:extLst>
      <p:ext uri="{BB962C8B-B14F-4D97-AF65-F5344CB8AC3E}">
        <p14:creationId xmlns:p14="http://schemas.microsoft.com/office/powerpoint/2010/main" val="11546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marL="0" indent="0">
              <a:buNone/>
            </a:pPr>
            <a:r>
              <a:rPr lang="tr-TR" dirty="0"/>
              <a:t>Sol tarafta </a:t>
            </a:r>
            <a:r>
              <a:rPr lang="tr-TR" b="1" dirty="0"/>
              <a:t>dikey</a:t>
            </a:r>
            <a:r>
              <a:rPr lang="tr-TR" dirty="0"/>
              <a:t> olarak sağda ise </a:t>
            </a:r>
            <a:r>
              <a:rPr lang="tr-TR" b="1" dirty="0"/>
              <a:t>yatay</a:t>
            </a:r>
            <a:r>
              <a:rPr lang="tr-TR" dirty="0"/>
              <a:t> olarak yerleşim yaptık. Bu yerleşimleri xml dosyasından da değiştirebiliriz. Sayfamızın xml tarafında geçtiğimizde aşağıdaki gibi orientation kısmından </a:t>
            </a:r>
            <a:r>
              <a:rPr lang="tr-TR" b="1" dirty="0"/>
              <a:t>vertical</a:t>
            </a:r>
            <a:r>
              <a:rPr lang="tr-TR" dirty="0"/>
              <a:t> ya </a:t>
            </a:r>
            <a:r>
              <a:rPr lang="tr-TR" dirty="0" smtClean="0"/>
              <a:t>da </a:t>
            </a:r>
            <a:r>
              <a:rPr lang="tr-TR" b="1" dirty="0" smtClean="0"/>
              <a:t>horizontal</a:t>
            </a:r>
            <a:r>
              <a:rPr lang="tr-TR" dirty="0"/>
              <a:t> olarak değiştirebiliriz</a:t>
            </a:r>
            <a:r>
              <a:rPr lang="tr-TR" dirty="0" smtClean="0"/>
              <a:t>.</a:t>
            </a:r>
          </a:p>
          <a:p>
            <a:pPr marL="0" indent="0">
              <a:buNone/>
            </a:pP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0" y="2476499"/>
            <a:ext cx="6692900" cy="3700463"/>
          </a:xfrm>
          <a:prstGeom prst="rect">
            <a:avLst/>
          </a:prstGeom>
        </p:spPr>
      </p:pic>
    </p:spTree>
    <p:extLst>
      <p:ext uri="{BB962C8B-B14F-4D97-AF65-F5344CB8AC3E}">
        <p14:creationId xmlns:p14="http://schemas.microsoft.com/office/powerpoint/2010/main" val="193981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lstStyle/>
          <a:p>
            <a:pPr marL="0" indent="0">
              <a:buNone/>
            </a:pPr>
            <a:r>
              <a:rPr lang="tr-TR" dirty="0"/>
              <a:t>Burada şunu da söyleyelim. Eklediğimiz </a:t>
            </a:r>
            <a:r>
              <a:rPr lang="tr-TR" b="1" dirty="0"/>
              <a:t>buton, textview</a:t>
            </a:r>
            <a:r>
              <a:rPr lang="tr-TR" dirty="0"/>
              <a:t> gibi nesneler bu </a:t>
            </a:r>
            <a:r>
              <a:rPr lang="tr-TR" u="sng" dirty="0"/>
              <a:t>layout etiketinin içerisinde</a:t>
            </a:r>
            <a:r>
              <a:rPr lang="tr-TR" dirty="0"/>
              <a:t>olmalıdır. Bakın daha layout etiketini kapatmadan içerisine nesneleri ekledik. Örnek bir layout kodunu verelim. Bakın aşağıdaki kodda, eklediğimiz tüm araçlar, layout etiketi </a:t>
            </a:r>
            <a:r>
              <a:rPr lang="tr-TR" dirty="0" smtClean="0"/>
              <a:t>içindedir</a:t>
            </a:r>
          </a:p>
          <a:p>
            <a:pPr marL="0" indent="0">
              <a:buNone/>
            </a:pP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0" y="2433637"/>
            <a:ext cx="6197600" cy="3743326"/>
          </a:xfrm>
          <a:prstGeom prst="rect">
            <a:avLst/>
          </a:prstGeom>
        </p:spPr>
      </p:pic>
    </p:spTree>
    <p:extLst>
      <p:ext uri="{BB962C8B-B14F-4D97-AF65-F5344CB8AC3E}">
        <p14:creationId xmlns:p14="http://schemas.microsoft.com/office/powerpoint/2010/main" val="179334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900"/>
            <a:ext cx="10515600" cy="5707063"/>
          </a:xfrm>
        </p:spPr>
        <p:txBody>
          <a:bodyPr/>
          <a:lstStyle/>
          <a:p>
            <a:pPr marL="0" indent="0">
              <a:buNone/>
            </a:pPr>
            <a:r>
              <a:rPr lang="tr-TR" sz="2000" b="1" dirty="0"/>
              <a:t>2) </a:t>
            </a:r>
            <a:r>
              <a:rPr lang="tr-TR" sz="2000" b="1" dirty="0" smtClean="0"/>
              <a:t>FrameLayout</a:t>
            </a:r>
          </a:p>
          <a:p>
            <a:pPr marL="0" indent="0">
              <a:buNone/>
            </a:pPr>
            <a:r>
              <a:rPr lang="tr-TR" sz="2000" b="1" dirty="0" smtClean="0"/>
              <a:t>Framelayout</a:t>
            </a:r>
            <a:r>
              <a:rPr lang="tr-TR" sz="2000" dirty="0" smtClean="0"/>
              <a:t> sadece tek bir kontrolü görüntülemek için tasarlanmış bir layout tipidir. En son eklenen en üstte görüntülenecek şekilde eklediğimiz kontroller </a:t>
            </a:r>
            <a:r>
              <a:rPr lang="tr-TR" sz="2000" b="1" dirty="0" smtClean="0"/>
              <a:t>framelayout</a:t>
            </a:r>
            <a:r>
              <a:rPr lang="tr-TR" sz="2000" dirty="0" smtClean="0"/>
              <a:t> içerisine dizilir. </a:t>
            </a:r>
          </a:p>
          <a:p>
            <a:pPr marL="0" indent="0">
              <a:buNone/>
            </a:pPr>
            <a:r>
              <a:rPr lang="tr-TR" sz="2000" dirty="0" smtClean="0"/>
              <a:t>Bu </a:t>
            </a:r>
            <a:r>
              <a:rPr lang="tr-TR" sz="2000" dirty="0"/>
              <a:t>layout tipinde nesneler üst üste biner. Genelde aynı boyutlardaki butonların üst üste gelip, birinin kaybolduğunda diğerinin gözükmesi için kullanılır. Bunun için, bir önceki örnekte xml </a:t>
            </a:r>
            <a:r>
              <a:rPr lang="tr-TR" sz="2000" dirty="0" smtClean="0"/>
              <a:t>kısmında </a:t>
            </a:r>
            <a:r>
              <a:rPr lang="tr-TR" sz="2000" b="1" dirty="0" smtClean="0"/>
              <a:t>LinearLayout</a:t>
            </a:r>
            <a:r>
              <a:rPr lang="tr-TR" sz="2000" dirty="0"/>
              <a:t> yazısını silip </a:t>
            </a:r>
            <a:r>
              <a:rPr lang="tr-TR" sz="2000" b="1" dirty="0"/>
              <a:t>FrameLayout</a:t>
            </a:r>
            <a:r>
              <a:rPr lang="tr-TR" sz="2000" dirty="0"/>
              <a:t> yazabiliriz ya da araç panelinden tekrar bir </a:t>
            </a:r>
            <a:r>
              <a:rPr lang="tr-TR" sz="2000" b="1" dirty="0"/>
              <a:t>FrameLayout</a:t>
            </a:r>
            <a:r>
              <a:rPr lang="tr-TR" sz="2000" dirty="0"/>
              <a:t>ekleyebiliriz. Tabiki yeniden eklemek daha iyi olacaktır</a:t>
            </a:r>
            <a:r>
              <a:rPr lang="tr-TR" sz="2000" dirty="0" smtClean="0"/>
              <a:t>.</a:t>
            </a:r>
          </a:p>
          <a:p>
            <a:pPr marL="0" indent="0">
              <a:buNone/>
            </a:pPr>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100" y="2832099"/>
            <a:ext cx="3860800" cy="3675063"/>
          </a:xfrm>
          <a:prstGeom prst="rect">
            <a:avLst/>
          </a:prstGeom>
        </p:spPr>
      </p:pic>
    </p:spTree>
    <p:extLst>
      <p:ext uri="{BB962C8B-B14F-4D97-AF65-F5344CB8AC3E}">
        <p14:creationId xmlns:p14="http://schemas.microsoft.com/office/powerpoint/2010/main" val="474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10472</TotalTime>
  <Words>1108</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Layout Nedir?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 layout türünde dediğimiz gibi nesneler üst üste biner ve sol üste dayalı şekilde sıralanırlar. xml dosyasındaki kod kısmını ise aşağıda görebilirsiniz.</vt:lpstr>
      <vt:lpstr>3) RelativeLayout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Nedir?</dc:title>
  <dc:creator>Windows User</dc:creator>
  <cp:lastModifiedBy>Windows User</cp:lastModifiedBy>
  <cp:revision>71</cp:revision>
  <dcterms:created xsi:type="dcterms:W3CDTF">2015-11-21T03:28:58Z</dcterms:created>
  <dcterms:modified xsi:type="dcterms:W3CDTF">2016-05-17T14:11:32Z</dcterms:modified>
</cp:coreProperties>
</file>