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E280E20D-B6AF-4C1A-A5A5-C5899A2A79DE}" type="datetimeFigureOut">
              <a:rPr lang="tr-TR" smtClean="0"/>
              <a:t>6.3.2016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17629F7-0442-4D81-AB6A-95947360F4AB}" type="slidenum">
              <a:rPr lang="tr-TR" smtClean="0"/>
              <a:t>‹#›</a:t>
            </a:fld>
            <a:endParaRPr lang="tr-TR"/>
          </a:p>
        </p:txBody>
      </p:sp>
    </p:spTree>
    <p:extLst>
      <p:ext uri="{BB962C8B-B14F-4D97-AF65-F5344CB8AC3E}">
        <p14:creationId xmlns:p14="http://schemas.microsoft.com/office/powerpoint/2010/main" val="214486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E280E20D-B6AF-4C1A-A5A5-C5899A2A79DE}" type="datetimeFigureOut">
              <a:rPr lang="tr-TR" smtClean="0"/>
              <a:t>6.3.2016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17629F7-0442-4D81-AB6A-95947360F4AB}" type="slidenum">
              <a:rPr lang="tr-TR" smtClean="0"/>
              <a:t>‹#›</a:t>
            </a:fld>
            <a:endParaRPr lang="tr-TR"/>
          </a:p>
        </p:txBody>
      </p:sp>
    </p:spTree>
    <p:extLst>
      <p:ext uri="{BB962C8B-B14F-4D97-AF65-F5344CB8AC3E}">
        <p14:creationId xmlns:p14="http://schemas.microsoft.com/office/powerpoint/2010/main" val="4093391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E280E20D-B6AF-4C1A-A5A5-C5899A2A79DE}" type="datetimeFigureOut">
              <a:rPr lang="tr-TR" smtClean="0"/>
              <a:t>6.3.2016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17629F7-0442-4D81-AB6A-95947360F4AB}" type="slidenum">
              <a:rPr lang="tr-TR" smtClean="0"/>
              <a:t>‹#›</a:t>
            </a:fld>
            <a:endParaRPr lang="tr-TR"/>
          </a:p>
        </p:txBody>
      </p:sp>
    </p:spTree>
    <p:extLst>
      <p:ext uri="{BB962C8B-B14F-4D97-AF65-F5344CB8AC3E}">
        <p14:creationId xmlns:p14="http://schemas.microsoft.com/office/powerpoint/2010/main" val="2150331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E280E20D-B6AF-4C1A-A5A5-C5899A2A79DE}" type="datetimeFigureOut">
              <a:rPr lang="tr-TR" smtClean="0"/>
              <a:t>6.3.2016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17629F7-0442-4D81-AB6A-95947360F4AB}" type="slidenum">
              <a:rPr lang="tr-TR" smtClean="0"/>
              <a:t>‹#›</a:t>
            </a:fld>
            <a:endParaRPr lang="tr-TR"/>
          </a:p>
        </p:txBody>
      </p:sp>
    </p:spTree>
    <p:extLst>
      <p:ext uri="{BB962C8B-B14F-4D97-AF65-F5344CB8AC3E}">
        <p14:creationId xmlns:p14="http://schemas.microsoft.com/office/powerpoint/2010/main" val="2039930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80E20D-B6AF-4C1A-A5A5-C5899A2A79DE}" type="datetimeFigureOut">
              <a:rPr lang="tr-TR" smtClean="0"/>
              <a:t>6.3.2016</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17629F7-0442-4D81-AB6A-95947360F4AB}" type="slidenum">
              <a:rPr lang="tr-TR" smtClean="0"/>
              <a:t>‹#›</a:t>
            </a:fld>
            <a:endParaRPr lang="tr-TR"/>
          </a:p>
        </p:txBody>
      </p:sp>
    </p:spTree>
    <p:extLst>
      <p:ext uri="{BB962C8B-B14F-4D97-AF65-F5344CB8AC3E}">
        <p14:creationId xmlns:p14="http://schemas.microsoft.com/office/powerpoint/2010/main" val="136090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E280E20D-B6AF-4C1A-A5A5-C5899A2A79DE}" type="datetimeFigureOut">
              <a:rPr lang="tr-TR" smtClean="0"/>
              <a:t>6.3.2016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17629F7-0442-4D81-AB6A-95947360F4AB}" type="slidenum">
              <a:rPr lang="tr-TR" smtClean="0"/>
              <a:t>‹#›</a:t>
            </a:fld>
            <a:endParaRPr lang="tr-TR"/>
          </a:p>
        </p:txBody>
      </p:sp>
    </p:spTree>
    <p:extLst>
      <p:ext uri="{BB962C8B-B14F-4D97-AF65-F5344CB8AC3E}">
        <p14:creationId xmlns:p14="http://schemas.microsoft.com/office/powerpoint/2010/main" val="1236152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E280E20D-B6AF-4C1A-A5A5-C5899A2A79DE}" type="datetimeFigureOut">
              <a:rPr lang="tr-TR" smtClean="0"/>
              <a:t>6.3.2016</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17629F7-0442-4D81-AB6A-95947360F4AB}" type="slidenum">
              <a:rPr lang="tr-TR" smtClean="0"/>
              <a:t>‹#›</a:t>
            </a:fld>
            <a:endParaRPr lang="tr-TR"/>
          </a:p>
        </p:txBody>
      </p:sp>
    </p:spTree>
    <p:extLst>
      <p:ext uri="{BB962C8B-B14F-4D97-AF65-F5344CB8AC3E}">
        <p14:creationId xmlns:p14="http://schemas.microsoft.com/office/powerpoint/2010/main" val="4198458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E280E20D-B6AF-4C1A-A5A5-C5899A2A79DE}" type="datetimeFigureOut">
              <a:rPr lang="tr-TR" smtClean="0"/>
              <a:t>6.3.2016</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17629F7-0442-4D81-AB6A-95947360F4AB}" type="slidenum">
              <a:rPr lang="tr-TR" smtClean="0"/>
              <a:t>‹#›</a:t>
            </a:fld>
            <a:endParaRPr lang="tr-TR"/>
          </a:p>
        </p:txBody>
      </p:sp>
    </p:spTree>
    <p:extLst>
      <p:ext uri="{BB962C8B-B14F-4D97-AF65-F5344CB8AC3E}">
        <p14:creationId xmlns:p14="http://schemas.microsoft.com/office/powerpoint/2010/main" val="544576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80E20D-B6AF-4C1A-A5A5-C5899A2A79DE}" type="datetimeFigureOut">
              <a:rPr lang="tr-TR" smtClean="0"/>
              <a:t>6.3.2016</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17629F7-0442-4D81-AB6A-95947360F4AB}" type="slidenum">
              <a:rPr lang="tr-TR" smtClean="0"/>
              <a:t>‹#›</a:t>
            </a:fld>
            <a:endParaRPr lang="tr-TR"/>
          </a:p>
        </p:txBody>
      </p:sp>
    </p:spTree>
    <p:extLst>
      <p:ext uri="{BB962C8B-B14F-4D97-AF65-F5344CB8AC3E}">
        <p14:creationId xmlns:p14="http://schemas.microsoft.com/office/powerpoint/2010/main" val="1125618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80E20D-B6AF-4C1A-A5A5-C5899A2A79DE}" type="datetimeFigureOut">
              <a:rPr lang="tr-TR" smtClean="0"/>
              <a:t>6.3.2016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17629F7-0442-4D81-AB6A-95947360F4AB}" type="slidenum">
              <a:rPr lang="tr-TR" smtClean="0"/>
              <a:t>‹#›</a:t>
            </a:fld>
            <a:endParaRPr lang="tr-TR"/>
          </a:p>
        </p:txBody>
      </p:sp>
    </p:spTree>
    <p:extLst>
      <p:ext uri="{BB962C8B-B14F-4D97-AF65-F5344CB8AC3E}">
        <p14:creationId xmlns:p14="http://schemas.microsoft.com/office/powerpoint/2010/main" val="1888081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80E20D-B6AF-4C1A-A5A5-C5899A2A79DE}" type="datetimeFigureOut">
              <a:rPr lang="tr-TR" smtClean="0"/>
              <a:t>6.3.2016</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17629F7-0442-4D81-AB6A-95947360F4AB}" type="slidenum">
              <a:rPr lang="tr-TR" smtClean="0"/>
              <a:t>‹#›</a:t>
            </a:fld>
            <a:endParaRPr lang="tr-TR"/>
          </a:p>
        </p:txBody>
      </p:sp>
    </p:spTree>
    <p:extLst>
      <p:ext uri="{BB962C8B-B14F-4D97-AF65-F5344CB8AC3E}">
        <p14:creationId xmlns:p14="http://schemas.microsoft.com/office/powerpoint/2010/main" val="3829981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80E20D-B6AF-4C1A-A5A5-C5899A2A79DE}" type="datetimeFigureOut">
              <a:rPr lang="tr-TR" smtClean="0"/>
              <a:t>6.3.2016</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7629F7-0442-4D81-AB6A-95947360F4AB}" type="slidenum">
              <a:rPr lang="tr-TR" smtClean="0"/>
              <a:t>‹#›</a:t>
            </a:fld>
            <a:endParaRPr lang="tr-TR"/>
          </a:p>
        </p:txBody>
      </p:sp>
    </p:spTree>
    <p:extLst>
      <p:ext uri="{BB962C8B-B14F-4D97-AF65-F5344CB8AC3E}">
        <p14:creationId xmlns:p14="http://schemas.microsoft.com/office/powerpoint/2010/main" val="824771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gelecegiyazanlar.turkcell.com.tr/konu/android/egitim/android-201/listview-kullanimi" TargetMode="External"/><Relationship Id="rId3" Type="http://schemas.openxmlformats.org/officeDocument/2006/relationships/hyperlink" Target="https://developer.android.com/reference/android/widget/EditText.html" TargetMode="External"/><Relationship Id="rId7" Type="http://schemas.openxmlformats.org/officeDocument/2006/relationships/hyperlink" Target="https://developer.android.com/reference/android/widget/GridView.html" TargetMode="External"/><Relationship Id="rId2" Type="http://schemas.openxmlformats.org/officeDocument/2006/relationships/hyperlink" Target="https://developer.android.com/reference/android/widget/TextView.html" TargetMode="External"/><Relationship Id="rId1" Type="http://schemas.openxmlformats.org/officeDocument/2006/relationships/slideLayout" Target="../slideLayouts/slideLayout2.xml"/><Relationship Id="rId6" Type="http://schemas.openxmlformats.org/officeDocument/2006/relationships/hyperlink" Target="https://developer.android.com/reference/android/widget/LinearLayout.html" TargetMode="External"/><Relationship Id="rId5" Type="http://schemas.openxmlformats.org/officeDocument/2006/relationships/hyperlink" Target="https://developer.android.com/reference/android/view/View.html" TargetMode="External"/><Relationship Id="rId4" Type="http://schemas.openxmlformats.org/officeDocument/2006/relationships/hyperlink" Target="http://developer.android.com/reference/android/widget/Button.htm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elecegiyazanlar.turkcell.com.tr/konu/android/egitim/android-301/listview-ozellestirme#rowlayout" TargetMode="External"/><Relationship Id="rId7" Type="http://schemas.openxmlformats.org/officeDocument/2006/relationships/hyperlink" Target="https://gelecegiyazanlar.turkcell.com.tr/konu/android/egitim/android-301/listview-ozellestirme#setadapter" TargetMode="External"/><Relationship Id="rId2" Type="http://schemas.openxmlformats.org/officeDocument/2006/relationships/hyperlink" Target="https://gelecegiyazanlar.turkcell.com.tr/konu/android/egitim/android-301/listview-ozellestirme#listviewlayout" TargetMode="External"/><Relationship Id="rId1" Type="http://schemas.openxmlformats.org/officeDocument/2006/relationships/slideLayout" Target="../slideLayouts/slideLayout2.xml"/><Relationship Id="rId6" Type="http://schemas.openxmlformats.org/officeDocument/2006/relationships/hyperlink" Target="https://gelecegiyazanlar.turkcell.com.tr/konu/android/egitim/android-301/listview-ozellestirme#customadapter" TargetMode="External"/><Relationship Id="rId5" Type="http://schemas.openxmlformats.org/officeDocument/2006/relationships/hyperlink" Target="https://gelecegiyazanlar.turkcell.com.tr/konu/android/egitim/android-301/listview-ozellestirme#veriler" TargetMode="External"/><Relationship Id="rId4" Type="http://schemas.openxmlformats.org/officeDocument/2006/relationships/hyperlink" Target="https://gelecegiyazanlar.turkcell.com.tr/konu/android/egitim/android-301/listview-ozellestirme#model"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developer.android.com/reference/android/widget/RelativeLayou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eveloper.android.com/reference/android/widget/ImageView.html" TargetMode="External"/><Relationship Id="rId2" Type="http://schemas.openxmlformats.org/officeDocument/2006/relationships/hyperlink" Target="https://gelecegiyazanlar.turkcell.com.tr/konu/android/egitim/android-201/listview-kullanimi"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hyperlink" Target="http://schemas.android.com/apk/res/androi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eveloper.android.com/reference/android/widget/ArrayAdapter.html" TargetMode="External"/><Relationship Id="rId2" Type="http://schemas.openxmlformats.org/officeDocument/2006/relationships/hyperlink" Target="https://gelecegiyazanlar.turkcell.com.tr/konu/android/egitim/android-201/listview-kullanimi" TargetMode="External"/><Relationship Id="rId1" Type="http://schemas.openxmlformats.org/officeDocument/2006/relationships/slideLayout" Target="../slideLayouts/slideLayout2.xml"/><Relationship Id="rId4" Type="http://schemas.openxmlformats.org/officeDocument/2006/relationships/hyperlink" Target="https://gelecegiyazanlar.turkcell.com.tr/konu/android/egitim/android-201/listview-kullanimi#arrayadapternedir"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eveloper.android.com/reference/java/util/ArrayList.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developer.android.com/reference/android/widget/BaseAdapter.html" TargetMode="External"/><Relationship Id="rId2" Type="http://schemas.openxmlformats.org/officeDocument/2006/relationships/hyperlink" Target="https://developer.android.com/reference/android/widget/Adapter.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eveloper.android.com/reference/android/view/LayoutInflater.html" TargetMode="External"/><Relationship Id="rId2" Type="http://schemas.openxmlformats.org/officeDocument/2006/relationships/hyperlink" Target="https://developer.android.com/reference/android/content/Context.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eveloper.android.com/reference/android/app/Activity.html#findViewById(int)"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b="1" dirty="0"/>
              <a:t>ListView Kullanımı</a:t>
            </a:r>
            <a:br>
              <a:rPr lang="tr-TR" b="1" dirty="0"/>
            </a:br>
            <a:endParaRPr lang="tr-TR" dirty="0"/>
          </a:p>
        </p:txBody>
      </p:sp>
      <p:sp>
        <p:nvSpPr>
          <p:cNvPr id="3" name="Subtitle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4177360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1000"/>
            <a:ext cx="10515600" cy="5795963"/>
          </a:xfrm>
        </p:spPr>
        <p:txBody>
          <a:bodyPr/>
          <a:lstStyle/>
          <a:p>
            <a:endParaRPr lang="tr-TR" dirty="0"/>
          </a:p>
          <a:p>
            <a:pPr lvl="1"/>
            <a:r>
              <a:rPr lang="tr-TR" b="1" dirty="0"/>
              <a:t>this</a:t>
            </a:r>
            <a:r>
              <a:rPr lang="tr-TR" dirty="0"/>
              <a:t>: </a:t>
            </a:r>
            <a:r>
              <a:rPr lang="tr-TR" i="1" dirty="0"/>
              <a:t>Context</a:t>
            </a:r>
            <a:r>
              <a:rPr lang="tr-TR" dirty="0"/>
              <a:t>. Yani bağlam. Bu </a:t>
            </a:r>
            <a:r>
              <a:rPr lang="tr-TR" b="1" dirty="0"/>
              <a:t>this</a:t>
            </a:r>
            <a:r>
              <a:rPr lang="tr-TR" dirty="0"/>
              <a:t> deyimiyle değer olarak Activity'nin kendisinin dönmesini sağlıyoruz (Activity sınıfının içindeyiz). ArrayAdapter, çalıştığı yerle ilgili bilgiyi Context'e ulaşarak bulur.</a:t>
            </a:r>
          </a:p>
          <a:p>
            <a:pPr lvl="1"/>
            <a:r>
              <a:rPr lang="tr-TR" b="1" dirty="0"/>
              <a:t>android.R.layout.simple_list_item_1</a:t>
            </a:r>
            <a:r>
              <a:rPr lang="tr-TR" dirty="0"/>
              <a:t>: </a:t>
            </a:r>
            <a:r>
              <a:rPr lang="tr-TR" i="1" dirty="0"/>
              <a:t>resource</a:t>
            </a:r>
            <a:r>
              <a:rPr lang="tr-TR" dirty="0"/>
              <a:t>. Bu parametre, kullanıcının göreceği listenin yerleşim dosyasıdır. Listemiz bu layout dosyasından bina edilecektir.</a:t>
            </a:r>
          </a:p>
          <a:p>
            <a:pPr lvl="1"/>
            <a:r>
              <a:rPr lang="tr-TR" b="1" dirty="0"/>
              <a:t>android.R.id.text1</a:t>
            </a:r>
            <a:r>
              <a:rPr lang="tr-TR" dirty="0"/>
              <a:t>: </a:t>
            </a:r>
            <a:r>
              <a:rPr lang="tr-TR" i="1" dirty="0"/>
              <a:t>textViewResourceId</a:t>
            </a:r>
            <a:r>
              <a:rPr lang="tr-TR" dirty="0"/>
              <a:t> Bu parametre, layout dosyasındaki TextView'ın adını (id) verdiğimiz yerdir. Her bir veri buradaki bir TextView'a </a:t>
            </a:r>
            <a:r>
              <a:rPr lang="tr-TR" i="1" dirty="0"/>
              <a:t>basılır</a:t>
            </a:r>
            <a:r>
              <a:rPr lang="tr-TR" dirty="0"/>
              <a:t>.</a:t>
            </a:r>
          </a:p>
          <a:p>
            <a:pPr marL="0" indent="0">
              <a:buNone/>
            </a:pPr>
            <a:r>
              <a:rPr lang="tr-TR" dirty="0"/>
              <a:t>(C) adımında artık ayarlamalarını bitirdiğimiz ArrayAdapter'i listemize gösteriyoruz.</a:t>
            </a:r>
          </a:p>
          <a:p>
            <a:endParaRPr lang="tr-TR" dirty="0"/>
          </a:p>
        </p:txBody>
      </p:sp>
    </p:spTree>
    <p:extLst>
      <p:ext uri="{BB962C8B-B14F-4D97-AF65-F5344CB8AC3E}">
        <p14:creationId xmlns:p14="http://schemas.microsoft.com/office/powerpoint/2010/main" val="4017230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a:t>Şu an uygulamamızı çalıştırdığımızda şöyle bir görüntü elde ederiz:</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0599" y="1825625"/>
            <a:ext cx="2610802" cy="4351338"/>
          </a:xfrm>
        </p:spPr>
      </p:pic>
    </p:spTree>
    <p:extLst>
      <p:ext uri="{BB962C8B-B14F-4D97-AF65-F5344CB8AC3E}">
        <p14:creationId xmlns:p14="http://schemas.microsoft.com/office/powerpoint/2010/main" val="2891168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5600"/>
            <a:ext cx="10515600" cy="5821363"/>
          </a:xfrm>
        </p:spPr>
        <p:txBody>
          <a:bodyPr>
            <a:normAutofit fontScale="70000" lnSpcReduction="20000"/>
          </a:bodyPr>
          <a:lstStyle/>
          <a:p>
            <a:pPr marL="0" indent="0">
              <a:buNone/>
            </a:pPr>
            <a:r>
              <a:rPr lang="tr-TR" b="1" u="sng" dirty="0"/>
              <a:t>Tıklama olaylarını yakalama</a:t>
            </a:r>
            <a:endParaRPr lang="tr-TR" b="1" dirty="0"/>
          </a:p>
          <a:p>
            <a:pPr marL="0" indent="0">
              <a:buNone/>
            </a:pPr>
            <a:r>
              <a:rPr lang="tr-TR" dirty="0"/>
              <a:t>Sıra geldi listeye dokunulduğunda/tıklandığında olacaklara. Bunun için liste öğesine bir tıklama dinleyici tayin etmemiz gerekiyor. Bu tıklama dinleyici ile tıklanan öğenin </a:t>
            </a:r>
            <a:r>
              <a:rPr lang="tr-TR" i="1" dirty="0"/>
              <a:t>sırasını</a:t>
            </a:r>
            <a:r>
              <a:rPr lang="tr-TR" dirty="0"/>
              <a:t> alıp, aynı sırayı ulkeler isimli dizide </a:t>
            </a:r>
            <a:r>
              <a:rPr lang="tr-TR" i="1" dirty="0"/>
              <a:t>indis</a:t>
            </a:r>
            <a:r>
              <a:rPr lang="tr-TR" dirty="0"/>
              <a:t> olarak kullanacağız. Bu yolla ülke adını alıp ekrana diyalog olarak göstereceğiz</a:t>
            </a:r>
            <a:r>
              <a:rPr lang="tr-TR" dirty="0" smtClean="0"/>
              <a:t>.</a:t>
            </a:r>
          </a:p>
          <a:p>
            <a:pPr marL="0" indent="0">
              <a:buNone/>
            </a:pPr>
            <a:r>
              <a:rPr lang="tr-TR" dirty="0"/>
              <a:t>listemiz.setOnItemClickListener(</a:t>
            </a:r>
            <a:r>
              <a:rPr lang="tr-TR" b="1" dirty="0"/>
              <a:t>new</a:t>
            </a:r>
            <a:r>
              <a:rPr lang="tr-TR" dirty="0"/>
              <a:t> OnItemClickListener() </a:t>
            </a:r>
            <a:r>
              <a:rPr lang="tr-TR" dirty="0" smtClean="0"/>
              <a:t>{</a:t>
            </a:r>
          </a:p>
          <a:p>
            <a:pPr marL="0" indent="0">
              <a:buNone/>
            </a:pPr>
            <a:r>
              <a:rPr lang="tr-TR" dirty="0" smtClean="0"/>
              <a:t> </a:t>
            </a:r>
            <a:r>
              <a:rPr lang="tr-TR" dirty="0"/>
              <a:t>@Override </a:t>
            </a:r>
            <a:endParaRPr lang="tr-TR" dirty="0" smtClean="0"/>
          </a:p>
          <a:p>
            <a:pPr marL="0" indent="0">
              <a:buNone/>
            </a:pPr>
            <a:r>
              <a:rPr lang="tr-TR" b="1" dirty="0" smtClean="0"/>
              <a:t>public</a:t>
            </a:r>
            <a:r>
              <a:rPr lang="tr-TR" dirty="0" smtClean="0"/>
              <a:t> </a:t>
            </a:r>
            <a:r>
              <a:rPr lang="tr-TR" b="1" dirty="0"/>
              <a:t>void</a:t>
            </a:r>
            <a:r>
              <a:rPr lang="tr-TR" dirty="0"/>
              <a:t> </a:t>
            </a:r>
            <a:r>
              <a:rPr lang="tr-TR" b="1" dirty="0"/>
              <a:t>onItemClick</a:t>
            </a:r>
            <a:r>
              <a:rPr lang="tr-TR" dirty="0"/>
              <a:t>(AdapterView&lt;?&gt; parent, View view, </a:t>
            </a:r>
            <a:r>
              <a:rPr lang="tr-TR" b="1" dirty="0"/>
              <a:t>int</a:t>
            </a:r>
            <a:r>
              <a:rPr lang="tr-TR" dirty="0"/>
              <a:t> position, </a:t>
            </a:r>
            <a:r>
              <a:rPr lang="tr-TR" b="1" dirty="0"/>
              <a:t>long</a:t>
            </a:r>
            <a:r>
              <a:rPr lang="tr-TR" dirty="0"/>
              <a:t> id) { </a:t>
            </a:r>
            <a:endParaRPr lang="tr-TR" dirty="0" smtClean="0"/>
          </a:p>
          <a:p>
            <a:pPr marL="0" indent="0">
              <a:buNone/>
            </a:pPr>
            <a:r>
              <a:rPr lang="tr-TR" dirty="0" smtClean="0"/>
              <a:t>AlertDialog.Builder </a:t>
            </a:r>
            <a:r>
              <a:rPr lang="tr-TR" dirty="0"/>
              <a:t>diyalogOlusturucu = </a:t>
            </a:r>
            <a:r>
              <a:rPr lang="tr-TR" b="1" dirty="0"/>
              <a:t>new</a:t>
            </a:r>
            <a:r>
              <a:rPr lang="tr-TR" dirty="0"/>
              <a:t> AlertDialog.Builder(MainActivity.</a:t>
            </a:r>
            <a:r>
              <a:rPr lang="tr-TR" b="1" dirty="0"/>
              <a:t>this</a:t>
            </a:r>
            <a:r>
              <a:rPr lang="tr-TR" dirty="0"/>
              <a:t>); diyalogOlusturucu.setMessage(ulkeler[position]) .setCancelable(</a:t>
            </a:r>
            <a:r>
              <a:rPr lang="tr-TR" b="1" dirty="0"/>
              <a:t>false</a:t>
            </a:r>
            <a:r>
              <a:rPr lang="tr-TR" dirty="0"/>
              <a:t>) .setPositiveButton("Tamam", </a:t>
            </a:r>
            <a:r>
              <a:rPr lang="tr-TR" b="1" dirty="0"/>
              <a:t>new</a:t>
            </a:r>
            <a:r>
              <a:rPr lang="tr-TR" dirty="0"/>
              <a:t> OnClickListener() </a:t>
            </a:r>
            <a:r>
              <a:rPr lang="tr-TR" dirty="0" smtClean="0"/>
              <a:t>{</a:t>
            </a:r>
          </a:p>
          <a:p>
            <a:pPr marL="0" indent="0">
              <a:buNone/>
            </a:pPr>
            <a:r>
              <a:rPr lang="tr-TR" dirty="0" smtClean="0"/>
              <a:t> </a:t>
            </a:r>
            <a:r>
              <a:rPr lang="tr-TR" dirty="0"/>
              <a:t>@</a:t>
            </a:r>
            <a:r>
              <a:rPr lang="tr-TR" dirty="0" smtClean="0"/>
              <a:t>Override</a:t>
            </a:r>
          </a:p>
          <a:p>
            <a:pPr marL="0" indent="0">
              <a:buNone/>
            </a:pPr>
            <a:r>
              <a:rPr lang="tr-TR" dirty="0" smtClean="0"/>
              <a:t> </a:t>
            </a:r>
            <a:r>
              <a:rPr lang="tr-TR" b="1" dirty="0"/>
              <a:t>public</a:t>
            </a:r>
            <a:r>
              <a:rPr lang="tr-TR" dirty="0"/>
              <a:t> </a:t>
            </a:r>
            <a:r>
              <a:rPr lang="tr-TR" b="1" dirty="0"/>
              <a:t>void</a:t>
            </a:r>
            <a:r>
              <a:rPr lang="tr-TR" dirty="0"/>
              <a:t> </a:t>
            </a:r>
            <a:r>
              <a:rPr lang="tr-TR" b="1" dirty="0"/>
              <a:t>onClick</a:t>
            </a:r>
            <a:r>
              <a:rPr lang="tr-TR" dirty="0"/>
              <a:t>(DialogInterface dialog, </a:t>
            </a:r>
            <a:r>
              <a:rPr lang="tr-TR" b="1" dirty="0"/>
              <a:t>int</a:t>
            </a:r>
            <a:r>
              <a:rPr lang="tr-TR" dirty="0"/>
              <a:t> which) </a:t>
            </a:r>
            <a:r>
              <a:rPr lang="tr-TR" dirty="0" smtClean="0"/>
              <a:t>{</a:t>
            </a:r>
          </a:p>
          <a:p>
            <a:pPr marL="0" indent="0">
              <a:buNone/>
            </a:pPr>
            <a:r>
              <a:rPr lang="tr-TR" dirty="0" smtClean="0"/>
              <a:t> </a:t>
            </a:r>
            <a:r>
              <a:rPr lang="tr-TR" dirty="0"/>
              <a:t>dialog.dismiss(); </a:t>
            </a:r>
            <a:endParaRPr lang="tr-TR" dirty="0" smtClean="0"/>
          </a:p>
          <a:p>
            <a:pPr marL="0" indent="0">
              <a:buNone/>
            </a:pPr>
            <a:r>
              <a:rPr lang="tr-TR" dirty="0" smtClean="0"/>
              <a:t>}</a:t>
            </a:r>
          </a:p>
          <a:p>
            <a:pPr marL="0" indent="0">
              <a:buNone/>
            </a:pPr>
            <a:r>
              <a:rPr lang="tr-TR" dirty="0" smtClean="0"/>
              <a:t> </a:t>
            </a:r>
            <a:r>
              <a:rPr lang="tr-TR" dirty="0"/>
              <a:t>}); </a:t>
            </a:r>
            <a:endParaRPr lang="tr-TR" dirty="0" smtClean="0"/>
          </a:p>
          <a:p>
            <a:pPr marL="0" indent="0">
              <a:buNone/>
            </a:pPr>
            <a:r>
              <a:rPr lang="tr-TR" dirty="0" smtClean="0"/>
              <a:t>diyalogOlusturucu.create</a:t>
            </a:r>
            <a:r>
              <a:rPr lang="tr-TR" dirty="0"/>
              <a:t>().show</a:t>
            </a:r>
            <a:r>
              <a:rPr lang="tr-TR" dirty="0" smtClean="0"/>
              <a:t>();</a:t>
            </a:r>
          </a:p>
          <a:p>
            <a:pPr marL="0" indent="0">
              <a:buNone/>
            </a:pPr>
            <a:r>
              <a:rPr lang="tr-TR" dirty="0" smtClean="0"/>
              <a:t> </a:t>
            </a:r>
            <a:r>
              <a:rPr lang="tr-TR" dirty="0"/>
              <a:t>} });</a:t>
            </a:r>
          </a:p>
          <a:p>
            <a:endParaRPr lang="tr-TR" dirty="0"/>
          </a:p>
        </p:txBody>
      </p:sp>
    </p:spTree>
    <p:extLst>
      <p:ext uri="{BB962C8B-B14F-4D97-AF65-F5344CB8AC3E}">
        <p14:creationId xmlns:p14="http://schemas.microsoft.com/office/powerpoint/2010/main" val="1185862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1800"/>
            <a:ext cx="10515600" cy="5745163"/>
          </a:xfrm>
        </p:spPr>
        <p:txBody>
          <a:bodyPr>
            <a:normAutofit lnSpcReduction="10000"/>
          </a:bodyPr>
          <a:lstStyle/>
          <a:p>
            <a:pPr marL="0" indent="0">
              <a:buNone/>
            </a:pPr>
            <a:r>
              <a:rPr lang="tr-TR" dirty="0"/>
              <a:t>NOT: Liste için tıklama/dokunma olaylarını dinlediğiniz setOnItemClickListener metodunun doğru çalışması için kodunuzun başında </a:t>
            </a:r>
          </a:p>
          <a:p>
            <a:pPr marL="0" indent="0">
              <a:buNone/>
            </a:pPr>
            <a:r>
              <a:rPr lang="tr-TR" dirty="0"/>
              <a:t>import android.widget.AdapterView.OnItemClickListener;</a:t>
            </a:r>
          </a:p>
          <a:p>
            <a:pPr marL="0" indent="0">
              <a:buNone/>
            </a:pPr>
            <a:r>
              <a:rPr lang="tr-TR" dirty="0"/>
              <a:t>ifadesi bulunmalıdır</a:t>
            </a:r>
            <a:r>
              <a:rPr lang="tr-TR" dirty="0" smtClean="0"/>
              <a:t>.</a:t>
            </a:r>
          </a:p>
          <a:p>
            <a:pPr marL="0" indent="0">
              <a:buNone/>
            </a:pPr>
            <a:r>
              <a:rPr lang="tr-TR" b="1" dirty="0"/>
              <a:t>listemiz.setOnItemClickListener()</a:t>
            </a:r>
            <a:r>
              <a:rPr lang="tr-TR" dirty="0"/>
              <a:t> metodu, parametre olarak öğe tıklamalarını yakalamak için oluşturulmuş bir arayüz (interface) alıyor. </a:t>
            </a:r>
            <a:r>
              <a:rPr lang="tr-TR" b="1" dirty="0"/>
              <a:t>new </a:t>
            </a:r>
            <a:r>
              <a:rPr lang="tr-TR" dirty="0"/>
              <a:t>ile hemen anonim bir setOnItemClickListener oluşturuyoruz ve girilmesi zorunlu metotları Android Studio yardımıyla (CTRL+I ve CTRL+O tuşlarına basıp "Implement" ve "Override" özelleklerini kullanarak) ekliyoruz.</a:t>
            </a:r>
          </a:p>
          <a:p>
            <a:pPr marL="0" indent="0">
              <a:buNone/>
            </a:pPr>
            <a:r>
              <a:rPr lang="tr-TR" dirty="0"/>
              <a:t>Listedeki bir öğeye tıklandığında </a:t>
            </a:r>
            <a:r>
              <a:rPr lang="tr-TR" b="1" dirty="0"/>
              <a:t>onItemClick()</a:t>
            </a:r>
            <a:r>
              <a:rPr lang="tr-TR" dirty="0"/>
              <a:t> metodu çalıştırılır.Bu metod bize hangi View'a (burada ListView) tıklandığını, kaçıncı sıradaki (position) öğeye tıklandığını ve o öğenin adının (id) bilgisini verir.</a:t>
            </a:r>
          </a:p>
          <a:p>
            <a:pPr marL="0" indent="0">
              <a:buNone/>
            </a:pPr>
            <a:endParaRPr lang="tr-TR" dirty="0"/>
          </a:p>
        </p:txBody>
      </p:sp>
    </p:spTree>
    <p:extLst>
      <p:ext uri="{BB962C8B-B14F-4D97-AF65-F5344CB8AC3E}">
        <p14:creationId xmlns:p14="http://schemas.microsoft.com/office/powerpoint/2010/main" val="2949063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9400"/>
            <a:ext cx="10515600" cy="5897563"/>
          </a:xfrm>
        </p:spPr>
        <p:txBody>
          <a:bodyPr>
            <a:normAutofit/>
          </a:bodyPr>
          <a:lstStyle/>
          <a:p>
            <a:pPr marL="0" indent="0">
              <a:buNone/>
            </a:pPr>
            <a:r>
              <a:rPr lang="tr-TR" dirty="0"/>
              <a:t>Kodumuzdaki önemli nokta AlertDialog oluşturucuyu tanımladıktan sonraki</a:t>
            </a:r>
          </a:p>
          <a:p>
            <a:pPr marL="0" indent="0">
              <a:buNone/>
            </a:pPr>
            <a:r>
              <a:rPr lang="tr-TR" b="1" dirty="0" smtClean="0"/>
              <a:t>diyalogOlusturucu.setMessage(ulkeler[position</a:t>
            </a:r>
            <a:r>
              <a:rPr lang="tr-TR" b="1" dirty="0"/>
              <a:t>])</a:t>
            </a:r>
          </a:p>
          <a:p>
            <a:pPr marL="0" indent="0">
              <a:buNone/>
            </a:pPr>
            <a:r>
              <a:rPr lang="tr-TR" dirty="0"/>
              <a:t>kısmı. Burada oluşturacağımız diyalogun göstereceği yazıyı ayarlıyoruz. Parametre olarak ulkeler dizisinin position indisli öğesini veriyoruz. position, onItemClick() metoduyla bize geliyor. Tıklanan öğenin listedeki sırasını elde etmiş oluyoruz.</a:t>
            </a:r>
          </a:p>
          <a:p>
            <a:pPr marL="0" indent="0">
              <a:buNone/>
            </a:pPr>
            <a:r>
              <a:rPr lang="tr-TR" dirty="0" smtClean="0"/>
              <a:t>Diyalog </a:t>
            </a:r>
            <a:r>
              <a:rPr lang="tr-TR" dirty="0"/>
              <a:t>kutusunu oluştururken bu sefer setPositiveButton(text, listener) metodunda, gösterilecek düğmede yazacak metni ve tıklandığında olacakları yazıyoruz. İkinci parametre olarak yine bir tıklama dinleyiciye ihtiyacımız var. Bununla bu düğmeye tıklandığında (onClick) olacakları yazıyoruz. Buna göre diyalog kutumuzu kapatıyoruz.</a:t>
            </a:r>
          </a:p>
        </p:txBody>
      </p:sp>
    </p:spTree>
    <p:extLst>
      <p:ext uri="{BB962C8B-B14F-4D97-AF65-F5344CB8AC3E}">
        <p14:creationId xmlns:p14="http://schemas.microsoft.com/office/powerpoint/2010/main" val="722760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6400"/>
            <a:ext cx="10515600" cy="5770563"/>
          </a:xfrm>
        </p:spPr>
        <p:txBody>
          <a:bodyPr/>
          <a:lstStyle/>
          <a:p>
            <a:pPr marL="0" indent="0">
              <a:buNone/>
            </a:pPr>
            <a:r>
              <a:rPr lang="tr-TR" sz="2000" b="1" dirty="0"/>
              <a:t>Sonuç</a:t>
            </a:r>
          </a:p>
          <a:p>
            <a:pPr marL="0" indent="0">
              <a:buNone/>
            </a:pPr>
            <a:r>
              <a:rPr lang="tr-TR" sz="2000" dirty="0"/>
              <a:t>Tıklama/dokunma dinleme işlemi için yazdığımız anonim sınıflardan oluşan bu kod yoğunluğu gözümüzü korkutmamalı. Genelde sık sık tekrar edilen kodlardan oluşuyor. Üstelik bu kodu yazarken editörün yardımını da alıyoruz.</a:t>
            </a:r>
          </a:p>
          <a:p>
            <a:pPr marL="0" indent="0">
              <a:buNone/>
            </a:pPr>
            <a:r>
              <a:rPr lang="tr-TR" sz="2000" dirty="0"/>
              <a:t>Dokunma olayları için yazdığımız koddan sonra uygulamamızda bir listeye tıklandığında şöyle bir görüntü elde ediyoruz: </a:t>
            </a:r>
          </a:p>
          <a:p>
            <a:endParaRPr lang="tr-T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2311400"/>
            <a:ext cx="4114800" cy="4546600"/>
          </a:xfrm>
          <a:prstGeom prst="rect">
            <a:avLst/>
          </a:prstGeom>
        </p:spPr>
      </p:pic>
    </p:spTree>
    <p:extLst>
      <p:ext uri="{BB962C8B-B14F-4D97-AF65-F5344CB8AC3E}">
        <p14:creationId xmlns:p14="http://schemas.microsoft.com/office/powerpoint/2010/main" val="477613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3200"/>
            <a:ext cx="10515600" cy="5973763"/>
          </a:xfrm>
        </p:spPr>
        <p:txBody>
          <a:bodyPr/>
          <a:lstStyle/>
          <a:p>
            <a:pPr marL="0" indent="0">
              <a:buNone/>
            </a:pPr>
            <a:r>
              <a:rPr lang="tr-TR" b="1" dirty="0"/>
              <a:t>ListView </a:t>
            </a:r>
            <a:r>
              <a:rPr lang="tr-TR" b="1" dirty="0" smtClean="0"/>
              <a:t>Özelleştirme</a:t>
            </a:r>
          </a:p>
          <a:p>
            <a:pPr marL="0" indent="0">
              <a:buNone/>
            </a:pPr>
            <a:r>
              <a:rPr lang="tr-TR" dirty="0"/>
              <a:t>Bildiğiniz üzere ListView nesnesi, </a:t>
            </a:r>
            <a:r>
              <a:rPr lang="tr-TR" dirty="0">
                <a:hlinkClick r:id="rId2"/>
              </a:rPr>
              <a:t>TextView</a:t>
            </a:r>
            <a:r>
              <a:rPr lang="tr-TR" dirty="0"/>
              <a:t>, </a:t>
            </a:r>
            <a:r>
              <a:rPr lang="tr-TR" dirty="0">
                <a:hlinkClick r:id="rId3"/>
              </a:rPr>
              <a:t>EditText</a:t>
            </a:r>
            <a:r>
              <a:rPr lang="tr-TR" dirty="0"/>
              <a:t> ya da </a:t>
            </a:r>
            <a:r>
              <a:rPr lang="tr-TR" dirty="0">
                <a:hlinkClick r:id="rId4"/>
              </a:rPr>
              <a:t>Button</a:t>
            </a:r>
            <a:r>
              <a:rPr lang="tr-TR" dirty="0"/>
              <a:t> nesneleri gibi basit bir </a:t>
            </a:r>
            <a:r>
              <a:rPr lang="tr-TR" dirty="0">
                <a:hlinkClick r:id="rId5"/>
              </a:rPr>
              <a:t>View</a:t>
            </a:r>
            <a:r>
              <a:rPr lang="tr-TR" dirty="0"/>
              <a:t> nesnesi değil,</a:t>
            </a:r>
            <a:r>
              <a:rPr lang="tr-TR" dirty="0">
                <a:hlinkClick r:id="rId6"/>
              </a:rPr>
              <a:t>LinearLayout</a:t>
            </a:r>
            <a:r>
              <a:rPr lang="tr-TR" dirty="0"/>
              <a:t>, </a:t>
            </a:r>
            <a:r>
              <a:rPr lang="tr-TR" dirty="0">
                <a:hlinkClick r:id="rId7"/>
              </a:rPr>
              <a:t>GridView</a:t>
            </a:r>
            <a:r>
              <a:rPr lang="tr-TR" dirty="0"/>
              <a:t> gibi taşıyıcı olarak görev yapan bir View nesnesidir. Bunun anlamı kendi içinde başka View'ları barındırıyor olduğudur. </a:t>
            </a:r>
            <a:r>
              <a:rPr lang="tr-TR" dirty="0">
                <a:hlinkClick r:id="rId8"/>
              </a:rPr>
              <a:t>Önceki ders</a:t>
            </a:r>
            <a:r>
              <a:rPr lang="tr-TR" dirty="0"/>
              <a:t>te değinildiği gibi ListView, her satırında bir TextView bulundurur. Bu sıradan bir ListView için geçerli. İsterseniz her satırında daha farklı bir View düzeni kurabilirsiniz.</a:t>
            </a:r>
          </a:p>
          <a:p>
            <a:pPr marL="0" indent="0">
              <a:buNone/>
            </a:pPr>
            <a:endParaRPr lang="tr-TR" dirty="0" smtClean="0"/>
          </a:p>
          <a:p>
            <a:pPr marL="0" indent="0">
              <a:buNone/>
            </a:pPr>
            <a:r>
              <a:rPr lang="tr-TR" dirty="0" smtClean="0"/>
              <a:t>Bu </a:t>
            </a:r>
            <a:r>
              <a:rPr lang="tr-TR" dirty="0"/>
              <a:t>bölümde kendi düzenimize ve tasarımımıza uygun, özel (Custom) bir ListView oluşturacağız. </a:t>
            </a:r>
            <a:endParaRPr lang="tr-TR" b="1" dirty="0"/>
          </a:p>
          <a:p>
            <a:endParaRPr lang="tr-TR" dirty="0"/>
          </a:p>
        </p:txBody>
      </p:sp>
    </p:spTree>
    <p:extLst>
      <p:ext uri="{BB962C8B-B14F-4D97-AF65-F5344CB8AC3E}">
        <p14:creationId xmlns:p14="http://schemas.microsoft.com/office/powerpoint/2010/main" val="809337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 Bittiğinde şöyle görünecek:</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0599" y="1825625"/>
            <a:ext cx="2610802" cy="4351338"/>
          </a:xfrm>
        </p:spPr>
      </p:pic>
    </p:spTree>
    <p:extLst>
      <p:ext uri="{BB962C8B-B14F-4D97-AF65-F5344CB8AC3E}">
        <p14:creationId xmlns:p14="http://schemas.microsoft.com/office/powerpoint/2010/main" val="2022597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0"/>
            <a:ext cx="10515600" cy="5948363"/>
          </a:xfrm>
        </p:spPr>
        <p:txBody>
          <a:bodyPr/>
          <a:lstStyle/>
          <a:p>
            <a:pPr marL="0" indent="0">
              <a:buNone/>
            </a:pPr>
            <a:r>
              <a:rPr lang="tr-TR" dirty="0"/>
              <a:t>Takip edeceğimiz adımlar şunlar:</a:t>
            </a:r>
          </a:p>
          <a:p>
            <a:r>
              <a:rPr lang="tr-TR" dirty="0">
                <a:hlinkClick r:id="rId2"/>
              </a:rPr>
              <a:t>Ana yerleşimi tasarlamak</a:t>
            </a:r>
            <a:endParaRPr lang="tr-TR" dirty="0"/>
          </a:p>
          <a:p>
            <a:r>
              <a:rPr lang="tr-TR" dirty="0">
                <a:hlinkClick r:id="rId3"/>
              </a:rPr>
              <a:t>Satır yerleşimini tasarlamak</a:t>
            </a:r>
            <a:endParaRPr lang="tr-TR" dirty="0"/>
          </a:p>
          <a:p>
            <a:r>
              <a:rPr lang="tr-TR" dirty="0">
                <a:hlinkClick r:id="rId4"/>
              </a:rPr>
              <a:t>Veri modelini oluşturmak</a:t>
            </a:r>
            <a:endParaRPr lang="tr-TR" dirty="0"/>
          </a:p>
          <a:p>
            <a:r>
              <a:rPr lang="tr-TR" dirty="0">
                <a:hlinkClick r:id="rId5"/>
              </a:rPr>
              <a:t>Listede gösterilecek verileri oluşturmak</a:t>
            </a:r>
            <a:endParaRPr lang="tr-TR" dirty="0"/>
          </a:p>
          <a:p>
            <a:r>
              <a:rPr lang="tr-TR" dirty="0">
                <a:hlinkClick r:id="rId6"/>
              </a:rPr>
              <a:t>Özel bir Adapter oluşturmak</a:t>
            </a:r>
            <a:endParaRPr lang="tr-TR" dirty="0"/>
          </a:p>
          <a:p>
            <a:r>
              <a:rPr lang="tr-TR" dirty="0">
                <a:hlinkClick r:id="rId7"/>
              </a:rPr>
              <a:t>Listeyle adaptörü </a:t>
            </a:r>
            <a:r>
              <a:rPr lang="tr-TR" dirty="0" smtClean="0">
                <a:hlinkClick r:id="rId7"/>
              </a:rPr>
              <a:t>bağlamak</a:t>
            </a:r>
            <a:endParaRPr lang="tr-TR" dirty="0" smtClean="0"/>
          </a:p>
          <a:p>
            <a:pPr marL="0" indent="0">
              <a:buNone/>
            </a:pPr>
            <a:r>
              <a:rPr lang="tr-TR" b="1" u="sng" dirty="0"/>
              <a:t>Ana yerleşimi tasarlamak</a:t>
            </a:r>
            <a:endParaRPr lang="tr-TR" b="1" dirty="0"/>
          </a:p>
          <a:p>
            <a:pPr marL="0" indent="0">
              <a:buNone/>
            </a:pPr>
            <a:r>
              <a:rPr lang="tr-TR" dirty="0"/>
              <a:t>İlk olarak yeni bir proje oluşturalım ve </a:t>
            </a:r>
            <a:r>
              <a:rPr lang="tr-TR" b="1" dirty="0"/>
              <a:t>MainActivity.java</a:t>
            </a:r>
            <a:r>
              <a:rPr lang="tr-TR" dirty="0"/>
              <a:t> dosyasını ve buna ait </a:t>
            </a:r>
            <a:r>
              <a:rPr lang="tr-TR" b="1" dirty="0"/>
              <a:t>activity_main.xml</a:t>
            </a:r>
            <a:r>
              <a:rPr lang="tr-TR" dirty="0"/>
              <a:t> isimli layout dosyasını düzenleyelim. </a:t>
            </a:r>
          </a:p>
          <a:p>
            <a:endParaRPr lang="tr-TR" dirty="0"/>
          </a:p>
          <a:p>
            <a:endParaRPr lang="tr-TR" dirty="0"/>
          </a:p>
        </p:txBody>
      </p:sp>
    </p:spTree>
    <p:extLst>
      <p:ext uri="{BB962C8B-B14F-4D97-AF65-F5344CB8AC3E}">
        <p14:creationId xmlns:p14="http://schemas.microsoft.com/office/powerpoint/2010/main" val="67669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sz="2800" dirty="0"/>
              <a:t>MainActivity'nin arayüzünü bir </a:t>
            </a:r>
            <a:r>
              <a:rPr lang="tr-TR" sz="2800" dirty="0">
                <a:hlinkClick r:id="rId2"/>
              </a:rPr>
              <a:t>RelativeLayout</a:t>
            </a:r>
            <a:r>
              <a:rPr lang="tr-TR" sz="2800" dirty="0"/>
              <a:t> olarak gösterelim ve içine de </a:t>
            </a:r>
            <a:r>
              <a:rPr lang="tr-TR" sz="2800" i="1" dirty="0"/>
              <a:t>liste</a:t>
            </a:r>
            <a:r>
              <a:rPr lang="tr-TR" sz="2800" dirty="0"/>
              <a:t> id'sini taşıyan bir ListView ekleyelim:</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&lt;</a:t>
            </a:r>
            <a:r>
              <a:rPr lang="en-US" dirty="0" err="1"/>
              <a:t>RelativeLayout</a:t>
            </a:r>
            <a:r>
              <a:rPr lang="en-US" dirty="0"/>
              <a:t> </a:t>
            </a:r>
          </a:p>
          <a:p>
            <a:pPr marL="0" indent="0">
              <a:buNone/>
            </a:pPr>
            <a:r>
              <a:rPr lang="en-US" dirty="0" smtClean="0"/>
              <a:t> </a:t>
            </a:r>
            <a:r>
              <a:rPr lang="en-US" dirty="0" err="1"/>
              <a:t>xmlns:android</a:t>
            </a:r>
            <a:r>
              <a:rPr lang="en-US" dirty="0"/>
              <a:t>="http://schemas.android.com/</a:t>
            </a:r>
            <a:r>
              <a:rPr lang="en-US" dirty="0" err="1"/>
              <a:t>apk</a:t>
            </a:r>
            <a:r>
              <a:rPr lang="en-US" dirty="0"/>
              <a:t>/res/android"</a:t>
            </a:r>
          </a:p>
          <a:p>
            <a:pPr marL="0" indent="0">
              <a:buNone/>
            </a:pPr>
            <a:r>
              <a:rPr lang="en-US" dirty="0" smtClean="0"/>
              <a:t>  </a:t>
            </a:r>
            <a:r>
              <a:rPr lang="en-US" dirty="0" err="1"/>
              <a:t>xmlns:tools</a:t>
            </a:r>
            <a:r>
              <a:rPr lang="en-US" dirty="0"/>
              <a:t>="http://schemas.android.com/tools"</a:t>
            </a:r>
          </a:p>
          <a:p>
            <a:pPr marL="0" indent="0">
              <a:buNone/>
            </a:pPr>
            <a:r>
              <a:rPr lang="en-US" dirty="0" smtClean="0"/>
              <a:t> </a:t>
            </a:r>
            <a:r>
              <a:rPr lang="en-US" dirty="0" err="1"/>
              <a:t>android:layout_width</a:t>
            </a:r>
            <a:r>
              <a:rPr lang="en-US" dirty="0"/>
              <a:t>="</a:t>
            </a:r>
            <a:r>
              <a:rPr lang="en-US" dirty="0" err="1"/>
              <a:t>match_parent</a:t>
            </a:r>
            <a:r>
              <a:rPr lang="en-US" dirty="0"/>
              <a:t>"</a:t>
            </a:r>
          </a:p>
          <a:p>
            <a:pPr marL="0" indent="0">
              <a:buNone/>
            </a:pPr>
            <a:r>
              <a:rPr lang="en-US" dirty="0" smtClean="0"/>
              <a:t> </a:t>
            </a:r>
            <a:r>
              <a:rPr lang="en-US" dirty="0" err="1"/>
              <a:t>android:layout_height</a:t>
            </a:r>
            <a:r>
              <a:rPr lang="en-US" dirty="0"/>
              <a:t>="</a:t>
            </a:r>
            <a:r>
              <a:rPr lang="en-US" dirty="0" err="1"/>
              <a:t>match_parent</a:t>
            </a:r>
            <a:r>
              <a:rPr lang="en-US" dirty="0"/>
              <a:t>"</a:t>
            </a:r>
          </a:p>
          <a:p>
            <a:pPr marL="0" indent="0">
              <a:buNone/>
            </a:pPr>
            <a:r>
              <a:rPr lang="en-US" dirty="0" smtClean="0"/>
              <a:t> </a:t>
            </a:r>
            <a:r>
              <a:rPr lang="en-US" dirty="0" err="1"/>
              <a:t>tools:context</a:t>
            </a:r>
            <a:r>
              <a:rPr lang="en-US" dirty="0"/>
              <a:t>=".</a:t>
            </a:r>
            <a:r>
              <a:rPr lang="en-US" dirty="0" err="1"/>
              <a:t>MainActivity</a:t>
            </a:r>
            <a:r>
              <a:rPr lang="en-US" dirty="0"/>
              <a:t>" &gt;</a:t>
            </a:r>
          </a:p>
          <a:p>
            <a:pPr marL="0" indent="0">
              <a:buNone/>
            </a:pPr>
            <a:r>
              <a:rPr lang="en-US" dirty="0" smtClean="0"/>
              <a:t>&lt;</a:t>
            </a:r>
            <a:r>
              <a:rPr lang="en-US" dirty="0" err="1"/>
              <a:t>ListView</a:t>
            </a:r>
            <a:endParaRPr lang="en-US" dirty="0"/>
          </a:p>
          <a:p>
            <a:pPr marL="0" indent="0">
              <a:buNone/>
            </a:pPr>
            <a:r>
              <a:rPr lang="en-US" dirty="0" smtClean="0"/>
              <a:t> </a:t>
            </a:r>
            <a:r>
              <a:rPr lang="en-US" dirty="0" err="1"/>
              <a:t>android:id</a:t>
            </a:r>
            <a:r>
              <a:rPr lang="en-US" dirty="0"/>
              <a:t>="@+id/</a:t>
            </a:r>
            <a:r>
              <a:rPr lang="en-US" dirty="0" err="1"/>
              <a:t>liste</a:t>
            </a:r>
            <a:r>
              <a:rPr lang="en-US" dirty="0"/>
              <a:t>"</a:t>
            </a:r>
          </a:p>
          <a:p>
            <a:pPr marL="0" indent="0">
              <a:buNone/>
            </a:pPr>
            <a:r>
              <a:rPr lang="en-US" dirty="0" smtClean="0"/>
              <a:t> </a:t>
            </a:r>
            <a:r>
              <a:rPr lang="en-US" dirty="0" err="1"/>
              <a:t>android:layout_width</a:t>
            </a:r>
            <a:r>
              <a:rPr lang="en-US" dirty="0"/>
              <a:t>="</a:t>
            </a:r>
            <a:r>
              <a:rPr lang="en-US" dirty="0" err="1"/>
              <a:t>match_parent</a:t>
            </a:r>
            <a:r>
              <a:rPr lang="en-US" dirty="0"/>
              <a:t>"</a:t>
            </a:r>
          </a:p>
          <a:p>
            <a:pPr marL="0" indent="0">
              <a:buNone/>
            </a:pPr>
            <a:r>
              <a:rPr lang="en-US" dirty="0" smtClean="0"/>
              <a:t>  </a:t>
            </a:r>
            <a:r>
              <a:rPr lang="en-US" dirty="0" err="1"/>
              <a:t>android:layout_height</a:t>
            </a:r>
            <a:r>
              <a:rPr lang="en-US" dirty="0"/>
              <a:t>="</a:t>
            </a:r>
            <a:r>
              <a:rPr lang="en-US" dirty="0" err="1"/>
              <a:t>match_parent</a:t>
            </a:r>
            <a:r>
              <a:rPr lang="en-US" dirty="0" smtClean="0"/>
              <a:t>"/&gt;</a:t>
            </a:r>
            <a:endParaRPr lang="en-US" dirty="0"/>
          </a:p>
          <a:p>
            <a:pPr marL="0" indent="0">
              <a:buNone/>
            </a:pPr>
            <a:r>
              <a:rPr lang="en-US" dirty="0" smtClean="0"/>
              <a:t>&lt;/</a:t>
            </a:r>
            <a:r>
              <a:rPr lang="en-US" dirty="0" err="1"/>
              <a:t>RelativeLayout</a:t>
            </a:r>
            <a:r>
              <a:rPr lang="en-US" dirty="0"/>
              <a:t>&gt;</a:t>
            </a:r>
            <a:endParaRPr lang="tr-TR" dirty="0"/>
          </a:p>
        </p:txBody>
      </p:sp>
    </p:spTree>
    <p:extLst>
      <p:ext uri="{BB962C8B-B14F-4D97-AF65-F5344CB8AC3E}">
        <p14:creationId xmlns:p14="http://schemas.microsoft.com/office/powerpoint/2010/main" val="4203524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3200"/>
            <a:ext cx="10515600" cy="5973763"/>
          </a:xfrm>
        </p:spPr>
        <p:txBody>
          <a:bodyPr/>
          <a:lstStyle/>
          <a:p>
            <a:pPr marL="0" indent="0">
              <a:buNone/>
            </a:pPr>
            <a:r>
              <a:rPr lang="tr-TR" dirty="0"/>
              <a:t>Mobil cihazlarda kullanıcılara birbiriyle ilişkili verileri listeyle vermek çok tercih edilen bir yöntemdir. Kullanıcı listedeki veriler içinde tek parmağıyla yukarı-aşağı sürükleme yaparak dolaşabilir.</a:t>
            </a:r>
          </a:p>
          <a:p>
            <a:pPr marL="0" indent="0">
              <a:buNone/>
            </a:pPr>
            <a:r>
              <a:rPr lang="tr-TR" dirty="0"/>
              <a:t>Android'te listeleme işlemleri yapabilmek için ListView isimli görsel öğe kullanılır. </a:t>
            </a:r>
            <a:endParaRPr lang="tr-TR" dirty="0" smtClean="0"/>
          </a:p>
          <a:p>
            <a:pPr marL="0" indent="0">
              <a:buNone/>
            </a:pPr>
            <a:endParaRPr lang="tr-TR" b="1" dirty="0"/>
          </a:p>
          <a:p>
            <a:pPr marL="0" indent="0">
              <a:buNone/>
            </a:pPr>
            <a:r>
              <a:rPr lang="tr-TR" b="1" dirty="0" smtClean="0"/>
              <a:t>ListView</a:t>
            </a:r>
            <a:r>
              <a:rPr lang="tr-TR" dirty="0"/>
              <a:t>, kendi içinde satır satır TextView öğeleri bulunduran bir yapıdır. Bunun gibi birçok View'dan oluşan görsel öğeler ViewGroup olarak da sınıflandırılır</a:t>
            </a:r>
            <a:r>
              <a:rPr lang="tr-TR" dirty="0" smtClean="0"/>
              <a:t>.</a:t>
            </a:r>
          </a:p>
          <a:p>
            <a:pPr marL="0" indent="0">
              <a:buNone/>
            </a:pPr>
            <a:endParaRPr lang="tr-TR" dirty="0"/>
          </a:p>
          <a:p>
            <a:pPr marL="0" indent="0">
              <a:buNone/>
            </a:pPr>
            <a:r>
              <a:rPr lang="tr-TR" dirty="0"/>
              <a:t>Aşağıdaki örnekte bir ListView'ı birkaç ülke ismiyle dolduracağız. Ardından listede üzerine dokunulan ülkenin adını bir diyalog penceresinde göstereceğiz</a:t>
            </a:r>
            <a:r>
              <a:rPr lang="tr-TR" dirty="0" smtClean="0"/>
              <a:t>.</a:t>
            </a:r>
          </a:p>
          <a:p>
            <a:endParaRPr lang="tr-TR" dirty="0" smtClean="0"/>
          </a:p>
          <a:p>
            <a:endParaRPr lang="tr-TR" dirty="0"/>
          </a:p>
        </p:txBody>
      </p:sp>
    </p:spTree>
    <p:extLst>
      <p:ext uri="{BB962C8B-B14F-4D97-AF65-F5344CB8AC3E}">
        <p14:creationId xmlns:p14="http://schemas.microsoft.com/office/powerpoint/2010/main" val="2771257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a:t>Bu kadarını tamamladığımz </a:t>
            </a:r>
            <a:r>
              <a:rPr lang="tr-TR" i="1" dirty="0"/>
              <a:t>layout</a:t>
            </a:r>
            <a:r>
              <a:rPr lang="tr-TR" dirty="0"/>
              <a:t> şöyle olacaktır: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0599" y="1825625"/>
            <a:ext cx="2610802" cy="4351338"/>
          </a:xfrm>
        </p:spPr>
      </p:pic>
    </p:spTree>
    <p:extLst>
      <p:ext uri="{BB962C8B-B14F-4D97-AF65-F5344CB8AC3E}">
        <p14:creationId xmlns:p14="http://schemas.microsoft.com/office/powerpoint/2010/main" val="196056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2100"/>
            <a:ext cx="10515600" cy="5884863"/>
          </a:xfrm>
        </p:spPr>
        <p:txBody>
          <a:bodyPr/>
          <a:lstStyle/>
          <a:p>
            <a:pPr marL="0" indent="0">
              <a:buNone/>
            </a:pPr>
            <a:r>
              <a:rPr lang="tr-TR" dirty="0"/>
              <a:t>Gördüğünüz gibi özelleştirilmemiş bir liste oluştu. Java kodu tarafında listeye erişebilmek için bu öğenin android:id özniteliğindeki liste değerini kullanacağız.</a:t>
            </a:r>
          </a:p>
          <a:p>
            <a:pPr marL="0" indent="0">
              <a:buNone/>
            </a:pPr>
            <a:r>
              <a:rPr lang="tr-TR" b="1" dirty="0" smtClean="0"/>
              <a:t>Satır </a:t>
            </a:r>
            <a:r>
              <a:rPr lang="tr-TR" b="1" dirty="0"/>
              <a:t>yerleşimini tasarlamak</a:t>
            </a:r>
          </a:p>
          <a:p>
            <a:pPr marL="0" indent="0">
              <a:buNone/>
            </a:pPr>
            <a:r>
              <a:rPr lang="tr-TR" dirty="0"/>
              <a:t>Android 201'de yer alan </a:t>
            </a:r>
            <a:r>
              <a:rPr lang="tr-TR" dirty="0">
                <a:hlinkClick r:id="rId2"/>
              </a:rPr>
              <a:t>önceki örnek</a:t>
            </a:r>
            <a:r>
              <a:rPr lang="tr-TR" dirty="0"/>
              <a:t>ten farklı olarak, listedeki satırda TextView ile beraber bir </a:t>
            </a:r>
            <a:r>
              <a:rPr lang="tr-TR" dirty="0">
                <a:hlinkClick r:id="rId3"/>
              </a:rPr>
              <a:t>ImageView</a:t>
            </a:r>
            <a:r>
              <a:rPr lang="tr-TR" dirty="0"/>
              <a:t>göstereceğiz. Şunun gibi</a:t>
            </a:r>
            <a:r>
              <a:rPr lang="tr-TR" dirty="0" smtClean="0"/>
              <a:t>:</a:t>
            </a:r>
          </a:p>
          <a:p>
            <a:pPr marL="0" indent="0">
              <a:buNone/>
            </a:pPr>
            <a:endParaRPr lang="tr-TR" dirty="0"/>
          </a:p>
          <a:p>
            <a:endParaRPr lang="tr-TR"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2500" y="3627437"/>
            <a:ext cx="6692899" cy="2201863"/>
          </a:xfrm>
          <a:prstGeom prst="rect">
            <a:avLst/>
          </a:prstGeom>
        </p:spPr>
      </p:pic>
    </p:spTree>
    <p:extLst>
      <p:ext uri="{BB962C8B-B14F-4D97-AF65-F5344CB8AC3E}">
        <p14:creationId xmlns:p14="http://schemas.microsoft.com/office/powerpoint/2010/main" val="2707410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tr-TR" sz="2800" dirty="0"/>
              <a:t>Bu yerleşim dosyasını da tıpkı activity_main.xml gibi projenizin </a:t>
            </a:r>
            <a:r>
              <a:rPr lang="tr-TR" sz="2800" b="1" dirty="0"/>
              <a:t>layout/</a:t>
            </a:r>
            <a:r>
              <a:rPr lang="tr-TR" sz="2800" dirty="0"/>
              <a:t> dizininde tutabilirsiniz.</a:t>
            </a:r>
            <a:br>
              <a:rPr lang="tr-TR" sz="2800" dirty="0"/>
            </a:br>
            <a:r>
              <a:rPr lang="tr-TR" sz="2800" dirty="0"/>
              <a:t>Bu görünümü sağlayacak </a:t>
            </a:r>
            <a:r>
              <a:rPr lang="tr-TR" sz="2800" b="1" i="1" dirty="0"/>
              <a:t>satir_layout.xml</a:t>
            </a:r>
            <a:r>
              <a:rPr lang="tr-TR" sz="2800" i="1" dirty="0"/>
              <a:t> </a:t>
            </a:r>
            <a:r>
              <a:rPr lang="tr-TR" sz="2800" dirty="0"/>
              <a:t>yerleşim dosyası şöyle:</a:t>
            </a:r>
            <a:br>
              <a:rPr lang="tr-TR" sz="2800" dirty="0"/>
            </a:br>
            <a:endParaRPr lang="tr-TR" sz="2800" dirty="0"/>
          </a:p>
        </p:txBody>
      </p:sp>
      <p:sp>
        <p:nvSpPr>
          <p:cNvPr id="3" name="Content Placeholder 2"/>
          <p:cNvSpPr>
            <a:spLocks noGrp="1"/>
          </p:cNvSpPr>
          <p:nvPr>
            <p:ph idx="1"/>
          </p:nvPr>
        </p:nvSpPr>
        <p:spPr/>
        <p:txBody>
          <a:bodyPr>
            <a:normAutofit fontScale="55000" lnSpcReduction="20000"/>
          </a:bodyPr>
          <a:lstStyle/>
          <a:p>
            <a:pPr marL="0" indent="0">
              <a:buNone/>
            </a:pPr>
            <a:r>
              <a:rPr lang="tr-TR" dirty="0"/>
              <a:t>&lt;LinearLayout </a:t>
            </a:r>
            <a:r>
              <a:rPr lang="tr-TR" dirty="0" smtClean="0"/>
              <a:t>xmlns:android=</a:t>
            </a:r>
            <a:r>
              <a:rPr lang="tr-TR" dirty="0" smtClean="0">
                <a:hlinkClick r:id="rId2"/>
              </a:rPr>
              <a:t>http</a:t>
            </a:r>
            <a:r>
              <a:rPr lang="tr-TR" dirty="0">
                <a:hlinkClick r:id="rId2"/>
              </a:rPr>
              <a:t>://</a:t>
            </a:r>
            <a:r>
              <a:rPr lang="tr-TR" dirty="0" smtClean="0">
                <a:hlinkClick r:id="rId2"/>
              </a:rPr>
              <a:t>schemas.android.com/apk/res/android</a:t>
            </a:r>
            <a:endParaRPr lang="tr-TR" dirty="0" smtClean="0"/>
          </a:p>
          <a:p>
            <a:pPr marL="0" indent="0">
              <a:buNone/>
            </a:pPr>
            <a:r>
              <a:rPr lang="tr-TR" dirty="0" smtClean="0"/>
              <a:t>   </a:t>
            </a:r>
            <a:r>
              <a:rPr lang="tr-TR" dirty="0"/>
              <a:t>xmlns:tools="http://schemas.android.com/tools"</a:t>
            </a:r>
          </a:p>
          <a:p>
            <a:pPr marL="0" indent="0">
              <a:buNone/>
            </a:pPr>
            <a:r>
              <a:rPr lang="tr-TR" dirty="0" smtClean="0"/>
              <a:t> </a:t>
            </a:r>
            <a:r>
              <a:rPr lang="tr-TR" dirty="0"/>
              <a:t>android:layout_width="match_parent"</a:t>
            </a:r>
          </a:p>
          <a:p>
            <a:pPr marL="0" indent="0">
              <a:buNone/>
            </a:pPr>
            <a:r>
              <a:rPr lang="tr-TR" dirty="0" smtClean="0"/>
              <a:t>  </a:t>
            </a:r>
            <a:r>
              <a:rPr lang="tr-TR" dirty="0"/>
              <a:t>android:layout_height="match_parent"</a:t>
            </a:r>
          </a:p>
          <a:p>
            <a:pPr marL="0" indent="0">
              <a:buNone/>
            </a:pPr>
            <a:r>
              <a:rPr lang="tr-TR" dirty="0" smtClean="0"/>
              <a:t>android:orientation</a:t>
            </a:r>
            <a:r>
              <a:rPr lang="tr-TR" dirty="0"/>
              <a:t>="horizontal" &gt;</a:t>
            </a:r>
          </a:p>
          <a:p>
            <a:pPr marL="0" indent="0">
              <a:buNone/>
            </a:pPr>
            <a:r>
              <a:rPr lang="tr-TR" dirty="0" smtClean="0"/>
              <a:t> </a:t>
            </a:r>
            <a:r>
              <a:rPr lang="tr-TR" dirty="0"/>
              <a:t>&lt;ImageView</a:t>
            </a:r>
          </a:p>
          <a:p>
            <a:pPr marL="0" indent="0">
              <a:buNone/>
            </a:pPr>
            <a:r>
              <a:rPr lang="tr-TR" dirty="0" smtClean="0"/>
              <a:t>      </a:t>
            </a:r>
            <a:r>
              <a:rPr lang="tr-TR" dirty="0"/>
              <a:t>android:id="@+id/simge"</a:t>
            </a:r>
          </a:p>
          <a:p>
            <a:pPr marL="0" indent="0">
              <a:buNone/>
            </a:pPr>
            <a:r>
              <a:rPr lang="tr-TR" dirty="0" smtClean="0"/>
              <a:t>     </a:t>
            </a:r>
            <a:r>
              <a:rPr lang="tr-TR" dirty="0"/>
              <a:t>android:layout_width="</a:t>
            </a:r>
            <a:r>
              <a:rPr lang="tr-TR" dirty="0" smtClean="0"/>
              <a:t>48dp«</a:t>
            </a:r>
          </a:p>
          <a:p>
            <a:pPr marL="0" indent="0">
              <a:buNone/>
            </a:pPr>
            <a:r>
              <a:rPr lang="tr-TR" dirty="0" smtClean="0"/>
              <a:t>       </a:t>
            </a:r>
            <a:r>
              <a:rPr lang="tr-TR" dirty="0"/>
              <a:t>android:layout_height="48dp" /&gt;</a:t>
            </a:r>
          </a:p>
          <a:p>
            <a:pPr marL="0" indent="0">
              <a:buNone/>
            </a:pPr>
            <a:r>
              <a:rPr lang="tr-TR" dirty="0" smtClean="0"/>
              <a:t> </a:t>
            </a:r>
            <a:r>
              <a:rPr lang="tr-TR" dirty="0"/>
              <a:t>&lt;TextView</a:t>
            </a:r>
          </a:p>
          <a:p>
            <a:pPr marL="0" indent="0">
              <a:buNone/>
            </a:pPr>
            <a:r>
              <a:rPr lang="tr-TR" dirty="0" smtClean="0"/>
              <a:t>    </a:t>
            </a:r>
            <a:r>
              <a:rPr lang="tr-TR" dirty="0"/>
              <a:t>android:id="@+</a:t>
            </a:r>
            <a:r>
              <a:rPr lang="tr-TR" dirty="0" smtClean="0"/>
              <a:t>id/isimsoyisim«</a:t>
            </a:r>
          </a:p>
          <a:p>
            <a:pPr marL="0" indent="0">
              <a:buNone/>
            </a:pPr>
            <a:r>
              <a:rPr lang="tr-TR" dirty="0" smtClean="0"/>
              <a:t>    </a:t>
            </a:r>
            <a:r>
              <a:rPr lang="tr-TR" dirty="0"/>
              <a:t>android:layout_width="wrap_content"</a:t>
            </a:r>
          </a:p>
          <a:p>
            <a:pPr marL="0" indent="0">
              <a:buNone/>
            </a:pPr>
            <a:r>
              <a:rPr lang="tr-TR" dirty="0" smtClean="0"/>
              <a:t>  </a:t>
            </a:r>
            <a:r>
              <a:rPr lang="tr-TR" dirty="0"/>
              <a:t>android:layout_height="wrap_content" /&gt;</a:t>
            </a:r>
          </a:p>
          <a:p>
            <a:pPr marL="0" indent="0">
              <a:buNone/>
            </a:pPr>
            <a:r>
              <a:rPr lang="tr-TR" dirty="0" smtClean="0"/>
              <a:t>&lt;/</a:t>
            </a:r>
            <a:r>
              <a:rPr lang="tr-TR" dirty="0"/>
              <a:t>LinearLayout&gt;</a:t>
            </a:r>
          </a:p>
        </p:txBody>
      </p:sp>
    </p:spTree>
    <p:extLst>
      <p:ext uri="{BB962C8B-B14F-4D97-AF65-F5344CB8AC3E}">
        <p14:creationId xmlns:p14="http://schemas.microsoft.com/office/powerpoint/2010/main" val="632405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7800"/>
            <a:ext cx="10515600" cy="5999163"/>
          </a:xfrm>
        </p:spPr>
        <p:txBody>
          <a:bodyPr/>
          <a:lstStyle/>
          <a:p>
            <a:pPr marL="0" indent="0">
              <a:buNone/>
            </a:pPr>
            <a:endParaRPr lang="tr-TR" dirty="0" smtClean="0"/>
          </a:p>
          <a:p>
            <a:pPr marL="0" indent="0">
              <a:buNone/>
            </a:pPr>
            <a:r>
              <a:rPr lang="tr-TR" dirty="0" smtClean="0"/>
              <a:t>Birazdan </a:t>
            </a:r>
            <a:r>
              <a:rPr lang="tr-TR" dirty="0"/>
              <a:t>bu </a:t>
            </a:r>
            <a:r>
              <a:rPr lang="tr-TR" b="1" dirty="0"/>
              <a:t>satir_layout.xml</a:t>
            </a:r>
            <a:r>
              <a:rPr lang="tr-TR" dirty="0"/>
              <a:t> dosyasını, gösterilecek listenin birer satırı olacak şekilde kullanacağız. Bunun için bir </a:t>
            </a:r>
            <a:r>
              <a:rPr lang="tr-TR" i="1" dirty="0"/>
              <a:t>inflating</a:t>
            </a:r>
            <a:r>
              <a:rPr lang="tr-TR" dirty="0"/>
              <a:t> yani (dilimize çevirmek gerekirse) şişirme işlemine başvuracağız.</a:t>
            </a:r>
          </a:p>
          <a:p>
            <a:pPr marL="0" indent="0">
              <a:buNone/>
            </a:pPr>
            <a:endParaRPr lang="tr-TR" b="1" dirty="0" smtClean="0"/>
          </a:p>
          <a:p>
            <a:pPr marL="0" indent="0">
              <a:buNone/>
            </a:pPr>
            <a:r>
              <a:rPr lang="tr-TR" b="1" dirty="0" smtClean="0"/>
              <a:t>NOT</a:t>
            </a:r>
            <a:r>
              <a:rPr lang="tr-TR" b="1" dirty="0"/>
              <a:t>:</a:t>
            </a:r>
            <a:r>
              <a:rPr lang="tr-TR" dirty="0"/>
              <a:t> Bu dosyada LinearLayout'un </a:t>
            </a:r>
            <a:r>
              <a:rPr lang="tr-TR" i="1" dirty="0"/>
              <a:t>android:orientation</a:t>
            </a:r>
            <a:r>
              <a:rPr lang="tr-TR" dirty="0"/>
              <a:t> özelliğinin </a:t>
            </a:r>
            <a:r>
              <a:rPr lang="tr-TR" i="1" dirty="0"/>
              <a:t>horizontal</a:t>
            </a:r>
            <a:r>
              <a:rPr lang="tr-TR" dirty="0"/>
              <a:t> olmasına dikkat ediniz. Böylece yavru elementler ImageView ve TextView, LinearLayout içinde yatay sırada konumlanabileceklerdir.</a:t>
            </a:r>
          </a:p>
          <a:p>
            <a:endParaRPr lang="tr-TR" dirty="0"/>
          </a:p>
        </p:txBody>
      </p:sp>
    </p:spTree>
    <p:extLst>
      <p:ext uri="{BB962C8B-B14F-4D97-AF65-F5344CB8AC3E}">
        <p14:creationId xmlns:p14="http://schemas.microsoft.com/office/powerpoint/2010/main" val="3857462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tr-TR" dirty="0" smtClean="0"/>
              <a:t/>
            </a:r>
            <a:br>
              <a:rPr lang="tr-TR" dirty="0" smtClean="0"/>
            </a:br>
            <a:r>
              <a:rPr lang="tr-TR" dirty="0" smtClean="0"/>
              <a:t>Yapmak </a:t>
            </a:r>
            <a:r>
              <a:rPr lang="tr-TR" dirty="0"/>
              <a:t>istediğimiz yerleşimin son halinin hatları kabataslak şöyle olacaktır:</a:t>
            </a:r>
            <a:br>
              <a:rPr lang="tr-TR" dirty="0"/>
            </a:br>
            <a:endParaRPr lang="tr-T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5807" y="1825625"/>
            <a:ext cx="3200386" cy="4351338"/>
          </a:xfrm>
        </p:spPr>
      </p:pic>
    </p:spTree>
    <p:extLst>
      <p:ext uri="{BB962C8B-B14F-4D97-AF65-F5344CB8AC3E}">
        <p14:creationId xmlns:p14="http://schemas.microsoft.com/office/powerpoint/2010/main" val="3576453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5900"/>
            <a:ext cx="10515600" cy="5961063"/>
          </a:xfrm>
        </p:spPr>
        <p:txBody>
          <a:bodyPr/>
          <a:lstStyle/>
          <a:p>
            <a:pPr marL="0" indent="0">
              <a:buNone/>
            </a:pPr>
            <a:r>
              <a:rPr lang="tr-TR" b="1" dirty="0"/>
              <a:t>Veri modelini </a:t>
            </a:r>
            <a:r>
              <a:rPr lang="tr-TR" b="1" dirty="0" smtClean="0"/>
              <a:t>oluşturmak</a:t>
            </a:r>
          </a:p>
          <a:p>
            <a:pPr marL="0" indent="0">
              <a:buNone/>
            </a:pPr>
            <a:r>
              <a:rPr lang="tr-TR" dirty="0"/>
              <a:t>Özel ListView'lar oluşturmadaki önemli bir husus, liste satırlarında gösterilecek </a:t>
            </a:r>
            <a:r>
              <a:rPr lang="tr-TR" b="1" dirty="0"/>
              <a:t>veri</a:t>
            </a:r>
            <a:r>
              <a:rPr lang="tr-TR" dirty="0"/>
              <a:t>lerdir. Android 201'deki </a:t>
            </a:r>
            <a:r>
              <a:rPr lang="tr-TR" dirty="0">
                <a:hlinkClick r:id="rId2"/>
              </a:rPr>
              <a:t>örneğimizde</a:t>
            </a:r>
            <a:r>
              <a:rPr lang="tr-TR" dirty="0"/>
              <a:t> ListView'ı doldururken sadece </a:t>
            </a:r>
            <a:r>
              <a:rPr lang="tr-TR" b="1" dirty="0"/>
              <a:t>String</a:t>
            </a:r>
            <a:r>
              <a:rPr lang="tr-TR" dirty="0"/>
              <a:t> tipli elemanlardan oluşan bir dizi kullanmıştık. Ayrıca ihtiyacımız basitti: verilerimizi (ulkeler) önceden belli bir listeye (android.R.layout.simple_list_item_1), önceden belli bir TextView'ın (android.R.id.text1) içine yerleştirip koymak ve kullanıcıya göstermek. İşte bu alma-gösterme işlemini tam olarak </a:t>
            </a:r>
            <a:r>
              <a:rPr lang="tr-TR" b="1" dirty="0">
                <a:hlinkClick r:id="rId3"/>
              </a:rPr>
              <a:t>ArrayAdapter</a:t>
            </a:r>
            <a:r>
              <a:rPr lang="tr-TR" dirty="0"/>
              <a:t> yapıyordu.</a:t>
            </a:r>
          </a:p>
          <a:p>
            <a:pPr marL="0" indent="0">
              <a:buNone/>
            </a:pPr>
            <a:r>
              <a:rPr lang="tr-TR" dirty="0"/>
              <a:t>Şimdiki senaryoda verilerimizi, kendi oluşturduğumuz (</a:t>
            </a:r>
            <a:r>
              <a:rPr lang="tr-TR" i="1" dirty="0"/>
              <a:t>activity_main.xml'deki </a:t>
            </a:r>
            <a:r>
              <a:rPr lang="tr-TR" b="1" i="1" dirty="0"/>
              <a:t>liste</a:t>
            </a:r>
            <a:r>
              <a:rPr lang="tr-TR" i="1" dirty="0"/>
              <a:t>) </a:t>
            </a:r>
            <a:r>
              <a:rPr lang="tr-TR" dirty="0"/>
              <a:t>bir listede, kendi oluşturduğumuz bir düzende</a:t>
            </a:r>
            <a:r>
              <a:rPr lang="tr-TR" i="1" dirty="0"/>
              <a:t> </a:t>
            </a:r>
            <a:r>
              <a:rPr lang="tr-TR" dirty="0"/>
              <a:t>(Bkz: satir_layout.xml dosyası) göstereceğiz. Bu sebeple kendi Adapter'ımızı yazmak zorundayız. Bir Adapter ile uygun verileri, uygun yerleşimlere bağlayabiliyoruz. (Bkz: </a:t>
            </a:r>
            <a:r>
              <a:rPr lang="tr-TR" dirty="0">
                <a:hlinkClick r:id="rId4"/>
              </a:rPr>
              <a:t>Adapter'ın tanımı</a:t>
            </a:r>
            <a:r>
              <a:rPr lang="tr-TR" dirty="0"/>
              <a:t>)</a:t>
            </a:r>
          </a:p>
          <a:p>
            <a:pPr marL="0" indent="0">
              <a:buNone/>
            </a:pPr>
            <a:endParaRPr lang="tr-TR" b="1" dirty="0"/>
          </a:p>
          <a:p>
            <a:endParaRPr lang="tr-TR" dirty="0"/>
          </a:p>
        </p:txBody>
      </p:sp>
    </p:spTree>
    <p:extLst>
      <p:ext uri="{BB962C8B-B14F-4D97-AF65-F5344CB8AC3E}">
        <p14:creationId xmlns:p14="http://schemas.microsoft.com/office/powerpoint/2010/main" val="2306327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a:t>Birer veri olarak ele alıp göstereceğimiz satırın tasarımına tekrar bakalım: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0037" y="2929731"/>
            <a:ext cx="3971925" cy="1304925"/>
          </a:xfrm>
        </p:spPr>
      </p:pic>
      <p:sp>
        <p:nvSpPr>
          <p:cNvPr id="5" name="TextBox 4"/>
          <p:cNvSpPr txBox="1"/>
          <p:nvPr/>
        </p:nvSpPr>
        <p:spPr>
          <a:xfrm>
            <a:off x="1600200" y="4991100"/>
            <a:ext cx="9787231" cy="1200329"/>
          </a:xfrm>
          <a:prstGeom prst="rect">
            <a:avLst/>
          </a:prstGeom>
          <a:noFill/>
        </p:spPr>
        <p:txBody>
          <a:bodyPr wrap="none" rtlCol="0">
            <a:spAutoFit/>
          </a:bodyPr>
          <a:lstStyle/>
          <a:p>
            <a:r>
              <a:rPr lang="tr-TR" dirty="0"/>
              <a:t>Sol tarafta bir cinsiyet simgesi olacak ve yanında da kişinin adı ve soyadı yazacak</a:t>
            </a:r>
            <a:r>
              <a:rPr lang="tr-TR" dirty="0" smtClean="0"/>
              <a:t>.</a:t>
            </a:r>
          </a:p>
          <a:p>
            <a:r>
              <a:rPr lang="tr-TR" dirty="0" smtClean="0"/>
              <a:t> </a:t>
            </a:r>
            <a:r>
              <a:rPr lang="tr-TR" dirty="0"/>
              <a:t>Bu iki veriyi temsil eden bir sınıf yazmalıyız. Nesneye yönelik programlama yaklaşımında böyle </a:t>
            </a:r>
            <a:r>
              <a:rPr lang="tr-TR" dirty="0" smtClean="0"/>
              <a:t>sınıflara</a:t>
            </a:r>
          </a:p>
          <a:p>
            <a:r>
              <a:rPr lang="tr-TR" dirty="0" smtClean="0"/>
              <a:t> </a:t>
            </a:r>
            <a:r>
              <a:rPr lang="tr-TR" dirty="0"/>
              <a:t>model sınıfları da denir.</a:t>
            </a:r>
          </a:p>
          <a:p>
            <a:endParaRPr lang="tr-TR" dirty="0"/>
          </a:p>
        </p:txBody>
      </p:sp>
    </p:spTree>
    <p:extLst>
      <p:ext uri="{BB962C8B-B14F-4D97-AF65-F5344CB8AC3E}">
        <p14:creationId xmlns:p14="http://schemas.microsoft.com/office/powerpoint/2010/main" val="8424157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6700"/>
            <a:ext cx="10515600" cy="5910263"/>
          </a:xfrm>
        </p:spPr>
        <p:txBody>
          <a:bodyPr>
            <a:normAutofit fontScale="55000" lnSpcReduction="20000"/>
          </a:bodyPr>
          <a:lstStyle/>
          <a:p>
            <a:pPr marL="0" indent="0">
              <a:buNone/>
            </a:pPr>
            <a:r>
              <a:rPr lang="tr-TR" dirty="0" smtClean="0">
                <a:solidFill>
                  <a:srgbClr val="00B0F0"/>
                </a:solidFill>
              </a:rPr>
              <a:t>public</a:t>
            </a:r>
            <a:r>
              <a:rPr lang="tr-TR" dirty="0" smtClean="0"/>
              <a:t> </a:t>
            </a:r>
            <a:r>
              <a:rPr lang="tr-TR" b="1" dirty="0"/>
              <a:t>class</a:t>
            </a:r>
            <a:r>
              <a:rPr lang="tr-TR" dirty="0"/>
              <a:t> Kisi {</a:t>
            </a:r>
          </a:p>
          <a:p>
            <a:pPr marL="0" indent="0">
              <a:buNone/>
            </a:pPr>
            <a:r>
              <a:rPr lang="tr-TR" dirty="0"/>
              <a:t>    private String  isim;</a:t>
            </a:r>
          </a:p>
          <a:p>
            <a:pPr marL="0" indent="0">
              <a:buNone/>
            </a:pPr>
            <a:r>
              <a:rPr lang="tr-TR" dirty="0"/>
              <a:t>    private boolean kadinMi</a:t>
            </a:r>
            <a:r>
              <a:rPr lang="tr-TR" dirty="0" smtClean="0"/>
              <a:t>;    </a:t>
            </a:r>
            <a:r>
              <a:rPr lang="tr-TR" dirty="0"/>
              <a:t>public Kisi(String isim, boolean kadinMi) {</a:t>
            </a:r>
          </a:p>
          <a:p>
            <a:pPr marL="0" indent="0">
              <a:buNone/>
            </a:pPr>
            <a:r>
              <a:rPr lang="tr-TR" dirty="0"/>
              <a:t>        super();</a:t>
            </a:r>
          </a:p>
          <a:p>
            <a:pPr marL="0" indent="0">
              <a:buNone/>
            </a:pPr>
            <a:r>
              <a:rPr lang="tr-TR" dirty="0"/>
              <a:t>        this.isim = isim;</a:t>
            </a:r>
          </a:p>
          <a:p>
            <a:pPr marL="0" indent="0">
              <a:buNone/>
            </a:pPr>
            <a:r>
              <a:rPr lang="tr-TR" dirty="0"/>
              <a:t>        this.kadinMi = kadinMi;</a:t>
            </a:r>
          </a:p>
          <a:p>
            <a:pPr marL="0" indent="0">
              <a:buNone/>
            </a:pPr>
            <a:r>
              <a:rPr lang="tr-TR" dirty="0"/>
              <a:t>    }</a:t>
            </a:r>
          </a:p>
          <a:p>
            <a:pPr marL="0" indent="0">
              <a:buNone/>
            </a:pPr>
            <a:r>
              <a:rPr lang="tr-TR" dirty="0" smtClean="0"/>
              <a:t>String </a:t>
            </a:r>
            <a:r>
              <a:rPr lang="tr-TR" dirty="0"/>
              <a:t>getIsim() {</a:t>
            </a:r>
          </a:p>
          <a:p>
            <a:pPr marL="0" indent="0">
              <a:buNone/>
            </a:pPr>
            <a:r>
              <a:rPr lang="tr-TR" dirty="0"/>
              <a:t>        return isim;</a:t>
            </a:r>
          </a:p>
          <a:p>
            <a:pPr marL="0" indent="0">
              <a:buNone/>
            </a:pPr>
            <a:r>
              <a:rPr lang="tr-TR" dirty="0"/>
              <a:t>    </a:t>
            </a:r>
            <a:r>
              <a:rPr lang="tr-TR" dirty="0" smtClean="0"/>
              <a:t>}</a:t>
            </a:r>
          </a:p>
          <a:p>
            <a:pPr marL="0" indent="0">
              <a:buNone/>
            </a:pPr>
            <a:r>
              <a:rPr lang="tr-TR" dirty="0" smtClean="0"/>
              <a:t>public void setIsim(String isim) {</a:t>
            </a:r>
          </a:p>
          <a:p>
            <a:pPr marL="0" indent="0">
              <a:buNone/>
            </a:pPr>
            <a:r>
              <a:rPr lang="tr-TR" dirty="0" smtClean="0"/>
              <a:t>        </a:t>
            </a:r>
            <a:r>
              <a:rPr lang="tr-TR" dirty="0"/>
              <a:t>this.isim = isim;</a:t>
            </a:r>
          </a:p>
          <a:p>
            <a:pPr marL="0" indent="0">
              <a:buNone/>
            </a:pPr>
            <a:r>
              <a:rPr lang="tr-TR" dirty="0"/>
              <a:t>    </a:t>
            </a:r>
            <a:r>
              <a:rPr lang="tr-TR" dirty="0" smtClean="0"/>
              <a:t>}</a:t>
            </a:r>
          </a:p>
          <a:p>
            <a:pPr marL="0" indent="0">
              <a:buNone/>
            </a:pPr>
            <a:r>
              <a:rPr lang="tr-TR" dirty="0" smtClean="0"/>
              <a:t>public </a:t>
            </a:r>
            <a:r>
              <a:rPr lang="tr-TR" dirty="0"/>
              <a:t>boolean isKadinMi() {</a:t>
            </a:r>
          </a:p>
          <a:p>
            <a:pPr marL="0" indent="0">
              <a:buNone/>
            </a:pPr>
            <a:r>
              <a:rPr lang="tr-TR" dirty="0"/>
              <a:t>        return kadinMi;</a:t>
            </a:r>
          </a:p>
          <a:p>
            <a:pPr marL="0" indent="0">
              <a:buNone/>
            </a:pPr>
            <a:r>
              <a:rPr lang="tr-TR" dirty="0"/>
              <a:t>    }</a:t>
            </a:r>
          </a:p>
          <a:p>
            <a:pPr marL="0" indent="0">
              <a:buNone/>
            </a:pPr>
            <a:r>
              <a:rPr lang="tr-TR" dirty="0" smtClean="0"/>
              <a:t>public </a:t>
            </a:r>
            <a:r>
              <a:rPr lang="tr-TR" dirty="0"/>
              <a:t>void setKadinMi(boolean kadinMi) {</a:t>
            </a:r>
          </a:p>
          <a:p>
            <a:pPr marL="0" indent="0">
              <a:buNone/>
            </a:pPr>
            <a:r>
              <a:rPr lang="tr-TR" dirty="0"/>
              <a:t>        this.kadinMi = kadinMi;</a:t>
            </a:r>
          </a:p>
          <a:p>
            <a:pPr marL="0" indent="0">
              <a:buNone/>
            </a:pPr>
            <a:r>
              <a:rPr lang="tr-TR" dirty="0"/>
              <a:t>    }</a:t>
            </a:r>
          </a:p>
          <a:p>
            <a:pPr marL="0" indent="0">
              <a:buNone/>
            </a:pPr>
            <a:r>
              <a:rPr lang="tr-TR" dirty="0"/>
              <a:t>}</a:t>
            </a:r>
          </a:p>
        </p:txBody>
      </p:sp>
    </p:spTree>
    <p:extLst>
      <p:ext uri="{BB962C8B-B14F-4D97-AF65-F5344CB8AC3E}">
        <p14:creationId xmlns:p14="http://schemas.microsoft.com/office/powerpoint/2010/main" val="3281257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5900"/>
            <a:ext cx="10515600" cy="5961063"/>
          </a:xfrm>
        </p:spPr>
        <p:txBody>
          <a:bodyPr/>
          <a:lstStyle/>
          <a:p>
            <a:pPr marL="0" indent="0">
              <a:buNone/>
            </a:pPr>
            <a:r>
              <a:rPr lang="tr-TR" dirty="0"/>
              <a:t>Burada </a:t>
            </a:r>
            <a:r>
              <a:rPr lang="tr-TR" b="1" dirty="0"/>
              <a:t>isim</a:t>
            </a:r>
            <a:r>
              <a:rPr lang="tr-TR" dirty="0"/>
              <a:t> alanı ile kullanıcını adını String tipinde tutmayı hedefliyoruz. </a:t>
            </a:r>
            <a:r>
              <a:rPr lang="tr-TR" b="1" dirty="0"/>
              <a:t>KadinMi</a:t>
            </a:r>
            <a:r>
              <a:rPr lang="tr-TR" dirty="0"/>
              <a:t> isimli boolean alan ile Kisi'nin cinsiyetini tutacağız. Kadınları temsil etmek için bu değeri </a:t>
            </a:r>
            <a:r>
              <a:rPr lang="tr-TR" i="1" dirty="0"/>
              <a:t>true</a:t>
            </a:r>
            <a:r>
              <a:rPr lang="tr-TR" dirty="0"/>
              <a:t> yapacağız. Nesne için oluşturduğumuz yapıcı (constructor) metot, isim ve cinsiyet değerlerini hızlı bir şekilde atamamızı sağlıyor. Buradaki sınıfa göre kaynak kod içinde </a:t>
            </a:r>
            <a:r>
              <a:rPr lang="tr-TR" b="1" dirty="0"/>
              <a:t>new Kisi("Ahmet Yılmaz", false)</a:t>
            </a:r>
            <a:r>
              <a:rPr lang="tr-TR" dirty="0"/>
              <a:t> şeklinde bir deyimle nesne oluşturursak, Ahmet Yılmaz adına sahip erkek cinsiyetinde birini temsil eden bir Kisi nesnesi oluşturmuş olacağız</a:t>
            </a:r>
            <a:r>
              <a:rPr lang="tr-TR" dirty="0" smtClean="0"/>
              <a:t>.</a:t>
            </a:r>
          </a:p>
          <a:p>
            <a:pPr marL="0" indent="0">
              <a:buNone/>
            </a:pPr>
            <a:r>
              <a:rPr lang="tr-TR" b="1" dirty="0"/>
              <a:t>Listede gösterilecek verileri oluşturmak</a:t>
            </a:r>
          </a:p>
          <a:p>
            <a:pPr marL="0" indent="0">
              <a:buNone/>
            </a:pPr>
            <a:r>
              <a:rPr lang="tr-TR" dirty="0"/>
              <a:t>Veri modelimize uygun bir sınıf oluşturduğumuza göre listemizde görüntülenecek veri bütününü-listeyi de oluşturabiliriz. Bunun için içini Kisi nesneleriyle dolduracağımız bir </a:t>
            </a:r>
            <a:r>
              <a:rPr lang="tr-TR" dirty="0">
                <a:hlinkClick r:id="rId2"/>
              </a:rPr>
              <a:t>ArrayList</a:t>
            </a:r>
            <a:r>
              <a:rPr lang="tr-TR" dirty="0"/>
              <a:t> yeterli gelecektir. </a:t>
            </a:r>
          </a:p>
          <a:p>
            <a:pPr marL="0" indent="0">
              <a:buNone/>
            </a:pPr>
            <a:endParaRPr lang="tr-TR" dirty="0"/>
          </a:p>
        </p:txBody>
      </p:sp>
    </p:spTree>
    <p:extLst>
      <p:ext uri="{BB962C8B-B14F-4D97-AF65-F5344CB8AC3E}">
        <p14:creationId xmlns:p14="http://schemas.microsoft.com/office/powerpoint/2010/main" val="1154864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a:t>Hemen MainActivity dosyamızı açalım ve bir ArrayList oluşturalım:</a:t>
            </a:r>
          </a:p>
        </p:txBody>
      </p:sp>
      <p:sp>
        <p:nvSpPr>
          <p:cNvPr id="3" name="Content Placeholder 2"/>
          <p:cNvSpPr>
            <a:spLocks noGrp="1"/>
          </p:cNvSpPr>
          <p:nvPr>
            <p:ph idx="1"/>
          </p:nvPr>
        </p:nvSpPr>
        <p:spPr/>
        <p:txBody>
          <a:bodyPr>
            <a:normAutofit fontScale="62500" lnSpcReduction="20000"/>
          </a:bodyPr>
          <a:lstStyle/>
          <a:p>
            <a:pPr marL="0" indent="0">
              <a:buNone/>
            </a:pPr>
            <a:r>
              <a:rPr lang="tr-TR" dirty="0">
                <a:solidFill>
                  <a:srgbClr val="00B0F0"/>
                </a:solidFill>
              </a:rPr>
              <a:t>public</a:t>
            </a:r>
            <a:r>
              <a:rPr lang="tr-TR" dirty="0"/>
              <a:t> </a:t>
            </a:r>
            <a:r>
              <a:rPr lang="tr-TR" b="1" dirty="0"/>
              <a:t>class</a:t>
            </a:r>
            <a:r>
              <a:rPr lang="tr-TR" dirty="0"/>
              <a:t> MainActivity extends Activity {</a:t>
            </a:r>
          </a:p>
          <a:p>
            <a:pPr marL="0" indent="0">
              <a:buNone/>
            </a:pPr>
            <a:r>
              <a:rPr lang="tr-TR" dirty="0" smtClean="0"/>
              <a:t>  </a:t>
            </a:r>
            <a:r>
              <a:rPr lang="tr-TR" dirty="0"/>
              <a:t>final List&lt;Kisi&gt; kisiler=new ArrayList&lt;Kisi&gt;();</a:t>
            </a:r>
          </a:p>
          <a:p>
            <a:pPr marL="0" indent="0">
              <a:buNone/>
            </a:pPr>
            <a:r>
              <a:rPr lang="tr-TR" dirty="0" smtClean="0"/>
              <a:t> </a:t>
            </a:r>
            <a:r>
              <a:rPr lang="tr-TR" dirty="0"/>
              <a:t>@Override</a:t>
            </a:r>
          </a:p>
          <a:p>
            <a:pPr marL="0" indent="0">
              <a:buNone/>
            </a:pPr>
            <a:r>
              <a:rPr lang="tr-TR" dirty="0" smtClean="0"/>
              <a:t>   </a:t>
            </a:r>
            <a:r>
              <a:rPr lang="tr-TR" dirty="0"/>
              <a:t>protected void onCreate(Bundle savedInstanceState) </a:t>
            </a:r>
            <a:r>
              <a:rPr lang="tr-TR" dirty="0" smtClean="0"/>
              <a:t>{</a:t>
            </a:r>
          </a:p>
          <a:p>
            <a:pPr marL="0" indent="0">
              <a:buNone/>
            </a:pPr>
            <a:r>
              <a:rPr lang="tr-TR" dirty="0" smtClean="0"/>
              <a:t>       </a:t>
            </a:r>
            <a:r>
              <a:rPr lang="tr-TR" dirty="0"/>
              <a:t>super.onCreate(savedInstanceState</a:t>
            </a:r>
            <a:r>
              <a:rPr lang="tr-TR" dirty="0" smtClean="0"/>
              <a:t>);</a:t>
            </a:r>
          </a:p>
          <a:p>
            <a:pPr marL="0" indent="0">
              <a:buNone/>
            </a:pPr>
            <a:r>
              <a:rPr lang="tr-TR" dirty="0" smtClean="0"/>
              <a:t>        </a:t>
            </a:r>
            <a:r>
              <a:rPr lang="tr-TR" dirty="0"/>
              <a:t>setContentView(R.layout.activity_main);</a:t>
            </a:r>
          </a:p>
          <a:p>
            <a:pPr marL="0" indent="0">
              <a:buNone/>
            </a:pPr>
            <a:r>
              <a:rPr lang="tr-TR" dirty="0" smtClean="0"/>
              <a:t> </a:t>
            </a:r>
            <a:r>
              <a:rPr lang="tr-TR" dirty="0"/>
              <a:t>kisiler.add(new Kisi("Ahmet Yılmaz", false</a:t>
            </a:r>
            <a:r>
              <a:rPr lang="tr-TR" dirty="0" smtClean="0"/>
              <a:t>));</a:t>
            </a:r>
          </a:p>
          <a:p>
            <a:pPr marL="0" indent="0">
              <a:buNone/>
            </a:pPr>
            <a:r>
              <a:rPr lang="tr-TR" dirty="0" smtClean="0"/>
              <a:t> </a:t>
            </a:r>
            <a:r>
              <a:rPr lang="tr-TR" dirty="0"/>
              <a:t>kisiler.add(new Kisi("Ayşe Küçük", true));</a:t>
            </a:r>
          </a:p>
          <a:p>
            <a:pPr marL="0" indent="0">
              <a:buNone/>
            </a:pPr>
            <a:r>
              <a:rPr lang="tr-TR" dirty="0" smtClean="0"/>
              <a:t> </a:t>
            </a:r>
            <a:r>
              <a:rPr lang="tr-TR" dirty="0"/>
              <a:t>kisiler.add(new Kisi("Fatma Bulgurcu", true));</a:t>
            </a:r>
          </a:p>
          <a:p>
            <a:pPr marL="0" indent="0">
              <a:buNone/>
            </a:pPr>
            <a:r>
              <a:rPr lang="tr-TR" dirty="0" smtClean="0"/>
              <a:t> </a:t>
            </a:r>
            <a:r>
              <a:rPr lang="tr-TR" dirty="0"/>
              <a:t>kisiler.add(new Kisi("İzzet Altınmeşe", false));</a:t>
            </a:r>
          </a:p>
          <a:p>
            <a:pPr marL="0" indent="0">
              <a:buNone/>
            </a:pPr>
            <a:r>
              <a:rPr lang="tr-TR" dirty="0" smtClean="0"/>
              <a:t>kisiler.add(new </a:t>
            </a:r>
            <a:r>
              <a:rPr lang="tr-TR" dirty="0"/>
              <a:t>Kisi("Melek Subaşı", true));</a:t>
            </a:r>
          </a:p>
          <a:p>
            <a:pPr marL="0" indent="0">
              <a:buNone/>
            </a:pPr>
            <a:r>
              <a:rPr lang="tr-TR" dirty="0" smtClean="0"/>
              <a:t> </a:t>
            </a:r>
            <a:r>
              <a:rPr lang="tr-TR" dirty="0"/>
              <a:t>kisiler.add(new Kisi("Selim Serdilli",false));</a:t>
            </a:r>
          </a:p>
          <a:p>
            <a:pPr marL="0" indent="0">
              <a:buNone/>
            </a:pPr>
            <a:r>
              <a:rPr lang="tr-TR" dirty="0" smtClean="0"/>
              <a:t> </a:t>
            </a:r>
            <a:r>
              <a:rPr lang="tr-TR" dirty="0"/>
              <a:t>kisiler.add(new Kisi("Halil İbrahim",false</a:t>
            </a:r>
            <a:r>
              <a:rPr lang="tr-TR" dirty="0" smtClean="0"/>
              <a:t>)); }}</a:t>
            </a:r>
            <a:endParaRPr lang="tr-TR" dirty="0"/>
          </a:p>
        </p:txBody>
      </p:sp>
    </p:spTree>
    <p:extLst>
      <p:ext uri="{BB962C8B-B14F-4D97-AF65-F5344CB8AC3E}">
        <p14:creationId xmlns:p14="http://schemas.microsoft.com/office/powerpoint/2010/main" val="2365269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tr-TR" sz="2400" b="1" dirty="0"/>
              <a:t>Yerleşim dosyalarını düzenleme</a:t>
            </a:r>
            <a:br>
              <a:rPr lang="tr-TR" sz="2400" b="1" dirty="0"/>
            </a:br>
            <a:r>
              <a:rPr lang="tr-TR" sz="2400" dirty="0" smtClean="0"/>
              <a:t/>
            </a:r>
            <a:br>
              <a:rPr lang="tr-TR" sz="2400" dirty="0" smtClean="0"/>
            </a:br>
            <a:r>
              <a:rPr lang="tr-TR" sz="2400" dirty="0" smtClean="0"/>
              <a:t>Öncelikle </a:t>
            </a:r>
            <a:r>
              <a:rPr lang="tr-TR" sz="2400" dirty="0"/>
              <a:t>ListView'ı üzerinde tutacak olan Activity'nin (MainActivity.java) tasarımını çıkaralım. Bunun için </a:t>
            </a:r>
            <a:r>
              <a:rPr lang="tr-TR" sz="2400" b="1" dirty="0"/>
              <a:t>res/layout/</a:t>
            </a:r>
            <a:r>
              <a:rPr lang="tr-TR" sz="2400" dirty="0"/>
              <a:t> altındaki </a:t>
            </a:r>
            <a:r>
              <a:rPr lang="tr-TR" sz="2400" b="1" dirty="0"/>
              <a:t>activity_main.xml</a:t>
            </a:r>
            <a:r>
              <a:rPr lang="tr-TR" sz="2400" dirty="0"/>
              <a:t> dosyasını kullanıyoruz.</a:t>
            </a:r>
          </a:p>
        </p:txBody>
      </p:sp>
      <p:sp>
        <p:nvSpPr>
          <p:cNvPr id="3" name="Content Placeholder 2"/>
          <p:cNvSpPr>
            <a:spLocks noGrp="1"/>
          </p:cNvSpPr>
          <p:nvPr>
            <p:ph idx="1"/>
          </p:nvPr>
        </p:nvSpPr>
        <p:spPr/>
        <p:txBody>
          <a:bodyPr>
            <a:normAutofit fontScale="77500" lnSpcReduction="20000"/>
          </a:bodyPr>
          <a:lstStyle/>
          <a:p>
            <a:r>
              <a:rPr lang="tr-TR" dirty="0"/>
              <a:t>&lt;RelativeLayout xmlns:android="http://schemas.android.com/apk/res/android" xmlns:tools="http://schemas.android.com/tools" android:layout_width="match_parent" android:layout_height="match_parent" android:paddingBottom="@dimen/activity_vertical_margin" android:paddingLeft="@dimen/activity_horizontal_margin" android:paddingRight="@dimen/activity_horizontal_margin" android:paddingTop="@dimen/activity_vertical_margin" tools:context=".MainActivity" </a:t>
            </a:r>
            <a:r>
              <a:rPr lang="tr-TR" dirty="0" smtClean="0"/>
              <a:t>&gt;</a:t>
            </a:r>
          </a:p>
          <a:p>
            <a:pPr marL="0" indent="0">
              <a:buNone/>
            </a:pPr>
            <a:r>
              <a:rPr lang="tr-TR" b="1" dirty="0" smtClean="0"/>
              <a:t> </a:t>
            </a:r>
            <a:r>
              <a:rPr lang="tr-TR" b="1" dirty="0"/>
              <a:t>&lt;ListView android:id="@+id/listView1" </a:t>
            </a:r>
            <a:endParaRPr lang="tr-TR" b="1" dirty="0" smtClean="0"/>
          </a:p>
          <a:p>
            <a:pPr marL="0" indent="0">
              <a:buNone/>
            </a:pPr>
            <a:r>
              <a:rPr lang="tr-TR" b="1" dirty="0" smtClean="0"/>
              <a:t>android:layout_width</a:t>
            </a:r>
            <a:r>
              <a:rPr lang="tr-TR" b="1" dirty="0"/>
              <a:t>="match_parent" </a:t>
            </a:r>
            <a:endParaRPr lang="tr-TR" b="1" dirty="0" smtClean="0"/>
          </a:p>
          <a:p>
            <a:pPr marL="0" indent="0">
              <a:buNone/>
            </a:pPr>
            <a:r>
              <a:rPr lang="tr-TR" b="1" dirty="0" smtClean="0"/>
              <a:t>android:layout_height</a:t>
            </a:r>
            <a:r>
              <a:rPr lang="tr-TR" b="1" dirty="0"/>
              <a:t>="</a:t>
            </a:r>
            <a:r>
              <a:rPr lang="tr-TR" b="1" dirty="0" smtClean="0"/>
              <a:t>wrap_content«</a:t>
            </a:r>
          </a:p>
          <a:p>
            <a:pPr marL="0" indent="0">
              <a:buNone/>
            </a:pPr>
            <a:r>
              <a:rPr lang="tr-TR" b="1" dirty="0" smtClean="0"/>
              <a:t>android:layout_alignParentLeft</a:t>
            </a:r>
            <a:r>
              <a:rPr lang="tr-TR" b="1" dirty="0"/>
              <a:t>="true" </a:t>
            </a:r>
            <a:endParaRPr lang="tr-TR" b="1" dirty="0" smtClean="0"/>
          </a:p>
          <a:p>
            <a:pPr marL="0" indent="0">
              <a:buNone/>
            </a:pPr>
            <a:r>
              <a:rPr lang="tr-TR" b="1" dirty="0" smtClean="0"/>
              <a:t>android:layout_alignParentTop</a:t>
            </a:r>
            <a:r>
              <a:rPr lang="tr-TR" b="1" dirty="0"/>
              <a:t>="true" &gt; </a:t>
            </a:r>
            <a:endParaRPr lang="tr-TR" b="1" dirty="0" smtClean="0"/>
          </a:p>
          <a:p>
            <a:pPr marL="0" indent="0">
              <a:buNone/>
            </a:pPr>
            <a:r>
              <a:rPr lang="tr-TR" b="1" dirty="0" smtClean="0"/>
              <a:t>&lt;/</a:t>
            </a:r>
            <a:r>
              <a:rPr lang="tr-TR" b="1" dirty="0"/>
              <a:t>ListView&gt; </a:t>
            </a:r>
            <a:endParaRPr lang="tr-TR" b="1" dirty="0" smtClean="0"/>
          </a:p>
          <a:p>
            <a:pPr marL="0" indent="0">
              <a:buNone/>
            </a:pPr>
            <a:r>
              <a:rPr lang="tr-TR" dirty="0" smtClean="0"/>
              <a:t>&lt;/</a:t>
            </a:r>
            <a:r>
              <a:rPr lang="tr-TR" dirty="0"/>
              <a:t>RelativeLayout&gt;</a:t>
            </a:r>
          </a:p>
        </p:txBody>
      </p:sp>
    </p:spTree>
    <p:extLst>
      <p:ext uri="{BB962C8B-B14F-4D97-AF65-F5344CB8AC3E}">
        <p14:creationId xmlns:p14="http://schemas.microsoft.com/office/powerpoint/2010/main" val="357558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0500"/>
            <a:ext cx="10515600" cy="5986463"/>
          </a:xfrm>
        </p:spPr>
        <p:txBody>
          <a:bodyPr/>
          <a:lstStyle/>
          <a:p>
            <a:pPr marL="0" indent="0">
              <a:buNone/>
            </a:pPr>
            <a:r>
              <a:rPr lang="tr-TR" i="1" dirty="0" smtClean="0"/>
              <a:t>kisiler</a:t>
            </a:r>
            <a:r>
              <a:rPr lang="tr-TR" i="1" dirty="0"/>
              <a:t> </a:t>
            </a:r>
            <a:r>
              <a:rPr lang="tr-TR" dirty="0"/>
              <a:t>isimli ArrayList'imizi MainActivity sınıfının bir alanı (field) şeklinde tanımladık. İsterseniz onCreate()metodunda da tanımlayabilirsiniz. </a:t>
            </a:r>
            <a:r>
              <a:rPr lang="tr-TR" b="1" dirty="0"/>
              <a:t>final </a:t>
            </a:r>
            <a:r>
              <a:rPr lang="tr-TR" dirty="0"/>
              <a:t>tanımlama yapmak da size kalmış. Bir kere oluşturup değer verdikten sonra yeniden bir atama (ArrayList'ten başka bir türe vs) yapmayacağımız için final olarak belirliyoruz.</a:t>
            </a:r>
          </a:p>
          <a:p>
            <a:pPr marL="0" indent="0">
              <a:buNone/>
            </a:pPr>
            <a:r>
              <a:rPr lang="tr-TR" dirty="0"/>
              <a:t> </a:t>
            </a:r>
          </a:p>
          <a:p>
            <a:pPr marL="0" indent="0">
              <a:buNone/>
            </a:pPr>
            <a:r>
              <a:rPr lang="tr-TR" b="1" dirty="0"/>
              <a:t>Özel bir Adapter oluşturmak</a:t>
            </a:r>
          </a:p>
          <a:p>
            <a:pPr marL="0" indent="0">
              <a:buNone/>
            </a:pPr>
            <a:r>
              <a:rPr lang="tr-TR" dirty="0"/>
              <a:t>Geliyoruz en önemli kısma. ListView'ı verilerle doldurabilmek için bir </a:t>
            </a:r>
            <a:r>
              <a:rPr lang="tr-TR" dirty="0">
                <a:hlinkClick r:id="rId2"/>
              </a:rPr>
              <a:t>Adapter</a:t>
            </a:r>
            <a:r>
              <a:rPr lang="tr-TR" dirty="0"/>
              <a:t> oluşturmamız gerekir. Kendi Adapter nesnemizi oluşturabilmek için Android SDK'de yer alan </a:t>
            </a:r>
            <a:r>
              <a:rPr lang="tr-TR" b="1" dirty="0">
                <a:hlinkClick r:id="rId3"/>
              </a:rPr>
              <a:t>BaseAdapter</a:t>
            </a:r>
            <a:r>
              <a:rPr lang="tr-TR" dirty="0"/>
              <a:t> sınıfını temel sınıf olarak kullanabiliriz. Bu sınıftan </a:t>
            </a:r>
            <a:r>
              <a:rPr lang="tr-TR" i="1" dirty="0"/>
              <a:t>türetilen</a:t>
            </a:r>
            <a:r>
              <a:rPr lang="tr-TR" dirty="0"/>
              <a:t> sınıfların sahip olması/ezmesi gereken dört metot vardır:</a:t>
            </a:r>
          </a:p>
          <a:p>
            <a:endParaRPr lang="tr-TR" dirty="0"/>
          </a:p>
        </p:txBody>
      </p:sp>
    </p:spTree>
    <p:extLst>
      <p:ext uri="{BB962C8B-B14F-4D97-AF65-F5344CB8AC3E}">
        <p14:creationId xmlns:p14="http://schemas.microsoft.com/office/powerpoint/2010/main" val="3121918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0200"/>
            <a:ext cx="10515600" cy="5846763"/>
          </a:xfrm>
        </p:spPr>
        <p:txBody>
          <a:bodyPr>
            <a:normAutofit fontScale="92500"/>
          </a:bodyPr>
          <a:lstStyle/>
          <a:p>
            <a:r>
              <a:rPr lang="tr-TR" b="1" dirty="0"/>
              <a:t>getCount()</a:t>
            </a:r>
            <a:r>
              <a:rPr lang="tr-TR" dirty="0"/>
              <a:t>: int değer döner. ListView'da gösterilecek satır sayısını ifade eder. Verilerimizi barındıran ArrayList'in boyutu (size()) burada bize yarayacak.</a:t>
            </a:r>
          </a:p>
          <a:p>
            <a:r>
              <a:rPr lang="tr-TR" b="1" dirty="0"/>
              <a:t>getItem(int position)</a:t>
            </a:r>
            <a:r>
              <a:rPr lang="tr-TR" dirty="0"/>
              <a:t>: Object değer döner. position ile belirtilen satıra denk düşen nesneyi döndürür. Bu nesne satır olarak gösterilecek nesnedir. Bundan dolayı Object yerine doğrudan model sınıfınızdan oluştuğunuz nesneyi de dönüş türü olarak belirleyebilirsiniz.</a:t>
            </a:r>
          </a:p>
          <a:p>
            <a:r>
              <a:rPr lang="tr-TR" b="1" dirty="0"/>
              <a:t>getItemId(int position)</a:t>
            </a:r>
            <a:r>
              <a:rPr lang="tr-TR" dirty="0"/>
              <a:t>: long değer döndürmelidir. Veri listesinde position ile sırası belirtilen satırın kimlik numarasını (id) döndürür. Liste içeriğini veri tabanına kaydedecekseniz ya da orada eşlemeler yapacaksanız önem kazanır.</a:t>
            </a:r>
          </a:p>
          <a:p>
            <a:r>
              <a:rPr lang="tr-TR" b="1" dirty="0"/>
              <a:t>getView(int position, View convertView, ViewGroup parent)</a:t>
            </a:r>
            <a:r>
              <a:rPr lang="tr-TR" dirty="0"/>
              <a:t>: View değer döner. position ile sırası belirtilen satır için bir </a:t>
            </a:r>
            <a:r>
              <a:rPr lang="tr-TR" b="1" dirty="0"/>
              <a:t>View</a:t>
            </a:r>
            <a:r>
              <a:rPr lang="tr-TR" dirty="0"/>
              <a:t> döndürür. Bu metot içindeyken her satır için XML'i okuyup View haline getirme işlemi (inflating) yaparız. Bu hususta bize LayoutInflater servisi yardımcı olacaktır.</a:t>
            </a:r>
          </a:p>
          <a:p>
            <a:endParaRPr lang="tr-TR" dirty="0"/>
          </a:p>
        </p:txBody>
      </p:sp>
    </p:spTree>
    <p:extLst>
      <p:ext uri="{BB962C8B-B14F-4D97-AF65-F5344CB8AC3E}">
        <p14:creationId xmlns:p14="http://schemas.microsoft.com/office/powerpoint/2010/main" val="163709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8300"/>
            <a:ext cx="10515600" cy="5808663"/>
          </a:xfrm>
        </p:spPr>
        <p:txBody>
          <a:bodyPr/>
          <a:lstStyle/>
          <a:p>
            <a:pPr marL="0" indent="0">
              <a:buNone/>
            </a:pPr>
            <a:r>
              <a:rPr lang="tr-TR" dirty="0"/>
              <a:t>Örnek için oluşturduğumuz Adapter şöyle (MainActivity.java ile aynı dizinde yer alabilir</a:t>
            </a:r>
            <a:r>
              <a:rPr lang="tr-TR" dirty="0" smtClean="0"/>
              <a:t>):</a:t>
            </a:r>
          </a:p>
          <a:p>
            <a:pPr marL="0" indent="0">
              <a:buNone/>
            </a:pPr>
            <a:r>
              <a:rPr lang="tr-TR" dirty="0" smtClean="0"/>
              <a:t>İ</a:t>
            </a:r>
            <a:r>
              <a:rPr lang="tr-TR" dirty="0"/>
              <a:t>ncelemeye yapılandırıcı metottan başlayalım</a:t>
            </a:r>
            <a:r>
              <a:rPr lang="tr-TR" dirty="0" smtClean="0"/>
              <a:t>:</a:t>
            </a:r>
          </a:p>
          <a:p>
            <a:pPr marL="0" indent="0">
              <a:buNone/>
            </a:pPr>
            <a:r>
              <a:rPr lang="tr-TR" b="1" dirty="0"/>
              <a:t>public</a:t>
            </a:r>
            <a:r>
              <a:rPr lang="tr-TR" dirty="0"/>
              <a:t> </a:t>
            </a:r>
            <a:r>
              <a:rPr lang="tr-TR" dirty="0">
                <a:solidFill>
                  <a:srgbClr val="00B0F0"/>
                </a:solidFill>
              </a:rPr>
              <a:t>OzelAdapter</a:t>
            </a:r>
            <a:r>
              <a:rPr lang="tr-TR" dirty="0"/>
              <a:t>(Activity activity, List&lt;Kisi&gt; kisiler) {</a:t>
            </a:r>
          </a:p>
          <a:p>
            <a:pPr marL="0" indent="0">
              <a:buNone/>
            </a:pPr>
            <a:r>
              <a:rPr lang="tr-TR" dirty="0"/>
              <a:t>    //XML'i alıp View'a çevirecek inflater'ı örnekleyelim</a:t>
            </a:r>
          </a:p>
          <a:p>
            <a:pPr marL="0" indent="0">
              <a:buNone/>
            </a:pPr>
            <a:r>
              <a:rPr lang="tr-TR" dirty="0"/>
              <a:t>    mInflater = (LayoutInflater) activity.getSystemService(</a:t>
            </a:r>
          </a:p>
          <a:p>
            <a:pPr marL="0" indent="0">
              <a:buNone/>
            </a:pPr>
            <a:r>
              <a:rPr lang="tr-TR" dirty="0"/>
              <a:t>            Context.LAYOUT_INFLATER_SERVICE);</a:t>
            </a:r>
          </a:p>
          <a:p>
            <a:pPr marL="0" indent="0">
              <a:buNone/>
            </a:pPr>
            <a:r>
              <a:rPr lang="tr-TR" dirty="0">
                <a:solidFill>
                  <a:srgbClr val="00B050"/>
                </a:solidFill>
              </a:rPr>
              <a:t>    //gösterilecek listeyi de alalım</a:t>
            </a:r>
          </a:p>
          <a:p>
            <a:pPr marL="0" indent="0">
              <a:buNone/>
            </a:pPr>
            <a:r>
              <a:rPr lang="tr-TR" dirty="0"/>
              <a:t>    mKisiListesi = kisiler;</a:t>
            </a:r>
          </a:p>
          <a:p>
            <a:pPr marL="0" indent="0">
              <a:buNone/>
            </a:pPr>
            <a:r>
              <a:rPr lang="tr-TR" dirty="0"/>
              <a:t>}</a:t>
            </a:r>
          </a:p>
        </p:txBody>
      </p:sp>
    </p:spTree>
    <p:extLst>
      <p:ext uri="{BB962C8B-B14F-4D97-AF65-F5344CB8AC3E}">
        <p14:creationId xmlns:p14="http://schemas.microsoft.com/office/powerpoint/2010/main" val="39549349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6700"/>
            <a:ext cx="10515600" cy="5910263"/>
          </a:xfrm>
        </p:spPr>
        <p:txBody>
          <a:bodyPr>
            <a:normAutofit lnSpcReduction="10000"/>
          </a:bodyPr>
          <a:lstStyle/>
          <a:p>
            <a:pPr marL="0" indent="0">
              <a:buNone/>
            </a:pPr>
            <a:r>
              <a:rPr lang="tr-TR" dirty="0"/>
              <a:t>Yapılandırıcı metodumuzun ilk parametresi, Adapter'ın bağlı bulunacağı uygulama parçasıyla (ListView) ilgili: </a:t>
            </a:r>
            <a:r>
              <a:rPr lang="tr-TR" dirty="0">
                <a:hlinkClick r:id="rId2"/>
              </a:rPr>
              <a:t>Context</a:t>
            </a:r>
            <a:r>
              <a:rPr lang="tr-TR" dirty="0"/>
              <a:t> yani Bağlam. Böylece OzelAdapter'a çalışacağı ortamla ilgili temel bilgileri bu parametreyle geçirmiş oluyoruz.</a:t>
            </a:r>
          </a:p>
          <a:p>
            <a:pPr marL="0" indent="0">
              <a:buNone/>
            </a:pPr>
            <a:r>
              <a:rPr lang="tr-TR" i="1" dirty="0"/>
              <a:t>List&lt;Kisi&gt; kisiler</a:t>
            </a:r>
            <a:r>
              <a:rPr lang="tr-TR" dirty="0"/>
              <a:t> parametresi de adaptörümüzün ihtiyaç duyacağı verileri alacağımız yer. </a:t>
            </a:r>
            <a:r>
              <a:rPr lang="tr-TR" i="1" dirty="0"/>
              <a:t>&lt;Kisi&gt;</a:t>
            </a:r>
            <a:r>
              <a:rPr lang="tr-TR" dirty="0"/>
              <a:t> ifadesiyle içinde sadece Kisi bulunduran List'i kabul ettiğimizi belirtiyoruz. Verileri alma işlemini </a:t>
            </a:r>
            <a:r>
              <a:rPr lang="tr-TR" i="1" dirty="0"/>
              <a:t>mKisiListesi = kisiler</a:t>
            </a:r>
            <a:r>
              <a:rPr lang="tr-TR" dirty="0"/>
              <a:t> ifadesiyle hallediyoruz.</a:t>
            </a:r>
          </a:p>
          <a:p>
            <a:pPr marL="0" indent="0">
              <a:buNone/>
            </a:pPr>
            <a:r>
              <a:rPr lang="tr-TR" i="1" dirty="0"/>
              <a:t>mInflater </a:t>
            </a:r>
            <a:r>
              <a:rPr lang="tr-TR" dirty="0"/>
              <a:t>değişkenine activity üzerinden bir sistem servisini referans gösteriyoruz: </a:t>
            </a:r>
            <a:r>
              <a:rPr lang="tr-TR" dirty="0">
                <a:hlinkClick r:id="rId3"/>
              </a:rPr>
              <a:t>Layout Inflater Service</a:t>
            </a:r>
            <a:r>
              <a:rPr lang="tr-TR" dirty="0"/>
              <a:t>. Bu servis, yerleşimleri kullanıcıya gösterebilmek için onları önce XML'den okuyup ardından View'a çevirme işlemini yapar.</a:t>
            </a:r>
          </a:p>
          <a:p>
            <a:pPr marL="0" indent="0">
              <a:buNone/>
            </a:pPr>
            <a:r>
              <a:rPr lang="tr-TR" i="1" dirty="0"/>
              <a:t>getCount()</a:t>
            </a:r>
            <a:r>
              <a:rPr lang="tr-TR" dirty="0"/>
              <a:t> ve </a:t>
            </a:r>
            <a:r>
              <a:rPr lang="tr-TR" i="1" dirty="0"/>
              <a:t>getItemId()</a:t>
            </a:r>
            <a:r>
              <a:rPr lang="tr-TR" dirty="0"/>
              <a:t> metotları, yukarıda tanımladığımız işlemleri yapıyor. </a:t>
            </a:r>
            <a:r>
              <a:rPr lang="tr-TR" i="1" dirty="0"/>
              <a:t>getItem() </a:t>
            </a:r>
            <a:r>
              <a:rPr lang="tr-TR" dirty="0"/>
              <a:t>metodu da aynı şekilde mKisiListesi'nin position indisine sahip nesneyi döndürüyor</a:t>
            </a:r>
          </a:p>
        </p:txBody>
      </p:sp>
    </p:spTree>
    <p:extLst>
      <p:ext uri="{BB962C8B-B14F-4D97-AF65-F5344CB8AC3E}">
        <p14:creationId xmlns:p14="http://schemas.microsoft.com/office/powerpoint/2010/main" val="2211322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1300"/>
            <a:ext cx="10515600" cy="5935663"/>
          </a:xfrm>
        </p:spPr>
        <p:txBody>
          <a:bodyPr>
            <a:normAutofit fontScale="85000" lnSpcReduction="20000"/>
          </a:bodyPr>
          <a:lstStyle/>
          <a:p>
            <a:pPr marL="0" indent="0">
              <a:buNone/>
            </a:pPr>
            <a:r>
              <a:rPr lang="tr-TR" dirty="0"/>
              <a:t>Önemli bir metot olan </a:t>
            </a:r>
            <a:r>
              <a:rPr lang="tr-TR" b="1" dirty="0"/>
              <a:t>getView()</a:t>
            </a:r>
            <a:r>
              <a:rPr lang="tr-TR" dirty="0"/>
              <a:t>'a göz atalım</a:t>
            </a:r>
            <a:r>
              <a:rPr lang="tr-TR" dirty="0" smtClean="0"/>
              <a:t>:</a:t>
            </a:r>
          </a:p>
          <a:p>
            <a:pPr marL="0" indent="0">
              <a:buNone/>
            </a:pPr>
            <a:r>
              <a:rPr lang="tr-TR" dirty="0"/>
              <a:t>@Override</a:t>
            </a:r>
          </a:p>
          <a:p>
            <a:pPr marL="0" indent="0">
              <a:buNone/>
            </a:pPr>
            <a:r>
              <a:rPr lang="tr-TR" dirty="0"/>
              <a:t>public </a:t>
            </a:r>
            <a:r>
              <a:rPr lang="tr-TR" dirty="0">
                <a:solidFill>
                  <a:srgbClr val="00B0F0"/>
                </a:solidFill>
              </a:rPr>
              <a:t>View</a:t>
            </a:r>
            <a:r>
              <a:rPr lang="tr-TR" dirty="0"/>
              <a:t> getView(int position, View convertView, ViewGroup parent) {</a:t>
            </a:r>
          </a:p>
          <a:p>
            <a:pPr marL="0" indent="0">
              <a:buNone/>
            </a:pPr>
            <a:r>
              <a:rPr lang="tr-TR" dirty="0" smtClean="0"/>
              <a:t> </a:t>
            </a:r>
            <a:r>
              <a:rPr lang="tr-TR" dirty="0">
                <a:solidFill>
                  <a:srgbClr val="00B0F0"/>
                </a:solidFill>
              </a:rPr>
              <a:t>View</a:t>
            </a:r>
            <a:r>
              <a:rPr lang="tr-TR" dirty="0"/>
              <a:t> satirView;</a:t>
            </a:r>
          </a:p>
          <a:p>
            <a:pPr marL="0" indent="0">
              <a:buNone/>
            </a:pPr>
            <a:r>
              <a:rPr lang="tr-TR" dirty="0" smtClean="0"/>
              <a:t> </a:t>
            </a:r>
            <a:r>
              <a:rPr lang="tr-TR" dirty="0"/>
              <a:t>satirView = mInflater.inflate(R.layout.satir_layout, null);</a:t>
            </a:r>
          </a:p>
          <a:p>
            <a:pPr marL="0" indent="0">
              <a:buNone/>
            </a:pPr>
            <a:r>
              <a:rPr lang="tr-TR" dirty="0" smtClean="0"/>
              <a:t>TextView </a:t>
            </a:r>
            <a:r>
              <a:rPr lang="tr-TR" dirty="0"/>
              <a:t>textView = </a:t>
            </a:r>
            <a:r>
              <a:rPr lang="tr-TR" dirty="0" smtClean="0"/>
              <a:t>     </a:t>
            </a:r>
            <a:r>
              <a:rPr lang="tr-TR" dirty="0"/>
              <a:t>(TextView) satirView.findViewById(R.id.isimsoyisim); </a:t>
            </a:r>
          </a:p>
          <a:p>
            <a:pPr marL="0" indent="0">
              <a:buNone/>
            </a:pPr>
            <a:r>
              <a:rPr lang="tr-TR" dirty="0" smtClean="0"/>
              <a:t>ImageView </a:t>
            </a:r>
            <a:r>
              <a:rPr lang="tr-TR" dirty="0"/>
              <a:t>imageView = </a:t>
            </a:r>
            <a:r>
              <a:rPr lang="tr-TR" dirty="0" smtClean="0"/>
              <a:t>   </a:t>
            </a:r>
            <a:r>
              <a:rPr lang="tr-TR" dirty="0"/>
              <a:t>(ImageView) satirView.findViewById(R.id.simge);</a:t>
            </a:r>
          </a:p>
          <a:p>
            <a:pPr marL="0" indent="0">
              <a:buNone/>
            </a:pPr>
            <a:r>
              <a:rPr lang="tr-TR" dirty="0" smtClean="0"/>
              <a:t> </a:t>
            </a:r>
            <a:r>
              <a:rPr lang="tr-TR" dirty="0"/>
              <a:t>Kisi kisi = mKisiListesi.get(position);</a:t>
            </a:r>
          </a:p>
          <a:p>
            <a:pPr marL="0" indent="0">
              <a:buNone/>
            </a:pPr>
            <a:r>
              <a:rPr lang="tr-TR" dirty="0" smtClean="0"/>
              <a:t> </a:t>
            </a:r>
            <a:r>
              <a:rPr lang="tr-TR" dirty="0"/>
              <a:t>textView.setText(kisi.getIsim());</a:t>
            </a:r>
          </a:p>
          <a:p>
            <a:pPr marL="0" indent="0">
              <a:buNone/>
            </a:pPr>
            <a:r>
              <a:rPr lang="tr-TR" dirty="0" smtClean="0"/>
              <a:t> </a:t>
            </a:r>
            <a:r>
              <a:rPr lang="tr-TR" dirty="0"/>
              <a:t>if (kisi.isKadinMi()) </a:t>
            </a:r>
            <a:r>
              <a:rPr lang="tr-TR" dirty="0" smtClean="0"/>
              <a:t>{</a:t>
            </a:r>
          </a:p>
          <a:p>
            <a:pPr marL="0" indent="0">
              <a:buNone/>
            </a:pPr>
            <a:r>
              <a:rPr lang="tr-TR" dirty="0" smtClean="0"/>
              <a:t>      </a:t>
            </a:r>
            <a:r>
              <a:rPr lang="tr-TR" dirty="0"/>
              <a:t>imageView.setImageResource(R.drawable.kadin_simge);</a:t>
            </a:r>
          </a:p>
          <a:p>
            <a:pPr marL="0" indent="0">
              <a:buNone/>
            </a:pPr>
            <a:r>
              <a:rPr lang="tr-TR" dirty="0" smtClean="0"/>
              <a:t>  }  </a:t>
            </a:r>
            <a:r>
              <a:rPr lang="tr-TR" dirty="0"/>
              <a:t>else {</a:t>
            </a:r>
          </a:p>
          <a:p>
            <a:pPr marL="0" indent="0">
              <a:buNone/>
            </a:pPr>
            <a:r>
              <a:rPr lang="tr-TR" dirty="0" smtClean="0"/>
              <a:t>      </a:t>
            </a:r>
            <a:r>
              <a:rPr lang="tr-TR" dirty="0"/>
              <a:t>imageView.setImageResource(R.drawable.adam_simge);</a:t>
            </a:r>
          </a:p>
          <a:p>
            <a:pPr marL="0" indent="0">
              <a:buNone/>
            </a:pPr>
            <a:r>
              <a:rPr lang="tr-TR" dirty="0" smtClean="0"/>
              <a:t> </a:t>
            </a:r>
            <a:r>
              <a:rPr lang="tr-TR" dirty="0"/>
              <a:t>}</a:t>
            </a:r>
          </a:p>
          <a:p>
            <a:pPr marL="0" indent="0">
              <a:buNone/>
            </a:pPr>
            <a:r>
              <a:rPr lang="tr-TR" dirty="0" smtClean="0"/>
              <a:t>  </a:t>
            </a:r>
            <a:r>
              <a:rPr lang="tr-TR" dirty="0">
                <a:solidFill>
                  <a:srgbClr val="00B0F0"/>
                </a:solidFill>
              </a:rPr>
              <a:t>return</a:t>
            </a:r>
            <a:r>
              <a:rPr lang="tr-TR" dirty="0"/>
              <a:t> satirView</a:t>
            </a:r>
            <a:r>
              <a:rPr lang="tr-TR" dirty="0" smtClean="0"/>
              <a:t>;}</a:t>
            </a:r>
            <a:endParaRPr lang="tr-TR" dirty="0"/>
          </a:p>
        </p:txBody>
      </p:sp>
    </p:spTree>
    <p:extLst>
      <p:ext uri="{BB962C8B-B14F-4D97-AF65-F5344CB8AC3E}">
        <p14:creationId xmlns:p14="http://schemas.microsoft.com/office/powerpoint/2010/main" val="3309095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9400"/>
            <a:ext cx="10515600" cy="5897563"/>
          </a:xfrm>
        </p:spPr>
        <p:txBody>
          <a:bodyPr/>
          <a:lstStyle/>
          <a:p>
            <a:pPr marL="0" indent="0">
              <a:buNone/>
            </a:pPr>
            <a:r>
              <a:rPr lang="tr-TR" dirty="0"/>
              <a:t>Bu metodun satır olarak gösterilecek View'ı döndürdüğüne yukarıda değinmiştik. Bu amaçla satirView adında bir View oluşturuyoruz. Sonra bu </a:t>
            </a:r>
            <a:r>
              <a:rPr lang="tr-TR" dirty="0" smtClean="0"/>
              <a:t>View'a</a:t>
            </a:r>
          </a:p>
          <a:p>
            <a:pPr marL="0" indent="0">
              <a:buNone/>
            </a:pPr>
            <a:r>
              <a:rPr lang="tr-TR" b="1" dirty="0"/>
              <a:t>mInflater.inflate(R.layout.satir_layout, null</a:t>
            </a:r>
            <a:r>
              <a:rPr lang="tr-TR" b="1" dirty="0" smtClean="0"/>
              <a:t>);</a:t>
            </a:r>
          </a:p>
          <a:p>
            <a:pPr marL="0" indent="0">
              <a:buNone/>
            </a:pPr>
            <a:r>
              <a:rPr lang="tr-TR" b="1" dirty="0" smtClean="0"/>
              <a:t>i</a:t>
            </a:r>
            <a:r>
              <a:rPr lang="tr-TR" dirty="0"/>
              <a:t>le </a:t>
            </a:r>
            <a:r>
              <a:rPr lang="tr-TR" i="1" dirty="0"/>
              <a:t>satir_layout.xml </a:t>
            </a:r>
            <a:r>
              <a:rPr lang="tr-TR" dirty="0"/>
              <a:t>dosyasındaki yerleşimi veriyoruz. Böylece </a:t>
            </a:r>
            <a:r>
              <a:rPr lang="tr-TR" i="1" dirty="0"/>
              <a:t>satirView </a:t>
            </a:r>
            <a:r>
              <a:rPr lang="tr-TR" dirty="0"/>
              <a:t>üzerinden </a:t>
            </a:r>
            <a:r>
              <a:rPr lang="tr-TR" i="1" dirty="0"/>
              <a:t>satir_layout.xml</a:t>
            </a:r>
            <a:r>
              <a:rPr lang="tr-TR" dirty="0"/>
              <a:t>'deki öğelere erişebiliyoruz</a:t>
            </a:r>
            <a:r>
              <a:rPr lang="tr-TR" dirty="0" smtClean="0"/>
              <a:t>:</a:t>
            </a:r>
          </a:p>
          <a:p>
            <a:pPr marL="0" indent="0">
              <a:buNone/>
            </a:pPr>
            <a:r>
              <a:rPr lang="tr-TR" b="1" dirty="0"/>
              <a:t>TextView textView = </a:t>
            </a:r>
          </a:p>
          <a:p>
            <a:pPr marL="0" indent="0">
              <a:buNone/>
            </a:pPr>
            <a:r>
              <a:rPr lang="tr-TR" b="1" dirty="0"/>
              <a:t>            (TextView) satirView.findViewById(R.id.isimsoyisim); </a:t>
            </a:r>
          </a:p>
          <a:p>
            <a:pPr marL="0" indent="0">
              <a:buNone/>
            </a:pPr>
            <a:r>
              <a:rPr lang="tr-TR" b="1" dirty="0"/>
              <a:t>ImageView imageView = </a:t>
            </a:r>
          </a:p>
          <a:p>
            <a:pPr marL="0" indent="0">
              <a:buNone/>
            </a:pPr>
            <a:r>
              <a:rPr lang="tr-TR" b="1" dirty="0"/>
              <a:t>            (ImageView) satirView.findViewById(R.id.simge);</a:t>
            </a:r>
          </a:p>
        </p:txBody>
      </p:sp>
    </p:spTree>
    <p:extLst>
      <p:ext uri="{BB962C8B-B14F-4D97-AF65-F5344CB8AC3E}">
        <p14:creationId xmlns:p14="http://schemas.microsoft.com/office/powerpoint/2010/main" val="23612904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2400"/>
            <a:ext cx="10515600" cy="6024563"/>
          </a:xfrm>
        </p:spPr>
        <p:txBody>
          <a:bodyPr>
            <a:normAutofit/>
          </a:bodyPr>
          <a:lstStyle/>
          <a:p>
            <a:pPr marL="0" indent="0">
              <a:buNone/>
            </a:pPr>
            <a:r>
              <a:rPr lang="tr-TR" dirty="0"/>
              <a:t>Dikkat ederseniz </a:t>
            </a:r>
            <a:r>
              <a:rPr lang="tr-TR" dirty="0">
                <a:hlinkClick r:id="rId2"/>
              </a:rPr>
              <a:t>findViewById()</a:t>
            </a:r>
            <a:r>
              <a:rPr lang="tr-TR" dirty="0"/>
              <a:t> metodunu satirView üzerinde çalıştıyoruz.</a:t>
            </a:r>
          </a:p>
          <a:p>
            <a:pPr marL="0" indent="0">
              <a:buNone/>
            </a:pPr>
            <a:r>
              <a:rPr lang="tr-TR" dirty="0"/>
              <a:t>Ardından View olarak döndürülecek satır için Kisi nesnesini yine position indisiyle mKisiListesi üzerinden alıyoruz ve kisi değişkenine atıyoruz.</a:t>
            </a:r>
          </a:p>
          <a:p>
            <a:pPr marL="0" indent="0">
              <a:buNone/>
            </a:pPr>
            <a:r>
              <a:rPr lang="tr-TR" dirty="0"/>
              <a:t>Satırdaki ImageView'da cinsiyet simgesini gösterebilmek için önce kisi referansı üzerinden nesnenin isKadinMi() metoduna erişiyoruz:</a:t>
            </a:r>
          </a:p>
          <a:p>
            <a:pPr marL="0" indent="0">
              <a:buNone/>
            </a:pPr>
            <a:r>
              <a:rPr lang="tr-TR" dirty="0"/>
              <a:t>if (kisi.isKadinMi()) {</a:t>
            </a:r>
          </a:p>
          <a:p>
            <a:pPr marL="0" indent="0">
              <a:buNone/>
            </a:pPr>
            <a:r>
              <a:rPr lang="tr-TR" dirty="0"/>
              <a:t>    imageView.setImageResource(R.drawable.kadin_simge);</a:t>
            </a:r>
          </a:p>
          <a:p>
            <a:pPr marL="0" indent="0">
              <a:buNone/>
            </a:pPr>
            <a:r>
              <a:rPr lang="tr-TR" dirty="0" smtClean="0"/>
              <a:t>}   </a:t>
            </a:r>
            <a:r>
              <a:rPr lang="tr-TR" dirty="0"/>
              <a:t>else {</a:t>
            </a:r>
          </a:p>
          <a:p>
            <a:pPr marL="0" indent="0">
              <a:buNone/>
            </a:pPr>
            <a:r>
              <a:rPr lang="tr-TR" dirty="0" smtClean="0"/>
              <a:t>   </a:t>
            </a:r>
            <a:r>
              <a:rPr lang="tr-TR" dirty="0"/>
              <a:t>imageView.setImageResource(R.drawable.adam_simge);</a:t>
            </a:r>
          </a:p>
          <a:p>
            <a:pPr marL="0" indent="0">
              <a:buNone/>
            </a:pPr>
            <a:r>
              <a:rPr lang="tr-TR" dirty="0"/>
              <a:t>}</a:t>
            </a:r>
          </a:p>
        </p:txBody>
      </p:sp>
    </p:spTree>
    <p:extLst>
      <p:ext uri="{BB962C8B-B14F-4D97-AF65-F5344CB8AC3E}">
        <p14:creationId xmlns:p14="http://schemas.microsoft.com/office/powerpoint/2010/main" val="13570901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3200"/>
            <a:ext cx="10515600" cy="5973763"/>
          </a:xfrm>
        </p:spPr>
        <p:txBody>
          <a:bodyPr>
            <a:normAutofit lnSpcReduction="10000"/>
          </a:bodyPr>
          <a:lstStyle/>
          <a:p>
            <a:pPr marL="0" indent="0">
              <a:buNone/>
            </a:pPr>
            <a:r>
              <a:rPr lang="tr-TR" dirty="0"/>
              <a:t>isKadinMi() </a:t>
            </a:r>
            <a:r>
              <a:rPr lang="tr-TR" b="1" dirty="0"/>
              <a:t>true</a:t>
            </a:r>
            <a:r>
              <a:rPr lang="tr-TR" dirty="0"/>
              <a:t> sonuç dönerse ImageView'a kadın simgesini, </a:t>
            </a:r>
            <a:r>
              <a:rPr lang="tr-TR" b="1" dirty="0"/>
              <a:t>false</a:t>
            </a:r>
            <a:r>
              <a:rPr lang="tr-TR" dirty="0"/>
              <a:t> dönerse erkek simgesini veriyoruz.</a:t>
            </a:r>
          </a:p>
          <a:p>
            <a:pPr marL="0" indent="0">
              <a:buNone/>
            </a:pPr>
            <a:r>
              <a:rPr lang="tr-TR" dirty="0"/>
              <a:t>Tüm bu işlemlerin ardından satirView hazır oluyor ve onu return ediyoruz</a:t>
            </a:r>
            <a:r>
              <a:rPr lang="tr-TR" dirty="0" smtClean="0"/>
              <a:t>.</a:t>
            </a:r>
          </a:p>
          <a:p>
            <a:r>
              <a:rPr lang="tr-TR" b="1" dirty="0"/>
              <a:t>Listeyle adaptörü bağlamak</a:t>
            </a:r>
          </a:p>
          <a:p>
            <a:r>
              <a:rPr lang="tr-TR" dirty="0"/>
              <a:t>Yukarıda kisiler ArrayList'ini hazırlamıştık fakat onu adaptörümüze göndermemiştik. Artık verileri kendi OzelAdapter sınıfımıza gönderebiliriz.</a:t>
            </a:r>
          </a:p>
          <a:p>
            <a:r>
              <a:rPr lang="tr-TR" dirty="0"/>
              <a:t>Önce ListView'ımızı ana yerleşim dosyasından alalım. Ardından da OzelAdapter sınıfından bir nesne oluşturalım. Sonra da listenin adaptörünü gösterelim</a:t>
            </a:r>
            <a:r>
              <a:rPr lang="tr-TR" dirty="0" smtClean="0"/>
              <a:t>:</a:t>
            </a:r>
          </a:p>
          <a:p>
            <a:pPr marL="0" indent="0">
              <a:buNone/>
            </a:pPr>
            <a:r>
              <a:rPr lang="tr-TR" b="1" dirty="0"/>
              <a:t>final ListView listemiz = (ListView) findViewById(R.id.liste);</a:t>
            </a:r>
          </a:p>
          <a:p>
            <a:pPr marL="0" indent="0">
              <a:buNone/>
            </a:pPr>
            <a:r>
              <a:rPr lang="tr-TR" b="1" dirty="0" smtClean="0"/>
              <a:t>  </a:t>
            </a:r>
            <a:r>
              <a:rPr lang="tr-TR" b="1" dirty="0"/>
              <a:t>OzelAdapter adaptorumuz=new OzelAdapter(this, kisiler);</a:t>
            </a:r>
          </a:p>
          <a:p>
            <a:pPr marL="0" indent="0">
              <a:buNone/>
            </a:pPr>
            <a:r>
              <a:rPr lang="tr-TR" b="1" dirty="0" smtClean="0"/>
              <a:t>   </a:t>
            </a:r>
            <a:r>
              <a:rPr lang="tr-TR" b="1" dirty="0"/>
              <a:t>listemiz.setAdapter(adaptorumuz);</a:t>
            </a:r>
          </a:p>
          <a:p>
            <a:pPr marL="0" indent="0">
              <a:buNone/>
            </a:pPr>
            <a:endParaRPr lang="tr-TR" dirty="0"/>
          </a:p>
          <a:p>
            <a:endParaRPr lang="tr-TR" dirty="0"/>
          </a:p>
        </p:txBody>
      </p:sp>
    </p:spTree>
    <p:extLst>
      <p:ext uri="{BB962C8B-B14F-4D97-AF65-F5344CB8AC3E}">
        <p14:creationId xmlns:p14="http://schemas.microsoft.com/office/powerpoint/2010/main" val="34432273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6400"/>
            <a:ext cx="10515600" cy="5770563"/>
          </a:xfrm>
        </p:spPr>
        <p:txBody>
          <a:bodyPr/>
          <a:lstStyle/>
          <a:p>
            <a:r>
              <a:rPr lang="tr-TR" dirty="0"/>
              <a:t>OzelAdapter sınıfından nesne oluştururken parametre olarak this ve kisiler geçiyoruz. Buradaki </a:t>
            </a:r>
            <a:r>
              <a:rPr lang="tr-TR" b="1" dirty="0"/>
              <a:t>this</a:t>
            </a:r>
            <a:r>
              <a:rPr lang="tr-TR" dirty="0"/>
              <a:t>, MainActivity'de olduğumuz için MainActivity'yi işaret ediyor. Böylece OzelAdapter'a çalışacağı </a:t>
            </a:r>
            <a:r>
              <a:rPr lang="tr-TR" i="1" dirty="0"/>
              <a:t>bağlam</a:t>
            </a:r>
            <a:r>
              <a:rPr lang="tr-TR" dirty="0"/>
              <a:t> konusunda bir parametre geçmiş oluyoruz. Hatırlayın: Adapter, veri ile arayüz arasında bir köprü idi. Bu iki parametreyle ona veriye (</a:t>
            </a:r>
            <a:r>
              <a:rPr lang="tr-TR" i="1" dirty="0"/>
              <a:t>kisiler</a:t>
            </a:r>
            <a:r>
              <a:rPr lang="tr-TR" dirty="0"/>
              <a:t> ArrayList'i) ve arayüze (</a:t>
            </a:r>
            <a:r>
              <a:rPr lang="tr-TR" i="1" dirty="0"/>
              <a:t>listemiz</a:t>
            </a:r>
            <a:r>
              <a:rPr lang="tr-TR" dirty="0"/>
              <a:t>) ilişkin parametre geçmiş oluyoruz.</a:t>
            </a:r>
          </a:p>
          <a:p>
            <a:r>
              <a:rPr lang="tr-TR" dirty="0"/>
              <a:t>Özel bir ListView oluşturduk. Görselleri de bulunduran bir örnek için sayfadaki projenin kaynak kodlarını indirebilirsiniz. Yukarıda Android 4.0 üzerinde ekran görüntüsünü verdiğimiz örnek Android 2.3.5 üzerinde şöyle görünecektir:</a:t>
            </a:r>
          </a:p>
          <a:p>
            <a:endParaRPr lang="tr-TR" dirty="0"/>
          </a:p>
        </p:txBody>
      </p:sp>
    </p:spTree>
    <p:extLst>
      <p:ext uri="{BB962C8B-B14F-4D97-AF65-F5344CB8AC3E}">
        <p14:creationId xmlns:p14="http://schemas.microsoft.com/office/powerpoint/2010/main" val="19020382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34351" y="304800"/>
            <a:ext cx="3523297" cy="5872163"/>
          </a:xfrm>
        </p:spPr>
      </p:pic>
    </p:spTree>
    <p:extLst>
      <p:ext uri="{BB962C8B-B14F-4D97-AF65-F5344CB8AC3E}">
        <p14:creationId xmlns:p14="http://schemas.microsoft.com/office/powerpoint/2010/main" val="345916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2900"/>
            <a:ext cx="10515600" cy="5834063"/>
          </a:xfrm>
        </p:spPr>
        <p:txBody>
          <a:bodyPr/>
          <a:lstStyle/>
          <a:p>
            <a:pPr marL="0" indent="0">
              <a:buNone/>
            </a:pPr>
            <a:r>
              <a:rPr lang="tr-TR" dirty="0"/>
              <a:t>Gördüğünüz gibi ListView'ı bir RelativeLayout içinde tutuyoruz. Kodların kalabalık olması bu yüzden. Burada asıl önemli şey android:id="@+id/listView1"  satırı. Burada ListView'ımıza listView1 ismini veriyoruz.</a:t>
            </a:r>
          </a:p>
          <a:p>
            <a:pPr marL="0" indent="0">
              <a:buNone/>
            </a:pPr>
            <a:r>
              <a:rPr lang="tr-TR" i="1" dirty="0"/>
              <a:t>XML üzerinde bir view nesnesine isim verirken o nesnenin android:id özelliğine </a:t>
            </a:r>
            <a:r>
              <a:rPr lang="tr-TR" b="1" i="1" dirty="0"/>
              <a:t>@+id/</a:t>
            </a:r>
            <a:r>
              <a:rPr lang="tr-TR" i="1" dirty="0"/>
              <a:t> ön ekini ve ardından da istediğimiz ismi veriyoruz</a:t>
            </a:r>
            <a:r>
              <a:rPr lang="tr-TR" i="1" dirty="0" smtClean="0"/>
              <a:t>.</a:t>
            </a:r>
            <a:endParaRPr lang="tr-TR" i="1" dirty="0"/>
          </a:p>
          <a:p>
            <a:pPr marL="0" indent="0">
              <a:buNone/>
            </a:pPr>
            <a:r>
              <a:rPr lang="tr-TR" dirty="0"/>
              <a:t>Bu ismi (id) daha sonra Java sınıfımız içinde ListView'a erişmek için kullanacağız</a:t>
            </a:r>
            <a:r>
              <a:rPr lang="tr-TR" dirty="0" smtClean="0"/>
              <a:t>.</a:t>
            </a:r>
          </a:p>
          <a:p>
            <a:pPr marL="0" indent="0">
              <a:buNone/>
            </a:pPr>
            <a:r>
              <a:rPr lang="tr-TR" b="1" dirty="0"/>
              <a:t>Gösterilecek verileri ayarlama</a:t>
            </a:r>
          </a:p>
          <a:p>
            <a:pPr marL="0" indent="0">
              <a:buNone/>
            </a:pPr>
            <a:r>
              <a:rPr lang="tr-TR" dirty="0"/>
              <a:t>Şimdi listemizde göstereceğimiz ülke isimlerini taşıyan bir String dizisi tanımlayalım. Bunu MainActivity sınıfımızın bir alanı olarak tanımlıyoruz. </a:t>
            </a:r>
          </a:p>
          <a:p>
            <a:pPr marL="0" indent="0">
              <a:buNone/>
            </a:pPr>
            <a:endParaRPr lang="tr-TR" dirty="0"/>
          </a:p>
          <a:p>
            <a:endParaRPr lang="tr-TR" dirty="0"/>
          </a:p>
        </p:txBody>
      </p:sp>
    </p:spTree>
    <p:extLst>
      <p:ext uri="{BB962C8B-B14F-4D97-AF65-F5344CB8AC3E}">
        <p14:creationId xmlns:p14="http://schemas.microsoft.com/office/powerpoint/2010/main" val="1084822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2770"/>
            <a:ext cx="10515600" cy="5999163"/>
          </a:xfrm>
        </p:spPr>
        <p:txBody>
          <a:bodyPr>
            <a:normAutofit fontScale="92500" lnSpcReduction="20000"/>
          </a:bodyPr>
          <a:lstStyle/>
          <a:p>
            <a:pPr marL="0" indent="0">
              <a:buNone/>
            </a:pPr>
            <a:r>
              <a:rPr lang="en-US" dirty="0" err="1"/>
              <a:t>Böylece</a:t>
            </a:r>
            <a:r>
              <a:rPr lang="en-US" dirty="0"/>
              <a:t> </a:t>
            </a:r>
            <a:r>
              <a:rPr lang="en-US" dirty="0" err="1"/>
              <a:t>bu</a:t>
            </a:r>
            <a:r>
              <a:rPr lang="en-US" dirty="0"/>
              <a:t> Activity </a:t>
            </a:r>
            <a:r>
              <a:rPr lang="en-US" dirty="0" err="1"/>
              <a:t>oluşturulduğu</a:t>
            </a:r>
            <a:r>
              <a:rPr lang="en-US" dirty="0"/>
              <a:t> an </a:t>
            </a:r>
            <a:r>
              <a:rPr lang="en-US" dirty="0" err="1"/>
              <a:t>elimizde</a:t>
            </a:r>
            <a:r>
              <a:rPr lang="en-US" dirty="0"/>
              <a:t> </a:t>
            </a:r>
            <a:r>
              <a:rPr lang="en-US" dirty="0" err="1"/>
              <a:t>bir</a:t>
            </a:r>
            <a:r>
              <a:rPr lang="en-US" dirty="0"/>
              <a:t> </a:t>
            </a:r>
            <a:r>
              <a:rPr lang="en-US" dirty="0" err="1"/>
              <a:t>ülke</a:t>
            </a:r>
            <a:r>
              <a:rPr lang="en-US" dirty="0"/>
              <a:t> </a:t>
            </a:r>
            <a:r>
              <a:rPr lang="en-US" dirty="0" err="1"/>
              <a:t>listesi</a:t>
            </a:r>
            <a:r>
              <a:rPr lang="en-US" dirty="0"/>
              <a:t> </a:t>
            </a:r>
            <a:r>
              <a:rPr lang="en-US" dirty="0" err="1"/>
              <a:t>olacak</a:t>
            </a:r>
            <a:r>
              <a:rPr lang="en-US" dirty="0" smtClean="0"/>
              <a:t>.</a:t>
            </a:r>
            <a:endParaRPr lang="tr-TR" dirty="0" smtClean="0"/>
          </a:p>
          <a:p>
            <a:pPr marL="0" indent="0">
              <a:buNone/>
            </a:pPr>
            <a:r>
              <a:rPr lang="tr-TR" b="1" dirty="0"/>
              <a:t>package</a:t>
            </a:r>
            <a:r>
              <a:rPr lang="tr-TR" dirty="0"/>
              <a:t> org.gelecegiyazanlar.ornek.listview; </a:t>
            </a:r>
            <a:endParaRPr lang="tr-TR" dirty="0" smtClean="0"/>
          </a:p>
          <a:p>
            <a:pPr marL="0" indent="0">
              <a:buNone/>
            </a:pPr>
            <a:r>
              <a:rPr lang="tr-TR" b="1" dirty="0" smtClean="0"/>
              <a:t>import</a:t>
            </a:r>
            <a:r>
              <a:rPr lang="tr-TR" dirty="0" smtClean="0"/>
              <a:t> android.os.Bundle;</a:t>
            </a:r>
          </a:p>
          <a:p>
            <a:pPr marL="0" indent="0">
              <a:buNone/>
            </a:pPr>
            <a:r>
              <a:rPr lang="tr-TR" b="1" dirty="0" smtClean="0"/>
              <a:t>import</a:t>
            </a:r>
            <a:r>
              <a:rPr lang="tr-TR" dirty="0" smtClean="0"/>
              <a:t> </a:t>
            </a:r>
            <a:r>
              <a:rPr lang="tr-TR" dirty="0"/>
              <a:t>android.app.Activity; </a:t>
            </a:r>
            <a:endParaRPr lang="tr-TR" dirty="0" smtClean="0"/>
          </a:p>
          <a:p>
            <a:pPr marL="0" indent="0">
              <a:buNone/>
            </a:pPr>
            <a:r>
              <a:rPr lang="tr-TR" b="1" dirty="0" smtClean="0"/>
              <a:t>public</a:t>
            </a:r>
            <a:r>
              <a:rPr lang="tr-TR" dirty="0" smtClean="0"/>
              <a:t> </a:t>
            </a:r>
            <a:r>
              <a:rPr lang="tr-TR" b="1" dirty="0"/>
              <a:t>class</a:t>
            </a:r>
            <a:r>
              <a:rPr lang="tr-TR" dirty="0"/>
              <a:t> </a:t>
            </a:r>
            <a:r>
              <a:rPr lang="tr-TR" b="1" dirty="0"/>
              <a:t>MainActivity</a:t>
            </a:r>
            <a:r>
              <a:rPr lang="tr-TR" dirty="0"/>
              <a:t> </a:t>
            </a:r>
            <a:r>
              <a:rPr lang="tr-TR" b="1" dirty="0"/>
              <a:t>extends</a:t>
            </a:r>
            <a:r>
              <a:rPr lang="tr-TR" dirty="0"/>
              <a:t> </a:t>
            </a:r>
            <a:r>
              <a:rPr lang="tr-TR" b="1" dirty="0"/>
              <a:t>Activity</a:t>
            </a:r>
            <a:r>
              <a:rPr lang="tr-TR" dirty="0"/>
              <a:t> { </a:t>
            </a:r>
            <a:endParaRPr lang="tr-TR" dirty="0" smtClean="0"/>
          </a:p>
          <a:p>
            <a:pPr marL="0" indent="0">
              <a:buNone/>
            </a:pPr>
            <a:r>
              <a:rPr lang="tr-TR" b="1" dirty="0" smtClean="0"/>
              <a:t>private</a:t>
            </a:r>
            <a:r>
              <a:rPr lang="tr-TR" dirty="0" smtClean="0"/>
              <a:t> </a:t>
            </a:r>
            <a:r>
              <a:rPr lang="tr-TR" dirty="0"/>
              <a:t>String[] ulkeler = {"Türkiye", "Almanya", "Avusturya", "Amerika","İngiltere", "Macaristan", "Yunanistan", "Rusya", "Suriye", "İran", "Irak", "Şili", "Brezilya", "Japonya", "Portekiz", "İspanya", "Makedonya", "Ukrayna", "</a:t>
            </a:r>
            <a:r>
              <a:rPr lang="tr-TR" dirty="0" smtClean="0"/>
              <a:t>İsviçre«</a:t>
            </a:r>
          </a:p>
          <a:p>
            <a:pPr marL="0" indent="0">
              <a:buNone/>
            </a:pPr>
            <a:r>
              <a:rPr lang="tr-TR" dirty="0" smtClean="0"/>
              <a:t>}; </a:t>
            </a:r>
          </a:p>
          <a:p>
            <a:pPr marL="0" indent="0">
              <a:buNone/>
            </a:pPr>
            <a:r>
              <a:rPr lang="tr-TR" dirty="0" smtClean="0"/>
              <a:t>@</a:t>
            </a:r>
            <a:r>
              <a:rPr lang="tr-TR" dirty="0"/>
              <a:t>Override </a:t>
            </a:r>
            <a:endParaRPr lang="tr-TR" dirty="0" smtClean="0"/>
          </a:p>
          <a:p>
            <a:pPr marL="0" indent="0">
              <a:buNone/>
            </a:pPr>
            <a:r>
              <a:rPr lang="tr-TR" b="1" dirty="0" smtClean="0"/>
              <a:t>protected</a:t>
            </a:r>
            <a:r>
              <a:rPr lang="tr-TR" dirty="0" smtClean="0"/>
              <a:t> </a:t>
            </a:r>
            <a:r>
              <a:rPr lang="tr-TR" b="1" dirty="0"/>
              <a:t>void</a:t>
            </a:r>
            <a:r>
              <a:rPr lang="tr-TR" dirty="0"/>
              <a:t> </a:t>
            </a:r>
            <a:r>
              <a:rPr lang="tr-TR" b="1" dirty="0"/>
              <a:t>onCreate</a:t>
            </a:r>
            <a:r>
              <a:rPr lang="tr-TR" dirty="0"/>
              <a:t>(Bundle savedInstanceState) { </a:t>
            </a:r>
            <a:r>
              <a:rPr lang="tr-TR" b="1" dirty="0"/>
              <a:t>super</a:t>
            </a:r>
            <a:r>
              <a:rPr lang="tr-TR" dirty="0"/>
              <a:t>.onCreate(savedInstanceState); setContentView(R.layout.activity_main</a:t>
            </a:r>
            <a:r>
              <a:rPr lang="tr-TR" dirty="0" smtClean="0"/>
              <a:t>);</a:t>
            </a:r>
          </a:p>
          <a:p>
            <a:pPr marL="0" indent="0">
              <a:buNone/>
            </a:pPr>
            <a:r>
              <a:rPr lang="tr-TR" dirty="0" smtClean="0"/>
              <a:t> }</a:t>
            </a:r>
          </a:p>
          <a:p>
            <a:pPr marL="0" indent="0">
              <a:buNone/>
            </a:pPr>
            <a:r>
              <a:rPr lang="tr-TR" dirty="0" smtClean="0"/>
              <a:t> </a:t>
            </a:r>
            <a:r>
              <a:rPr lang="tr-TR" dirty="0"/>
              <a:t>}</a:t>
            </a:r>
          </a:p>
        </p:txBody>
      </p:sp>
    </p:spTree>
    <p:extLst>
      <p:ext uri="{BB962C8B-B14F-4D97-AF65-F5344CB8AC3E}">
        <p14:creationId xmlns:p14="http://schemas.microsoft.com/office/powerpoint/2010/main" val="1085436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3700"/>
            <a:ext cx="10515600" cy="5783263"/>
          </a:xfrm>
        </p:spPr>
        <p:txBody>
          <a:bodyPr>
            <a:normAutofit fontScale="92500" lnSpcReduction="10000"/>
          </a:bodyPr>
          <a:lstStyle/>
          <a:p>
            <a:pPr marL="0" indent="0">
              <a:buNone/>
            </a:pPr>
            <a:r>
              <a:rPr lang="tr-TR" dirty="0"/>
              <a:t>Bu basit String dizi tanımlamasından sonra artık yukarıda sözünü ettiğimiz Java sınıfı içinde ListView'a erişmeyi ve onu yönetmeyi gerçekleştirelim. Bunun için şu üç adımı gerçekleştirmelisiniz.</a:t>
            </a:r>
          </a:p>
          <a:p>
            <a:pPr marL="0" indent="0">
              <a:buNone/>
            </a:pPr>
            <a:r>
              <a:rPr lang="tr-TR" dirty="0"/>
              <a:t>(A) Kullanıcıya gösterilen ListView'a ulaşabilmek için onun bir referansını almak</a:t>
            </a:r>
          </a:p>
          <a:p>
            <a:pPr marL="0" indent="0">
              <a:buNone/>
            </a:pPr>
            <a:r>
              <a:rPr lang="tr-TR" dirty="0"/>
              <a:t>(B) ListView'ımızı verilerle (ülke adları) buluşturacak olan Adapter'ı tanımlamak</a:t>
            </a:r>
          </a:p>
          <a:p>
            <a:pPr marL="0" indent="0">
              <a:buNone/>
            </a:pPr>
            <a:r>
              <a:rPr lang="tr-TR" dirty="0"/>
              <a:t>(C) ListView'ımıza, bağlanacağı Adapter'ı </a:t>
            </a:r>
            <a:r>
              <a:rPr lang="tr-TR" dirty="0" smtClean="0"/>
              <a:t>belirtmek</a:t>
            </a:r>
          </a:p>
          <a:p>
            <a:r>
              <a:rPr lang="tr-TR" b="1" u="sng" dirty="0"/>
              <a:t>ArrayAdapter nedir?</a:t>
            </a:r>
            <a:endParaRPr lang="tr-TR" b="1" dirty="0"/>
          </a:p>
          <a:p>
            <a:pPr marL="0" indent="0">
              <a:buNone/>
            </a:pPr>
            <a:r>
              <a:rPr lang="tr-TR" b="1" dirty="0"/>
              <a:t>Adapter</a:t>
            </a:r>
            <a:r>
              <a:rPr lang="tr-TR" dirty="0"/>
              <a:t> bir veri kaynağıyla, veriye ihtiyacı olan nesneyi birbirine bağlamaya yarayan yapılardır. ListView gibi bir </a:t>
            </a:r>
            <a:r>
              <a:rPr lang="tr-TR" b="1" dirty="0"/>
              <a:t>dizi</a:t>
            </a:r>
            <a:r>
              <a:rPr lang="tr-TR" dirty="0"/>
              <a:t> veriyi içinde bulunduran yapılara, bu verileri </a:t>
            </a:r>
            <a:r>
              <a:rPr lang="tr-TR" b="1" dirty="0"/>
              <a:t>ArrayAdapter</a:t>
            </a:r>
            <a:r>
              <a:rPr lang="tr-TR" dirty="0"/>
              <a:t> aracılığıyla veririz. </a:t>
            </a:r>
            <a:r>
              <a:rPr lang="tr-TR" b="1" dirty="0"/>
              <a:t>ArrayAdapter</a:t>
            </a:r>
            <a:r>
              <a:rPr lang="tr-TR" dirty="0"/>
              <a:t> bir veri kaynağındaki verileri (kısaca, veri modelini) görsel öğelerde kullanmaya uygun hale getirir.</a:t>
            </a:r>
          </a:p>
          <a:p>
            <a:pPr marL="0" indent="0">
              <a:buNone/>
            </a:pPr>
            <a:r>
              <a:rPr lang="tr-TR" dirty="0" smtClean="0"/>
              <a:t/>
            </a:r>
            <a:br>
              <a:rPr lang="tr-TR" dirty="0" smtClean="0"/>
            </a:br>
            <a:endParaRPr lang="tr-TR" dirty="0"/>
          </a:p>
        </p:txBody>
      </p:sp>
    </p:spTree>
    <p:extLst>
      <p:ext uri="{BB962C8B-B14F-4D97-AF65-F5344CB8AC3E}">
        <p14:creationId xmlns:p14="http://schemas.microsoft.com/office/powerpoint/2010/main" val="2360261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157"/>
          </a:xfrm>
        </p:spPr>
        <p:txBody>
          <a:bodyPr>
            <a:normAutofit/>
          </a:bodyPr>
          <a:lstStyle/>
          <a:p>
            <a:r>
              <a:rPr lang="tr-TR" sz="2800" dirty="0"/>
              <a:t>Bunun görsel anlatımı şu şekildedir: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9035" y="1094283"/>
            <a:ext cx="8679305" cy="4684218"/>
          </a:xfrm>
        </p:spPr>
      </p:pic>
      <p:sp>
        <p:nvSpPr>
          <p:cNvPr id="5" name="TextBox 4"/>
          <p:cNvSpPr txBox="1"/>
          <p:nvPr/>
        </p:nvSpPr>
        <p:spPr>
          <a:xfrm>
            <a:off x="469900" y="6108700"/>
            <a:ext cx="11236538" cy="646331"/>
          </a:xfrm>
          <a:prstGeom prst="rect">
            <a:avLst/>
          </a:prstGeom>
          <a:noFill/>
        </p:spPr>
        <p:txBody>
          <a:bodyPr wrap="none" rtlCol="0">
            <a:spAutoFit/>
          </a:bodyPr>
          <a:lstStyle/>
          <a:p>
            <a:r>
              <a:rPr lang="tr-TR" dirty="0" smtClean="0"/>
              <a:t> Prizdeki </a:t>
            </a:r>
            <a:r>
              <a:rPr lang="tr-TR" dirty="0"/>
              <a:t>elektrik, telefonumuzun kullanacağı elektrikten farklı olduğu için bir dönüşüme ihtiyaç duyar</a:t>
            </a:r>
            <a:r>
              <a:rPr lang="tr-TR" dirty="0" smtClean="0"/>
              <a:t>.</a:t>
            </a:r>
          </a:p>
          <a:p>
            <a:r>
              <a:rPr lang="tr-TR" dirty="0" smtClean="0"/>
              <a:t> </a:t>
            </a:r>
            <a:r>
              <a:rPr lang="tr-TR" dirty="0"/>
              <a:t>Bu dönüşümü adaptör aracılığıyla yaparız. Adaptör, şebekeden gelen elektriği alır ve telefonun kullanacağı türe çevirir.</a:t>
            </a:r>
          </a:p>
        </p:txBody>
      </p:sp>
    </p:spTree>
    <p:extLst>
      <p:ext uri="{BB962C8B-B14F-4D97-AF65-F5344CB8AC3E}">
        <p14:creationId xmlns:p14="http://schemas.microsoft.com/office/powerpoint/2010/main" val="2901273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tr-TR" sz="2400" b="1" dirty="0"/>
              <a:t>Verileri gösterme</a:t>
            </a:r>
            <a:br>
              <a:rPr lang="tr-TR" sz="2400" b="1" dirty="0"/>
            </a:br>
            <a:r>
              <a:rPr lang="tr-TR" sz="2400" dirty="0"/>
              <a:t>ArrayAdapter'ın veri ile görsel öğe arasındaki görevini inceledikten sonra kodumuza (MainActivity.java) geri dönelim:</a:t>
            </a:r>
            <a:br>
              <a:rPr lang="tr-TR" sz="2400" dirty="0"/>
            </a:br>
            <a:endParaRPr lang="tr-TR" sz="2400" dirty="0"/>
          </a:p>
        </p:txBody>
      </p:sp>
      <p:sp>
        <p:nvSpPr>
          <p:cNvPr id="3" name="Content Placeholder 2"/>
          <p:cNvSpPr>
            <a:spLocks noGrp="1"/>
          </p:cNvSpPr>
          <p:nvPr>
            <p:ph idx="1"/>
          </p:nvPr>
        </p:nvSpPr>
        <p:spPr/>
        <p:txBody>
          <a:bodyPr>
            <a:normAutofit fontScale="70000" lnSpcReduction="20000"/>
          </a:bodyPr>
          <a:lstStyle/>
          <a:p>
            <a:pPr marL="0" indent="0">
              <a:buNone/>
            </a:pPr>
            <a:r>
              <a:rPr lang="tr-TR" b="1" dirty="0" smtClean="0"/>
              <a:t>public</a:t>
            </a:r>
            <a:r>
              <a:rPr lang="tr-TR" dirty="0" smtClean="0"/>
              <a:t> </a:t>
            </a:r>
            <a:r>
              <a:rPr lang="tr-TR" b="1" dirty="0"/>
              <a:t>class</a:t>
            </a:r>
            <a:r>
              <a:rPr lang="tr-TR" dirty="0"/>
              <a:t> </a:t>
            </a:r>
            <a:r>
              <a:rPr lang="tr-TR" b="1" dirty="0"/>
              <a:t>MainActivity</a:t>
            </a:r>
            <a:r>
              <a:rPr lang="tr-TR" dirty="0"/>
              <a:t> </a:t>
            </a:r>
            <a:r>
              <a:rPr lang="tr-TR" b="1" dirty="0"/>
              <a:t>extends</a:t>
            </a:r>
            <a:r>
              <a:rPr lang="tr-TR" dirty="0"/>
              <a:t> </a:t>
            </a:r>
            <a:r>
              <a:rPr lang="tr-TR" b="1" dirty="0"/>
              <a:t>Activity</a:t>
            </a:r>
            <a:r>
              <a:rPr lang="tr-TR" dirty="0"/>
              <a:t> { </a:t>
            </a:r>
            <a:endParaRPr lang="tr-TR" dirty="0" smtClean="0"/>
          </a:p>
          <a:p>
            <a:pPr marL="0" indent="0">
              <a:buNone/>
            </a:pPr>
            <a:r>
              <a:rPr lang="tr-TR" b="1" dirty="0" smtClean="0"/>
              <a:t>private</a:t>
            </a:r>
            <a:r>
              <a:rPr lang="tr-TR" dirty="0" smtClean="0"/>
              <a:t> </a:t>
            </a:r>
            <a:r>
              <a:rPr lang="tr-TR" dirty="0"/>
              <a:t>String[] ulkeler = {"Türkiye", "Almanya", "Avusturya", "Amerika","İngiltere", "Macaristan", "Yunanistan", "Rusya", "Suriye", "İran", "Irak", "Şili", "Brezilya", "Japonya", "Portekiz", "İspanya", "Makedonya", "Ukrayna", "</a:t>
            </a:r>
            <a:r>
              <a:rPr lang="tr-TR" dirty="0" smtClean="0"/>
              <a:t>İsviçre«</a:t>
            </a:r>
          </a:p>
          <a:p>
            <a:pPr marL="0" indent="0">
              <a:buNone/>
            </a:pPr>
            <a:r>
              <a:rPr lang="tr-TR" dirty="0" smtClean="0"/>
              <a:t>};</a:t>
            </a:r>
          </a:p>
          <a:p>
            <a:pPr marL="0" indent="0">
              <a:buNone/>
            </a:pPr>
            <a:r>
              <a:rPr lang="tr-TR" dirty="0" smtClean="0"/>
              <a:t> </a:t>
            </a:r>
            <a:r>
              <a:rPr lang="tr-TR" dirty="0"/>
              <a:t>@Override </a:t>
            </a:r>
            <a:endParaRPr lang="tr-TR" dirty="0" smtClean="0"/>
          </a:p>
          <a:p>
            <a:pPr marL="0" indent="0">
              <a:buNone/>
            </a:pPr>
            <a:r>
              <a:rPr lang="tr-TR" b="1" dirty="0" smtClean="0"/>
              <a:t>protected</a:t>
            </a:r>
            <a:r>
              <a:rPr lang="tr-TR" dirty="0" smtClean="0"/>
              <a:t> </a:t>
            </a:r>
            <a:r>
              <a:rPr lang="tr-TR" b="1" dirty="0"/>
              <a:t>void</a:t>
            </a:r>
            <a:r>
              <a:rPr lang="tr-TR" dirty="0"/>
              <a:t> </a:t>
            </a:r>
            <a:r>
              <a:rPr lang="tr-TR" b="1" dirty="0"/>
              <a:t>onCreate</a:t>
            </a:r>
            <a:r>
              <a:rPr lang="tr-TR" dirty="0"/>
              <a:t>(Bundle savedInstanceState) { </a:t>
            </a:r>
            <a:endParaRPr lang="tr-TR" dirty="0" smtClean="0"/>
          </a:p>
          <a:p>
            <a:pPr marL="0" indent="0">
              <a:buNone/>
            </a:pPr>
            <a:r>
              <a:rPr lang="tr-TR" b="1" dirty="0" smtClean="0"/>
              <a:t>super</a:t>
            </a:r>
            <a:r>
              <a:rPr lang="tr-TR" dirty="0" smtClean="0"/>
              <a:t>.onCreate(savedInstanceState</a:t>
            </a:r>
            <a:r>
              <a:rPr lang="tr-TR" dirty="0"/>
              <a:t>); </a:t>
            </a:r>
            <a:endParaRPr lang="tr-TR" dirty="0" smtClean="0"/>
          </a:p>
          <a:p>
            <a:pPr marL="0" indent="0">
              <a:buNone/>
            </a:pPr>
            <a:r>
              <a:rPr lang="tr-TR" dirty="0" smtClean="0"/>
              <a:t>setContentView(R.layout.activity_main);</a:t>
            </a:r>
          </a:p>
          <a:p>
            <a:pPr marL="0" indent="0">
              <a:buNone/>
            </a:pPr>
            <a:r>
              <a:rPr lang="tr-TR" dirty="0" smtClean="0"/>
              <a:t>ListView </a:t>
            </a:r>
            <a:r>
              <a:rPr lang="tr-TR" dirty="0"/>
              <a:t>listemiz=(ListView</a:t>
            </a:r>
            <a:r>
              <a:rPr lang="tr-TR" dirty="0" smtClean="0"/>
              <a:t>) findViewById(R.id.listView1); </a:t>
            </a:r>
          </a:p>
          <a:p>
            <a:pPr marL="0" indent="0">
              <a:buNone/>
            </a:pPr>
            <a:r>
              <a:rPr lang="tr-TR" dirty="0" smtClean="0"/>
              <a:t>ArrayAdapter&lt;String</a:t>
            </a:r>
            <a:r>
              <a:rPr lang="tr-TR" dirty="0"/>
              <a:t>&gt; veriAdaptoru=</a:t>
            </a:r>
            <a:r>
              <a:rPr lang="tr-TR" b="1" dirty="0"/>
              <a:t>new</a:t>
            </a:r>
            <a:r>
              <a:rPr lang="tr-TR" dirty="0"/>
              <a:t> </a:t>
            </a:r>
            <a:r>
              <a:rPr lang="tr-TR" dirty="0" smtClean="0"/>
              <a:t>ArrayAdapter&lt;String</a:t>
            </a:r>
            <a:r>
              <a:rPr lang="tr-TR" dirty="0"/>
              <a:t>&gt; (</a:t>
            </a:r>
            <a:r>
              <a:rPr lang="tr-TR" b="1" dirty="0"/>
              <a:t>this</a:t>
            </a:r>
            <a:r>
              <a:rPr lang="tr-TR" dirty="0"/>
              <a:t>, android.R.layout.simple_list_item_1, android.R.id.text1, ulkeler</a:t>
            </a:r>
            <a:r>
              <a:rPr lang="tr-TR" dirty="0" smtClean="0"/>
              <a:t>);</a:t>
            </a:r>
          </a:p>
          <a:p>
            <a:pPr marL="0" indent="0">
              <a:buNone/>
            </a:pPr>
            <a:r>
              <a:rPr lang="tr-TR" dirty="0" smtClean="0"/>
              <a:t>listemiz.setAdapter(veriAdaptoru);</a:t>
            </a:r>
          </a:p>
          <a:p>
            <a:pPr marL="0" indent="0">
              <a:buNone/>
            </a:pPr>
            <a:r>
              <a:rPr lang="tr-TR" dirty="0" smtClean="0"/>
              <a:t> </a:t>
            </a:r>
            <a:r>
              <a:rPr lang="tr-TR" dirty="0"/>
              <a:t>} }</a:t>
            </a:r>
          </a:p>
        </p:txBody>
      </p:sp>
    </p:spTree>
    <p:extLst>
      <p:ext uri="{BB962C8B-B14F-4D97-AF65-F5344CB8AC3E}">
        <p14:creationId xmlns:p14="http://schemas.microsoft.com/office/powerpoint/2010/main" val="733470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8300"/>
            <a:ext cx="10515600" cy="5808663"/>
          </a:xfrm>
        </p:spPr>
        <p:txBody>
          <a:bodyPr/>
          <a:lstStyle/>
          <a:p>
            <a:pPr marL="0" indent="0">
              <a:buNone/>
            </a:pPr>
            <a:r>
              <a:rPr lang="tr-TR" dirty="0"/>
              <a:t>Ana kodumuzu Activity'nin </a:t>
            </a:r>
            <a:r>
              <a:rPr lang="tr-TR" b="1" dirty="0"/>
              <a:t>onCreate()</a:t>
            </a:r>
            <a:r>
              <a:rPr lang="tr-TR" dirty="0"/>
              <a:t> metoduna yazıyoruz. Böylelikle Activity oluşturulur oluşturulmaz verilerimizi ArrayAdapter yardımıyla ListView'da göstermiş oluyoruz. Activity'nin her onCreate() oluşunda çalışacak kodları şöyle açıklayabiliriz:</a:t>
            </a:r>
          </a:p>
          <a:p>
            <a:pPr marL="0" indent="0">
              <a:buNone/>
            </a:pPr>
            <a:r>
              <a:rPr lang="tr-TR" dirty="0"/>
              <a:t>(A) adımında, önce liste öğemize (listemiz) bir referans değişkeni tayin ediyoruz ki artık o öğemizi bir değişken ile kullanabilelim. findViewById() ile XML'de android:id ile isim verdiğimiz öğelere erişiriz. </a:t>
            </a:r>
          </a:p>
          <a:p>
            <a:pPr marL="0" indent="0">
              <a:buNone/>
            </a:pPr>
            <a:r>
              <a:rPr lang="tr-TR" dirty="0"/>
              <a:t>(B) adımında, new deyimiyle bir ArrayAdapter oluşturuyoruz. Oradaki &lt;String&gt;, ArrayAdapter'ın içinde tutacağı verilerin türünü belirten bir deyim. ArrayAdapter'ın yapılandırıcı metodundaki parametrelerse şu anlama geliyor: </a:t>
            </a:r>
          </a:p>
          <a:p>
            <a:endParaRPr lang="tr-TR" dirty="0"/>
          </a:p>
        </p:txBody>
      </p:sp>
    </p:spTree>
    <p:extLst>
      <p:ext uri="{BB962C8B-B14F-4D97-AF65-F5344CB8AC3E}">
        <p14:creationId xmlns:p14="http://schemas.microsoft.com/office/powerpoint/2010/main" val="9191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2112</TotalTime>
  <Words>1208</Words>
  <Application>Microsoft Office PowerPoint</Application>
  <PresentationFormat>Widescreen</PresentationFormat>
  <Paragraphs>243</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ListView Kullanımı </vt:lpstr>
      <vt:lpstr>PowerPoint Presentation</vt:lpstr>
      <vt:lpstr>Yerleşim dosyalarını düzenleme  Öncelikle ListView'ı üzerinde tutacak olan Activity'nin (MainActivity.java) tasarımını çıkaralım. Bunun için res/layout/ altındaki activity_main.xml dosyasını kullanıyoruz.</vt:lpstr>
      <vt:lpstr>PowerPoint Presentation</vt:lpstr>
      <vt:lpstr>PowerPoint Presentation</vt:lpstr>
      <vt:lpstr>PowerPoint Presentation</vt:lpstr>
      <vt:lpstr>Bunun görsel anlatımı şu şekildedir:</vt:lpstr>
      <vt:lpstr>Verileri gösterme ArrayAdapter'ın veri ile görsel öğe arasındaki görevini inceledikten sonra kodumuza (MainActivity.java) geri dönelim: </vt:lpstr>
      <vt:lpstr>PowerPoint Presentation</vt:lpstr>
      <vt:lpstr>PowerPoint Presentation</vt:lpstr>
      <vt:lpstr>Şu an uygulamamızı çalıştırdığımızda şöyle bir görüntü elde ederiz:</vt:lpstr>
      <vt:lpstr>PowerPoint Presentation</vt:lpstr>
      <vt:lpstr>PowerPoint Presentation</vt:lpstr>
      <vt:lpstr>PowerPoint Presentation</vt:lpstr>
      <vt:lpstr>PowerPoint Presentation</vt:lpstr>
      <vt:lpstr>PowerPoint Presentation</vt:lpstr>
      <vt:lpstr> Bittiğinde şöyle görünecek:</vt:lpstr>
      <vt:lpstr>PowerPoint Presentation</vt:lpstr>
      <vt:lpstr>MainActivity'nin arayüzünü bir RelativeLayout olarak gösterelim ve içine de liste id'sini taşıyan bir ListView ekleyelim:</vt:lpstr>
      <vt:lpstr>Bu kadarını tamamladığımz layout şöyle olacaktır:</vt:lpstr>
      <vt:lpstr>PowerPoint Presentation</vt:lpstr>
      <vt:lpstr>Bu yerleşim dosyasını da tıpkı activity_main.xml gibi projenizin layout/ dizininde tutabilirsiniz. Bu görünümü sağlayacak satir_layout.xml yerleşim dosyası şöyle: </vt:lpstr>
      <vt:lpstr>PowerPoint Presentation</vt:lpstr>
      <vt:lpstr> Yapmak istediğimiz yerleşimin son halinin hatları kabataslak şöyle olacaktır: </vt:lpstr>
      <vt:lpstr>PowerPoint Presentation</vt:lpstr>
      <vt:lpstr>Birer veri olarak ele alıp göstereceğimiz satırın tasarımına tekrar bakalım:</vt:lpstr>
      <vt:lpstr>PowerPoint Presentation</vt:lpstr>
      <vt:lpstr>PowerPoint Presentation</vt:lpstr>
      <vt:lpstr>Hemen MainActivity dosyamızı açalım ve bir ArrayList oluşturalım: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ListView Kullanımı </dc:title>
  <dc:creator>Windows User</dc:creator>
  <cp:lastModifiedBy>Windows User</cp:lastModifiedBy>
  <cp:revision>66</cp:revision>
  <dcterms:created xsi:type="dcterms:W3CDTF">2015-12-19T00:29:30Z</dcterms:created>
  <dcterms:modified xsi:type="dcterms:W3CDTF">2016-03-06T15:37:01Z</dcterms:modified>
</cp:coreProperties>
</file>