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2"/>
  </p:notesMasterIdLst>
  <p:handoutMasterIdLst>
    <p:handoutMasterId r:id="rId53"/>
  </p:handoutMasterIdLst>
  <p:sldIdLst>
    <p:sldId id="607" r:id="rId2"/>
    <p:sldId id="473" r:id="rId3"/>
    <p:sldId id="557" r:id="rId4"/>
    <p:sldId id="561" r:id="rId5"/>
    <p:sldId id="562" r:id="rId6"/>
    <p:sldId id="563" r:id="rId7"/>
    <p:sldId id="564" r:id="rId8"/>
    <p:sldId id="565" r:id="rId9"/>
    <p:sldId id="566" r:id="rId10"/>
    <p:sldId id="567" r:id="rId11"/>
    <p:sldId id="560" r:id="rId12"/>
    <p:sldId id="569" r:id="rId13"/>
    <p:sldId id="570" r:id="rId14"/>
    <p:sldId id="571" r:id="rId15"/>
    <p:sldId id="572" r:id="rId16"/>
    <p:sldId id="573" r:id="rId17"/>
    <p:sldId id="574" r:id="rId18"/>
    <p:sldId id="575" r:id="rId19"/>
    <p:sldId id="576" r:id="rId20"/>
    <p:sldId id="577" r:id="rId21"/>
    <p:sldId id="578" r:id="rId22"/>
    <p:sldId id="558" r:id="rId23"/>
    <p:sldId id="579" r:id="rId24"/>
    <p:sldId id="580" r:id="rId25"/>
    <p:sldId id="581" r:id="rId26"/>
    <p:sldId id="559" r:id="rId27"/>
    <p:sldId id="606" r:id="rId28"/>
    <p:sldId id="590" r:id="rId29"/>
    <p:sldId id="586" r:id="rId30"/>
    <p:sldId id="589" r:id="rId31"/>
    <p:sldId id="588" r:id="rId32"/>
    <p:sldId id="591" r:id="rId33"/>
    <p:sldId id="598" r:id="rId34"/>
    <p:sldId id="604" r:id="rId35"/>
    <p:sldId id="594" r:id="rId36"/>
    <p:sldId id="593" r:id="rId37"/>
    <p:sldId id="595" r:id="rId38"/>
    <p:sldId id="596" r:id="rId39"/>
    <p:sldId id="597" r:id="rId40"/>
    <p:sldId id="599" r:id="rId41"/>
    <p:sldId id="600" r:id="rId42"/>
    <p:sldId id="602" r:id="rId43"/>
    <p:sldId id="592" r:id="rId44"/>
    <p:sldId id="582" r:id="rId45"/>
    <p:sldId id="583" r:id="rId46"/>
    <p:sldId id="585" r:id="rId47"/>
    <p:sldId id="584" r:id="rId48"/>
    <p:sldId id="605" r:id="rId49"/>
    <p:sldId id="603" r:id="rId50"/>
    <p:sldId id="55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1428A0"/>
    <a:srgbClr val="33CCCC"/>
    <a:srgbClr val="CC99FF"/>
    <a:srgbClr val="CCCCFF"/>
    <a:srgbClr val="00B0F0"/>
    <a:srgbClr val="58B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0" autoAdjust="0"/>
    <p:restoredTop sz="97476" autoAdjust="0"/>
  </p:normalViewPr>
  <p:slideViewPr>
    <p:cSldViewPr snapToGrid="0">
      <p:cViewPr varScale="1">
        <p:scale>
          <a:sx n="133" d="100"/>
          <a:sy n="133" d="100"/>
        </p:scale>
        <p:origin x="-128" y="-8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9" d="100"/>
          <a:sy n="119" d="100"/>
        </p:scale>
        <p:origin x="161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7FFD2D-2072-B746-BA8C-B0CB503F8520}" type="doc">
      <dgm:prSet loTypeId="urn:microsoft.com/office/officeart/2005/8/layout/cycle6" loCatId="" qsTypeId="urn:microsoft.com/office/officeart/2005/8/quickstyle/simple1" qsCatId="simple" csTypeId="urn:microsoft.com/office/officeart/2005/8/colors/colorful5" csCatId="colorful" phldr="1"/>
      <dgm:spPr/>
      <dgm:t>
        <a:bodyPr/>
        <a:lstStyle/>
        <a:p>
          <a:endParaRPr lang="en-US"/>
        </a:p>
      </dgm:t>
    </dgm:pt>
    <dgm:pt modelId="{8BCB03DB-D992-7944-A9F0-AAC447C67C55}">
      <dgm:prSet phldrT="[Text]"/>
      <dgm:spPr/>
      <dgm:t>
        <a:bodyPr/>
        <a:lstStyle/>
        <a:p>
          <a:r>
            <a:rPr lang="en-US" b="1" dirty="0" smtClean="0"/>
            <a:t>Academic Research</a:t>
          </a:r>
          <a:endParaRPr lang="en-US" b="1" dirty="0"/>
        </a:p>
      </dgm:t>
    </dgm:pt>
    <dgm:pt modelId="{211D3E3F-AEEC-5E46-94F6-BB8C525CC35A}" type="parTrans" cxnId="{C4CB466E-172C-BE40-B3D2-67214F3686E9}">
      <dgm:prSet/>
      <dgm:spPr/>
      <dgm:t>
        <a:bodyPr/>
        <a:lstStyle/>
        <a:p>
          <a:endParaRPr lang="en-US"/>
        </a:p>
      </dgm:t>
    </dgm:pt>
    <dgm:pt modelId="{9BFB0423-A10D-904A-8ABB-105C473E3D35}" type="sibTrans" cxnId="{C4CB466E-172C-BE40-B3D2-67214F3686E9}">
      <dgm:prSet/>
      <dgm:spPr/>
      <dgm:t>
        <a:bodyPr/>
        <a:lstStyle/>
        <a:p>
          <a:endParaRPr lang="en-US"/>
        </a:p>
      </dgm:t>
    </dgm:pt>
    <dgm:pt modelId="{3A147B86-9966-AF45-8A70-E83406203D60}">
      <dgm:prSet phldrT="[Text]"/>
      <dgm:spPr/>
      <dgm:t>
        <a:bodyPr/>
        <a:lstStyle/>
        <a:p>
          <a:r>
            <a:rPr lang="en-US" b="1" dirty="0" smtClean="0"/>
            <a:t>Open Source Collaboration</a:t>
          </a:r>
          <a:endParaRPr lang="en-US" b="1" dirty="0"/>
        </a:p>
      </dgm:t>
    </dgm:pt>
    <dgm:pt modelId="{33C12AB0-A948-9A4B-8DD8-579802439CC1}" type="parTrans" cxnId="{7D0A70DF-FD51-624C-897B-98D8EF66114F}">
      <dgm:prSet/>
      <dgm:spPr/>
      <dgm:t>
        <a:bodyPr/>
        <a:lstStyle/>
        <a:p>
          <a:endParaRPr lang="en-US"/>
        </a:p>
      </dgm:t>
    </dgm:pt>
    <dgm:pt modelId="{61E74940-0008-5140-9E6A-994BEA610C1A}" type="sibTrans" cxnId="{7D0A70DF-FD51-624C-897B-98D8EF66114F}">
      <dgm:prSet/>
      <dgm:spPr/>
      <dgm:t>
        <a:bodyPr/>
        <a:lstStyle/>
        <a:p>
          <a:endParaRPr lang="en-US"/>
        </a:p>
      </dgm:t>
    </dgm:pt>
    <dgm:pt modelId="{594F9794-4D4F-3744-82F1-CE5BB1C30A55}">
      <dgm:prSet phldrT="[Text]"/>
      <dgm:spPr/>
      <dgm:t>
        <a:bodyPr/>
        <a:lstStyle/>
        <a:p>
          <a:r>
            <a:rPr lang="en-US" b="1" dirty="0" smtClean="0"/>
            <a:t>Corporate VC </a:t>
          </a:r>
          <a:endParaRPr lang="en-US" b="1" dirty="0"/>
        </a:p>
      </dgm:t>
    </dgm:pt>
    <dgm:pt modelId="{6886FBC5-4CA6-F74D-BC8D-02D3D0893AF6}" type="parTrans" cxnId="{F7AA5AB9-697D-F64D-B31D-6102239584F0}">
      <dgm:prSet/>
      <dgm:spPr/>
      <dgm:t>
        <a:bodyPr/>
        <a:lstStyle/>
        <a:p>
          <a:endParaRPr lang="en-US"/>
        </a:p>
      </dgm:t>
    </dgm:pt>
    <dgm:pt modelId="{0C6DDD4B-51FF-B744-AEE9-404AACA7201F}" type="sibTrans" cxnId="{F7AA5AB9-697D-F64D-B31D-6102239584F0}">
      <dgm:prSet/>
      <dgm:spPr/>
      <dgm:t>
        <a:bodyPr/>
        <a:lstStyle/>
        <a:p>
          <a:endParaRPr lang="en-US"/>
        </a:p>
      </dgm:t>
    </dgm:pt>
    <dgm:pt modelId="{0553573D-6B68-E545-BE81-3716D806696C}">
      <dgm:prSet phldrT="[Text]"/>
      <dgm:spPr/>
      <dgm:t>
        <a:bodyPr/>
        <a:lstStyle/>
        <a:p>
          <a:r>
            <a:rPr lang="en-US" b="1" dirty="0" smtClean="0"/>
            <a:t>Industry Collaboration </a:t>
          </a:r>
          <a:endParaRPr lang="en-US" b="1" dirty="0"/>
        </a:p>
      </dgm:t>
    </dgm:pt>
    <dgm:pt modelId="{72EED53B-7D48-D548-BE63-E181CC670DD4}" type="parTrans" cxnId="{1039C2B0-7CB2-3B42-87D0-4BD04A9EB640}">
      <dgm:prSet/>
      <dgm:spPr/>
      <dgm:t>
        <a:bodyPr/>
        <a:lstStyle/>
        <a:p>
          <a:endParaRPr lang="en-US"/>
        </a:p>
      </dgm:t>
    </dgm:pt>
    <dgm:pt modelId="{3F346A2E-3356-E440-9133-2B28EA551EB1}" type="sibTrans" cxnId="{1039C2B0-7CB2-3B42-87D0-4BD04A9EB640}">
      <dgm:prSet/>
      <dgm:spPr/>
      <dgm:t>
        <a:bodyPr/>
        <a:lstStyle/>
        <a:p>
          <a:endParaRPr lang="en-US"/>
        </a:p>
      </dgm:t>
    </dgm:pt>
    <dgm:pt modelId="{BB327446-886D-A649-98BD-7DF4D74033B0}">
      <dgm:prSet phldrT="[Text]"/>
      <dgm:spPr/>
      <dgm:t>
        <a:bodyPr/>
        <a:lstStyle/>
        <a:p>
          <a:r>
            <a:rPr lang="en-US" b="1" dirty="0" smtClean="0"/>
            <a:t>Startup Ecosystem </a:t>
          </a:r>
          <a:endParaRPr lang="en-US" b="1" dirty="0"/>
        </a:p>
      </dgm:t>
    </dgm:pt>
    <dgm:pt modelId="{D0E5EEA0-F709-3E47-8BEE-5E51AE10EC89}" type="parTrans" cxnId="{765CF63B-B0AC-F94B-82C4-DD67B777D34B}">
      <dgm:prSet/>
      <dgm:spPr/>
      <dgm:t>
        <a:bodyPr/>
        <a:lstStyle/>
        <a:p>
          <a:endParaRPr lang="en-US"/>
        </a:p>
      </dgm:t>
    </dgm:pt>
    <dgm:pt modelId="{62FD12EF-5C2F-CF41-88BC-EC529E85E3C4}" type="sibTrans" cxnId="{765CF63B-B0AC-F94B-82C4-DD67B777D34B}">
      <dgm:prSet/>
      <dgm:spPr/>
      <dgm:t>
        <a:bodyPr/>
        <a:lstStyle/>
        <a:p>
          <a:endParaRPr lang="en-US"/>
        </a:p>
      </dgm:t>
    </dgm:pt>
    <dgm:pt modelId="{F6522FAE-8EDA-FC46-941B-651872D727E1}">
      <dgm:prSet phldrT="[Text]"/>
      <dgm:spPr/>
      <dgm:t>
        <a:bodyPr/>
        <a:lstStyle/>
        <a:p>
          <a:r>
            <a:rPr lang="en-US" b="1" dirty="0" smtClean="0"/>
            <a:t>Internal R&amp;D </a:t>
          </a:r>
          <a:endParaRPr lang="en-US" b="1" dirty="0"/>
        </a:p>
      </dgm:t>
    </dgm:pt>
    <dgm:pt modelId="{3B9E2556-F510-B348-9694-4024E1884B54}" type="parTrans" cxnId="{F502654C-7F55-CD46-95DD-48F029384612}">
      <dgm:prSet/>
      <dgm:spPr/>
      <dgm:t>
        <a:bodyPr/>
        <a:lstStyle/>
        <a:p>
          <a:endParaRPr lang="en-US"/>
        </a:p>
      </dgm:t>
    </dgm:pt>
    <dgm:pt modelId="{A4069EA9-4276-404B-B21D-3F9DCABDBD0F}" type="sibTrans" cxnId="{F502654C-7F55-CD46-95DD-48F029384612}">
      <dgm:prSet/>
      <dgm:spPr/>
      <dgm:t>
        <a:bodyPr/>
        <a:lstStyle/>
        <a:p>
          <a:endParaRPr lang="en-US"/>
        </a:p>
      </dgm:t>
    </dgm:pt>
    <dgm:pt modelId="{7688A12E-FC69-2F4C-B030-334B4BFFFCC2}" type="pres">
      <dgm:prSet presAssocID="{D97FFD2D-2072-B746-BA8C-B0CB503F8520}" presName="cycle" presStyleCnt="0">
        <dgm:presLayoutVars>
          <dgm:dir/>
          <dgm:resizeHandles val="exact"/>
        </dgm:presLayoutVars>
      </dgm:prSet>
      <dgm:spPr/>
      <dgm:t>
        <a:bodyPr/>
        <a:lstStyle/>
        <a:p>
          <a:endParaRPr lang="en-US"/>
        </a:p>
      </dgm:t>
    </dgm:pt>
    <dgm:pt modelId="{D2145166-D1B3-D44D-ACD0-E9C7BA0734AB}" type="pres">
      <dgm:prSet presAssocID="{8BCB03DB-D992-7944-A9F0-AAC447C67C55}" presName="node" presStyleLbl="node1" presStyleIdx="0" presStyleCnt="6">
        <dgm:presLayoutVars>
          <dgm:bulletEnabled val="1"/>
        </dgm:presLayoutVars>
      </dgm:prSet>
      <dgm:spPr/>
      <dgm:t>
        <a:bodyPr/>
        <a:lstStyle/>
        <a:p>
          <a:endParaRPr lang="en-US"/>
        </a:p>
      </dgm:t>
    </dgm:pt>
    <dgm:pt modelId="{7A9371E4-856E-A649-92D5-AF67E0A6A15F}" type="pres">
      <dgm:prSet presAssocID="{8BCB03DB-D992-7944-A9F0-AAC447C67C55}" presName="spNode" presStyleCnt="0"/>
      <dgm:spPr/>
      <dgm:t>
        <a:bodyPr/>
        <a:lstStyle/>
        <a:p>
          <a:endParaRPr lang="en-US"/>
        </a:p>
      </dgm:t>
    </dgm:pt>
    <dgm:pt modelId="{49CE0B94-FCC9-EB43-A19F-315E93E9355A}" type="pres">
      <dgm:prSet presAssocID="{9BFB0423-A10D-904A-8ABB-105C473E3D35}" presName="sibTrans" presStyleLbl="sibTrans1D1" presStyleIdx="0" presStyleCnt="6"/>
      <dgm:spPr/>
      <dgm:t>
        <a:bodyPr/>
        <a:lstStyle/>
        <a:p>
          <a:endParaRPr lang="en-US"/>
        </a:p>
      </dgm:t>
    </dgm:pt>
    <dgm:pt modelId="{E07DB915-325A-264E-8102-51043FD0D982}" type="pres">
      <dgm:prSet presAssocID="{3A147B86-9966-AF45-8A70-E83406203D60}" presName="node" presStyleLbl="node1" presStyleIdx="1" presStyleCnt="6">
        <dgm:presLayoutVars>
          <dgm:bulletEnabled val="1"/>
        </dgm:presLayoutVars>
      </dgm:prSet>
      <dgm:spPr/>
      <dgm:t>
        <a:bodyPr/>
        <a:lstStyle/>
        <a:p>
          <a:endParaRPr lang="en-US"/>
        </a:p>
      </dgm:t>
    </dgm:pt>
    <dgm:pt modelId="{926BAA24-A036-DB40-A0BC-5F4504CF9035}" type="pres">
      <dgm:prSet presAssocID="{3A147B86-9966-AF45-8A70-E83406203D60}" presName="spNode" presStyleCnt="0"/>
      <dgm:spPr/>
      <dgm:t>
        <a:bodyPr/>
        <a:lstStyle/>
        <a:p>
          <a:endParaRPr lang="en-US"/>
        </a:p>
      </dgm:t>
    </dgm:pt>
    <dgm:pt modelId="{BDCCC853-4065-A443-9650-88BCC551F31B}" type="pres">
      <dgm:prSet presAssocID="{61E74940-0008-5140-9E6A-994BEA610C1A}" presName="sibTrans" presStyleLbl="sibTrans1D1" presStyleIdx="1" presStyleCnt="6"/>
      <dgm:spPr/>
      <dgm:t>
        <a:bodyPr/>
        <a:lstStyle/>
        <a:p>
          <a:endParaRPr lang="en-US"/>
        </a:p>
      </dgm:t>
    </dgm:pt>
    <dgm:pt modelId="{7F51BBAF-0F2E-274B-9681-EE8E57F972E8}" type="pres">
      <dgm:prSet presAssocID="{594F9794-4D4F-3744-82F1-CE5BB1C30A55}" presName="node" presStyleLbl="node1" presStyleIdx="2" presStyleCnt="6">
        <dgm:presLayoutVars>
          <dgm:bulletEnabled val="1"/>
        </dgm:presLayoutVars>
      </dgm:prSet>
      <dgm:spPr/>
      <dgm:t>
        <a:bodyPr/>
        <a:lstStyle/>
        <a:p>
          <a:endParaRPr lang="en-US"/>
        </a:p>
      </dgm:t>
    </dgm:pt>
    <dgm:pt modelId="{EC2C57C3-9C33-404F-A2B5-493BE02D1565}" type="pres">
      <dgm:prSet presAssocID="{594F9794-4D4F-3744-82F1-CE5BB1C30A55}" presName="spNode" presStyleCnt="0"/>
      <dgm:spPr/>
      <dgm:t>
        <a:bodyPr/>
        <a:lstStyle/>
        <a:p>
          <a:endParaRPr lang="en-US"/>
        </a:p>
      </dgm:t>
    </dgm:pt>
    <dgm:pt modelId="{4225733E-112E-B541-B6E7-8A76577EEA36}" type="pres">
      <dgm:prSet presAssocID="{0C6DDD4B-51FF-B744-AEE9-404AACA7201F}" presName="sibTrans" presStyleLbl="sibTrans1D1" presStyleIdx="2" presStyleCnt="6"/>
      <dgm:spPr/>
      <dgm:t>
        <a:bodyPr/>
        <a:lstStyle/>
        <a:p>
          <a:endParaRPr lang="en-US"/>
        </a:p>
      </dgm:t>
    </dgm:pt>
    <dgm:pt modelId="{369CAA4B-2E8F-154F-BEB9-604C58ED2C0A}" type="pres">
      <dgm:prSet presAssocID="{0553573D-6B68-E545-BE81-3716D806696C}" presName="node" presStyleLbl="node1" presStyleIdx="3" presStyleCnt="6">
        <dgm:presLayoutVars>
          <dgm:bulletEnabled val="1"/>
        </dgm:presLayoutVars>
      </dgm:prSet>
      <dgm:spPr/>
      <dgm:t>
        <a:bodyPr/>
        <a:lstStyle/>
        <a:p>
          <a:endParaRPr lang="en-US"/>
        </a:p>
      </dgm:t>
    </dgm:pt>
    <dgm:pt modelId="{26076E37-2AF9-144E-80B8-B0451276582E}" type="pres">
      <dgm:prSet presAssocID="{0553573D-6B68-E545-BE81-3716D806696C}" presName="spNode" presStyleCnt="0"/>
      <dgm:spPr/>
      <dgm:t>
        <a:bodyPr/>
        <a:lstStyle/>
        <a:p>
          <a:endParaRPr lang="en-US"/>
        </a:p>
      </dgm:t>
    </dgm:pt>
    <dgm:pt modelId="{0191343F-5118-FC46-9769-A310E0480D18}" type="pres">
      <dgm:prSet presAssocID="{3F346A2E-3356-E440-9133-2B28EA551EB1}" presName="sibTrans" presStyleLbl="sibTrans1D1" presStyleIdx="3" presStyleCnt="6"/>
      <dgm:spPr/>
      <dgm:t>
        <a:bodyPr/>
        <a:lstStyle/>
        <a:p>
          <a:endParaRPr lang="en-US"/>
        </a:p>
      </dgm:t>
    </dgm:pt>
    <dgm:pt modelId="{2E211A0D-3196-3F41-9ACC-6A54AD8945DF}" type="pres">
      <dgm:prSet presAssocID="{BB327446-886D-A649-98BD-7DF4D74033B0}" presName="node" presStyleLbl="node1" presStyleIdx="4" presStyleCnt="6">
        <dgm:presLayoutVars>
          <dgm:bulletEnabled val="1"/>
        </dgm:presLayoutVars>
      </dgm:prSet>
      <dgm:spPr/>
      <dgm:t>
        <a:bodyPr/>
        <a:lstStyle/>
        <a:p>
          <a:endParaRPr lang="en-US"/>
        </a:p>
      </dgm:t>
    </dgm:pt>
    <dgm:pt modelId="{E5924407-BC82-7C4C-9750-CA13E7DEC11F}" type="pres">
      <dgm:prSet presAssocID="{BB327446-886D-A649-98BD-7DF4D74033B0}" presName="spNode" presStyleCnt="0"/>
      <dgm:spPr/>
      <dgm:t>
        <a:bodyPr/>
        <a:lstStyle/>
        <a:p>
          <a:endParaRPr lang="en-US"/>
        </a:p>
      </dgm:t>
    </dgm:pt>
    <dgm:pt modelId="{32E66337-2420-BD4C-9A96-0378439F8660}" type="pres">
      <dgm:prSet presAssocID="{62FD12EF-5C2F-CF41-88BC-EC529E85E3C4}" presName="sibTrans" presStyleLbl="sibTrans1D1" presStyleIdx="4" presStyleCnt="6"/>
      <dgm:spPr/>
      <dgm:t>
        <a:bodyPr/>
        <a:lstStyle/>
        <a:p>
          <a:endParaRPr lang="en-US"/>
        </a:p>
      </dgm:t>
    </dgm:pt>
    <dgm:pt modelId="{E62425FF-4027-2D40-93E3-90842F37EE5F}" type="pres">
      <dgm:prSet presAssocID="{F6522FAE-8EDA-FC46-941B-651872D727E1}" presName="node" presStyleLbl="node1" presStyleIdx="5" presStyleCnt="6">
        <dgm:presLayoutVars>
          <dgm:bulletEnabled val="1"/>
        </dgm:presLayoutVars>
      </dgm:prSet>
      <dgm:spPr/>
      <dgm:t>
        <a:bodyPr/>
        <a:lstStyle/>
        <a:p>
          <a:endParaRPr lang="en-US"/>
        </a:p>
      </dgm:t>
    </dgm:pt>
    <dgm:pt modelId="{656E90A7-1C34-A844-88EF-4AABD609CB3A}" type="pres">
      <dgm:prSet presAssocID="{F6522FAE-8EDA-FC46-941B-651872D727E1}" presName="spNode" presStyleCnt="0"/>
      <dgm:spPr/>
      <dgm:t>
        <a:bodyPr/>
        <a:lstStyle/>
        <a:p>
          <a:endParaRPr lang="en-US"/>
        </a:p>
      </dgm:t>
    </dgm:pt>
    <dgm:pt modelId="{39DF244F-E822-A941-BFA1-EBE221AD5638}" type="pres">
      <dgm:prSet presAssocID="{A4069EA9-4276-404B-B21D-3F9DCABDBD0F}" presName="sibTrans" presStyleLbl="sibTrans1D1" presStyleIdx="5" presStyleCnt="6"/>
      <dgm:spPr/>
      <dgm:t>
        <a:bodyPr/>
        <a:lstStyle/>
        <a:p>
          <a:endParaRPr lang="en-US"/>
        </a:p>
      </dgm:t>
    </dgm:pt>
  </dgm:ptLst>
  <dgm:cxnLst>
    <dgm:cxn modelId="{C5D6D242-BA89-6B4D-9C75-47AA21DB8B07}" type="presOf" srcId="{0553573D-6B68-E545-BE81-3716D806696C}" destId="{369CAA4B-2E8F-154F-BEB9-604C58ED2C0A}" srcOrd="0" destOrd="0" presId="urn:microsoft.com/office/officeart/2005/8/layout/cycle6"/>
    <dgm:cxn modelId="{9E96BC35-09BE-3C44-A9DE-D56F059CE1C1}" type="presOf" srcId="{BB327446-886D-A649-98BD-7DF4D74033B0}" destId="{2E211A0D-3196-3F41-9ACC-6A54AD8945DF}" srcOrd="0" destOrd="0" presId="urn:microsoft.com/office/officeart/2005/8/layout/cycle6"/>
    <dgm:cxn modelId="{0CF9B2EB-8395-C442-B4DB-6B9D4B1FDBED}" type="presOf" srcId="{F6522FAE-8EDA-FC46-941B-651872D727E1}" destId="{E62425FF-4027-2D40-93E3-90842F37EE5F}" srcOrd="0" destOrd="0" presId="urn:microsoft.com/office/officeart/2005/8/layout/cycle6"/>
    <dgm:cxn modelId="{BA550FEE-304E-6E48-8D1A-A3CF14A5C558}" type="presOf" srcId="{0C6DDD4B-51FF-B744-AEE9-404AACA7201F}" destId="{4225733E-112E-B541-B6E7-8A76577EEA36}" srcOrd="0" destOrd="0" presId="urn:microsoft.com/office/officeart/2005/8/layout/cycle6"/>
    <dgm:cxn modelId="{8EA7D557-75C4-7747-A4FA-E0B5CC7DEAEA}" type="presOf" srcId="{3A147B86-9966-AF45-8A70-E83406203D60}" destId="{E07DB915-325A-264E-8102-51043FD0D982}" srcOrd="0" destOrd="0" presId="urn:microsoft.com/office/officeart/2005/8/layout/cycle6"/>
    <dgm:cxn modelId="{1039C2B0-7CB2-3B42-87D0-4BD04A9EB640}" srcId="{D97FFD2D-2072-B746-BA8C-B0CB503F8520}" destId="{0553573D-6B68-E545-BE81-3716D806696C}" srcOrd="3" destOrd="0" parTransId="{72EED53B-7D48-D548-BE63-E181CC670DD4}" sibTransId="{3F346A2E-3356-E440-9133-2B28EA551EB1}"/>
    <dgm:cxn modelId="{CB3E7A04-DA58-934F-86A2-F2308E6FD644}" type="presOf" srcId="{594F9794-4D4F-3744-82F1-CE5BB1C30A55}" destId="{7F51BBAF-0F2E-274B-9681-EE8E57F972E8}" srcOrd="0" destOrd="0" presId="urn:microsoft.com/office/officeart/2005/8/layout/cycle6"/>
    <dgm:cxn modelId="{719A73F0-1235-0B48-A339-A24864FCB119}" type="presOf" srcId="{61E74940-0008-5140-9E6A-994BEA610C1A}" destId="{BDCCC853-4065-A443-9650-88BCC551F31B}" srcOrd="0" destOrd="0" presId="urn:microsoft.com/office/officeart/2005/8/layout/cycle6"/>
    <dgm:cxn modelId="{765CF63B-B0AC-F94B-82C4-DD67B777D34B}" srcId="{D97FFD2D-2072-B746-BA8C-B0CB503F8520}" destId="{BB327446-886D-A649-98BD-7DF4D74033B0}" srcOrd="4" destOrd="0" parTransId="{D0E5EEA0-F709-3E47-8BEE-5E51AE10EC89}" sibTransId="{62FD12EF-5C2F-CF41-88BC-EC529E85E3C4}"/>
    <dgm:cxn modelId="{8C5FEA48-0002-BD47-AF13-5BA3037B1F00}" type="presOf" srcId="{8BCB03DB-D992-7944-A9F0-AAC447C67C55}" destId="{D2145166-D1B3-D44D-ACD0-E9C7BA0734AB}" srcOrd="0" destOrd="0" presId="urn:microsoft.com/office/officeart/2005/8/layout/cycle6"/>
    <dgm:cxn modelId="{AF201129-5BF8-A449-B0A1-D588F5ADF752}" type="presOf" srcId="{3F346A2E-3356-E440-9133-2B28EA551EB1}" destId="{0191343F-5118-FC46-9769-A310E0480D18}" srcOrd="0" destOrd="0" presId="urn:microsoft.com/office/officeart/2005/8/layout/cycle6"/>
    <dgm:cxn modelId="{13AB68AE-65E5-674A-BBB0-60FFD2C7B675}" type="presOf" srcId="{D97FFD2D-2072-B746-BA8C-B0CB503F8520}" destId="{7688A12E-FC69-2F4C-B030-334B4BFFFCC2}" srcOrd="0" destOrd="0" presId="urn:microsoft.com/office/officeart/2005/8/layout/cycle6"/>
    <dgm:cxn modelId="{7D0A70DF-FD51-624C-897B-98D8EF66114F}" srcId="{D97FFD2D-2072-B746-BA8C-B0CB503F8520}" destId="{3A147B86-9966-AF45-8A70-E83406203D60}" srcOrd="1" destOrd="0" parTransId="{33C12AB0-A948-9A4B-8DD8-579802439CC1}" sibTransId="{61E74940-0008-5140-9E6A-994BEA610C1A}"/>
    <dgm:cxn modelId="{F502654C-7F55-CD46-95DD-48F029384612}" srcId="{D97FFD2D-2072-B746-BA8C-B0CB503F8520}" destId="{F6522FAE-8EDA-FC46-941B-651872D727E1}" srcOrd="5" destOrd="0" parTransId="{3B9E2556-F510-B348-9694-4024E1884B54}" sibTransId="{A4069EA9-4276-404B-B21D-3F9DCABDBD0F}"/>
    <dgm:cxn modelId="{C4CB466E-172C-BE40-B3D2-67214F3686E9}" srcId="{D97FFD2D-2072-B746-BA8C-B0CB503F8520}" destId="{8BCB03DB-D992-7944-A9F0-AAC447C67C55}" srcOrd="0" destOrd="0" parTransId="{211D3E3F-AEEC-5E46-94F6-BB8C525CC35A}" sibTransId="{9BFB0423-A10D-904A-8ABB-105C473E3D35}"/>
    <dgm:cxn modelId="{1826C92C-0298-1E4C-8BFC-42C6B360018E}" type="presOf" srcId="{9BFB0423-A10D-904A-8ABB-105C473E3D35}" destId="{49CE0B94-FCC9-EB43-A19F-315E93E9355A}" srcOrd="0" destOrd="0" presId="urn:microsoft.com/office/officeart/2005/8/layout/cycle6"/>
    <dgm:cxn modelId="{530F5F66-2C80-F541-A5AD-140832D3AFF9}" type="presOf" srcId="{62FD12EF-5C2F-CF41-88BC-EC529E85E3C4}" destId="{32E66337-2420-BD4C-9A96-0378439F8660}" srcOrd="0" destOrd="0" presId="urn:microsoft.com/office/officeart/2005/8/layout/cycle6"/>
    <dgm:cxn modelId="{0A7B9AEE-375F-6342-9BC2-B7E8DB0E7B41}" type="presOf" srcId="{A4069EA9-4276-404B-B21D-3F9DCABDBD0F}" destId="{39DF244F-E822-A941-BFA1-EBE221AD5638}" srcOrd="0" destOrd="0" presId="urn:microsoft.com/office/officeart/2005/8/layout/cycle6"/>
    <dgm:cxn modelId="{F7AA5AB9-697D-F64D-B31D-6102239584F0}" srcId="{D97FFD2D-2072-B746-BA8C-B0CB503F8520}" destId="{594F9794-4D4F-3744-82F1-CE5BB1C30A55}" srcOrd="2" destOrd="0" parTransId="{6886FBC5-4CA6-F74D-BC8D-02D3D0893AF6}" sibTransId="{0C6DDD4B-51FF-B744-AEE9-404AACA7201F}"/>
    <dgm:cxn modelId="{3CBDBA31-C45D-EA48-B282-BBD9EAC2053C}" type="presParOf" srcId="{7688A12E-FC69-2F4C-B030-334B4BFFFCC2}" destId="{D2145166-D1B3-D44D-ACD0-E9C7BA0734AB}" srcOrd="0" destOrd="0" presId="urn:microsoft.com/office/officeart/2005/8/layout/cycle6"/>
    <dgm:cxn modelId="{DEC42CAC-2232-7E46-B595-ACC6E7272058}" type="presParOf" srcId="{7688A12E-FC69-2F4C-B030-334B4BFFFCC2}" destId="{7A9371E4-856E-A649-92D5-AF67E0A6A15F}" srcOrd="1" destOrd="0" presId="urn:microsoft.com/office/officeart/2005/8/layout/cycle6"/>
    <dgm:cxn modelId="{9B923231-3247-9F47-B994-1528D823A868}" type="presParOf" srcId="{7688A12E-FC69-2F4C-B030-334B4BFFFCC2}" destId="{49CE0B94-FCC9-EB43-A19F-315E93E9355A}" srcOrd="2" destOrd="0" presId="urn:microsoft.com/office/officeart/2005/8/layout/cycle6"/>
    <dgm:cxn modelId="{F94923A6-8F23-EA45-BA02-06C51056BA48}" type="presParOf" srcId="{7688A12E-FC69-2F4C-B030-334B4BFFFCC2}" destId="{E07DB915-325A-264E-8102-51043FD0D982}" srcOrd="3" destOrd="0" presId="urn:microsoft.com/office/officeart/2005/8/layout/cycle6"/>
    <dgm:cxn modelId="{489C42AB-D4E2-984D-9AF2-6998141DEF5A}" type="presParOf" srcId="{7688A12E-FC69-2F4C-B030-334B4BFFFCC2}" destId="{926BAA24-A036-DB40-A0BC-5F4504CF9035}" srcOrd="4" destOrd="0" presId="urn:microsoft.com/office/officeart/2005/8/layout/cycle6"/>
    <dgm:cxn modelId="{34342D36-53BB-5448-82AC-0F755B396D3F}" type="presParOf" srcId="{7688A12E-FC69-2F4C-B030-334B4BFFFCC2}" destId="{BDCCC853-4065-A443-9650-88BCC551F31B}" srcOrd="5" destOrd="0" presId="urn:microsoft.com/office/officeart/2005/8/layout/cycle6"/>
    <dgm:cxn modelId="{6CF07176-DF9C-B345-A774-D21F97C71A9C}" type="presParOf" srcId="{7688A12E-FC69-2F4C-B030-334B4BFFFCC2}" destId="{7F51BBAF-0F2E-274B-9681-EE8E57F972E8}" srcOrd="6" destOrd="0" presId="urn:microsoft.com/office/officeart/2005/8/layout/cycle6"/>
    <dgm:cxn modelId="{DABC2CC6-18CD-904E-AC36-7AA9BC9B7617}" type="presParOf" srcId="{7688A12E-FC69-2F4C-B030-334B4BFFFCC2}" destId="{EC2C57C3-9C33-404F-A2B5-493BE02D1565}" srcOrd="7" destOrd="0" presId="urn:microsoft.com/office/officeart/2005/8/layout/cycle6"/>
    <dgm:cxn modelId="{B8A24529-DA1D-7E43-9C57-5057BF2266B9}" type="presParOf" srcId="{7688A12E-FC69-2F4C-B030-334B4BFFFCC2}" destId="{4225733E-112E-B541-B6E7-8A76577EEA36}" srcOrd="8" destOrd="0" presId="urn:microsoft.com/office/officeart/2005/8/layout/cycle6"/>
    <dgm:cxn modelId="{74673DA7-EA10-FC4D-B809-F07B0DB3295A}" type="presParOf" srcId="{7688A12E-FC69-2F4C-B030-334B4BFFFCC2}" destId="{369CAA4B-2E8F-154F-BEB9-604C58ED2C0A}" srcOrd="9" destOrd="0" presId="urn:microsoft.com/office/officeart/2005/8/layout/cycle6"/>
    <dgm:cxn modelId="{EB0440CA-A13C-494C-AFF2-F350860346FF}" type="presParOf" srcId="{7688A12E-FC69-2F4C-B030-334B4BFFFCC2}" destId="{26076E37-2AF9-144E-80B8-B0451276582E}" srcOrd="10" destOrd="0" presId="urn:microsoft.com/office/officeart/2005/8/layout/cycle6"/>
    <dgm:cxn modelId="{CB04E25E-CC41-5748-9B1E-408A45CE663F}" type="presParOf" srcId="{7688A12E-FC69-2F4C-B030-334B4BFFFCC2}" destId="{0191343F-5118-FC46-9769-A310E0480D18}" srcOrd="11" destOrd="0" presId="urn:microsoft.com/office/officeart/2005/8/layout/cycle6"/>
    <dgm:cxn modelId="{60BEB672-EEBA-E84A-97D5-F9A473F36930}" type="presParOf" srcId="{7688A12E-FC69-2F4C-B030-334B4BFFFCC2}" destId="{2E211A0D-3196-3F41-9ACC-6A54AD8945DF}" srcOrd="12" destOrd="0" presId="urn:microsoft.com/office/officeart/2005/8/layout/cycle6"/>
    <dgm:cxn modelId="{97F92847-CDFC-FA42-ACA9-9972A7CBCB0B}" type="presParOf" srcId="{7688A12E-FC69-2F4C-B030-334B4BFFFCC2}" destId="{E5924407-BC82-7C4C-9750-CA13E7DEC11F}" srcOrd="13" destOrd="0" presId="urn:microsoft.com/office/officeart/2005/8/layout/cycle6"/>
    <dgm:cxn modelId="{B76AEA43-8493-FB49-9EB1-57212F0C0654}" type="presParOf" srcId="{7688A12E-FC69-2F4C-B030-334B4BFFFCC2}" destId="{32E66337-2420-BD4C-9A96-0378439F8660}" srcOrd="14" destOrd="0" presId="urn:microsoft.com/office/officeart/2005/8/layout/cycle6"/>
    <dgm:cxn modelId="{52A0EF85-17FD-8741-A723-D1C4E3CC5892}" type="presParOf" srcId="{7688A12E-FC69-2F4C-B030-334B4BFFFCC2}" destId="{E62425FF-4027-2D40-93E3-90842F37EE5F}" srcOrd="15" destOrd="0" presId="urn:microsoft.com/office/officeart/2005/8/layout/cycle6"/>
    <dgm:cxn modelId="{64A3AD57-7848-2A4A-B236-C72A2A28BA98}" type="presParOf" srcId="{7688A12E-FC69-2F4C-B030-334B4BFFFCC2}" destId="{656E90A7-1C34-A844-88EF-4AABD609CB3A}" srcOrd="16" destOrd="0" presId="urn:microsoft.com/office/officeart/2005/8/layout/cycle6"/>
    <dgm:cxn modelId="{FC3C01DE-3F75-3C41-AAAD-1DFE4889017C}" type="presParOf" srcId="{7688A12E-FC69-2F4C-B030-334B4BFFFCC2}" destId="{39DF244F-E822-A941-BFA1-EBE221AD5638}"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B2734-B108-E144-8BAB-1144EF718DC7}" type="doc">
      <dgm:prSet loTypeId="urn:microsoft.com/office/officeart/2005/8/layout/equation1" loCatId="" qsTypeId="urn:microsoft.com/office/officeart/2005/8/quickstyle/simple3" qsCatId="simple" csTypeId="urn:microsoft.com/office/officeart/2005/8/colors/colorful1" csCatId="colorful" phldr="1"/>
      <dgm:spPr/>
      <dgm:t>
        <a:bodyPr/>
        <a:lstStyle/>
        <a:p>
          <a:endParaRPr lang="en-US"/>
        </a:p>
      </dgm:t>
    </dgm:pt>
    <dgm:pt modelId="{827D4FED-0EE6-6A41-9E69-1ABA4DB90C30}">
      <dgm:prSet custT="1"/>
      <dgm:spPr>
        <a:solidFill>
          <a:schemeClr val="accent1">
            <a:lumMod val="40000"/>
            <a:lumOff val="60000"/>
          </a:schemeClr>
        </a:solidFill>
      </dgm:spPr>
      <dgm:t>
        <a:bodyPr/>
        <a:lstStyle/>
        <a:p>
          <a:pPr rtl="0"/>
          <a:r>
            <a:rPr lang="en-US" sz="1800" b="0" dirty="0" smtClean="0">
              <a:latin typeface="Berlin Sans FB Demi" panose="020E0802020502020306" pitchFamily="34" charset="0"/>
            </a:rPr>
            <a:t>Direct enablement</a:t>
          </a:r>
        </a:p>
        <a:p>
          <a:pPr rtl="0"/>
          <a:endParaRPr lang="en-US" sz="1600" b="0" dirty="0">
            <a:latin typeface="Berlin Sans FB Demi" panose="020E0802020502020306" pitchFamily="34" charset="0"/>
          </a:endParaRPr>
        </a:p>
      </dgm:t>
    </dgm:pt>
    <dgm:pt modelId="{C337C376-8D65-AD42-AB31-575A17A40817}" type="parTrans" cxnId="{52EAA062-77FA-2343-9884-36B9E22E80BA}">
      <dgm:prSet/>
      <dgm:spPr/>
      <dgm:t>
        <a:bodyPr/>
        <a:lstStyle/>
        <a:p>
          <a:endParaRPr lang="en-US" sz="1600" b="0">
            <a:solidFill>
              <a:sysClr val="windowText" lastClr="000000"/>
            </a:solidFill>
          </a:endParaRPr>
        </a:p>
      </dgm:t>
    </dgm:pt>
    <dgm:pt modelId="{C8731176-1D62-7A41-8372-992C502749E9}" type="sibTrans" cxnId="{52EAA062-77FA-2343-9884-36B9E22E80BA}">
      <dgm:prSet custT="1"/>
      <dgm:spPr>
        <a:solidFill>
          <a:schemeClr val="bg2">
            <a:lumMod val="25000"/>
          </a:schemeClr>
        </a:solidFill>
      </dgm:spPr>
      <dgm:t>
        <a:bodyPr/>
        <a:lstStyle/>
        <a:p>
          <a:endParaRPr lang="en-US" sz="800" b="0">
            <a:solidFill>
              <a:schemeClr val="tx1">
                <a:lumMod val="50000"/>
              </a:schemeClr>
            </a:solidFill>
          </a:endParaRPr>
        </a:p>
      </dgm:t>
    </dgm:pt>
    <dgm:pt modelId="{121F0DF8-94C9-934D-A92A-136A40549F92}">
      <dgm:prSet custT="1"/>
      <dgm:spPr>
        <a:solidFill>
          <a:schemeClr val="accent1">
            <a:lumMod val="40000"/>
            <a:lumOff val="60000"/>
          </a:schemeClr>
        </a:solidFill>
      </dgm:spPr>
      <dgm:t>
        <a:bodyPr/>
        <a:lstStyle/>
        <a:p>
          <a:pPr rtl="0"/>
          <a:r>
            <a:rPr lang="en-US" sz="1600" b="0" dirty="0" smtClean="0"/>
            <a:t>Fulfill open source development requests from R&amp;D and product teams.</a:t>
          </a:r>
          <a:endParaRPr lang="en-US" sz="1600" b="0" dirty="0"/>
        </a:p>
      </dgm:t>
    </dgm:pt>
    <dgm:pt modelId="{0418F1BB-D738-574E-AC44-5DEA8DCEC368}" type="parTrans" cxnId="{AE3F4A85-019C-A643-A58C-A8EEBB854402}">
      <dgm:prSet/>
      <dgm:spPr/>
      <dgm:t>
        <a:bodyPr/>
        <a:lstStyle/>
        <a:p>
          <a:endParaRPr lang="en-US" sz="1600" b="0">
            <a:solidFill>
              <a:sysClr val="windowText" lastClr="000000"/>
            </a:solidFill>
          </a:endParaRPr>
        </a:p>
      </dgm:t>
    </dgm:pt>
    <dgm:pt modelId="{B4A54499-018D-C946-A2B7-9668992BEC1B}" type="sibTrans" cxnId="{AE3F4A85-019C-A643-A58C-A8EEBB854402}">
      <dgm:prSet/>
      <dgm:spPr/>
      <dgm:t>
        <a:bodyPr/>
        <a:lstStyle/>
        <a:p>
          <a:endParaRPr lang="en-US" sz="1600" b="0">
            <a:solidFill>
              <a:sysClr val="windowText" lastClr="000000"/>
            </a:solidFill>
          </a:endParaRPr>
        </a:p>
      </dgm:t>
    </dgm:pt>
    <dgm:pt modelId="{BACBBAF2-8C94-DA41-93A2-E6408534EF21}">
      <dgm:prSet custT="1"/>
      <dgm:spPr>
        <a:solidFill>
          <a:schemeClr val="accent1">
            <a:lumMod val="40000"/>
            <a:lumOff val="60000"/>
          </a:schemeClr>
        </a:solidFill>
      </dgm:spPr>
      <dgm:t>
        <a:bodyPr/>
        <a:lstStyle/>
        <a:p>
          <a:pPr rtl="0"/>
          <a:r>
            <a:rPr lang="en-US" sz="1600" b="0" dirty="0" smtClean="0"/>
            <a:t>Implement and upstream related drivers.</a:t>
          </a:r>
          <a:endParaRPr lang="en-US" sz="1600" b="0" dirty="0"/>
        </a:p>
      </dgm:t>
    </dgm:pt>
    <dgm:pt modelId="{56881994-B5F9-AD4E-9121-AE9EE55FD9AE}" type="parTrans" cxnId="{5E20D84B-D22F-8340-BD1C-2DFA391DA646}">
      <dgm:prSet/>
      <dgm:spPr/>
      <dgm:t>
        <a:bodyPr/>
        <a:lstStyle/>
        <a:p>
          <a:endParaRPr lang="en-US" sz="1600" b="0">
            <a:solidFill>
              <a:sysClr val="windowText" lastClr="000000"/>
            </a:solidFill>
          </a:endParaRPr>
        </a:p>
      </dgm:t>
    </dgm:pt>
    <dgm:pt modelId="{2EE1F74C-A15C-344A-93B4-EB87A5F2B734}" type="sibTrans" cxnId="{5E20D84B-D22F-8340-BD1C-2DFA391DA646}">
      <dgm:prSet/>
      <dgm:spPr/>
      <dgm:t>
        <a:bodyPr/>
        <a:lstStyle/>
        <a:p>
          <a:endParaRPr lang="en-US" sz="1600" b="0">
            <a:solidFill>
              <a:sysClr val="windowText" lastClr="000000"/>
            </a:solidFill>
          </a:endParaRPr>
        </a:p>
      </dgm:t>
    </dgm:pt>
    <dgm:pt modelId="{DCA8AE58-6C24-B049-94A9-E55254F24450}">
      <dgm:prSet custT="1"/>
      <dgm:spPr>
        <a:solidFill>
          <a:schemeClr val="accent1">
            <a:lumMod val="40000"/>
            <a:lumOff val="60000"/>
          </a:schemeClr>
        </a:solidFill>
      </dgm:spPr>
      <dgm:t>
        <a:bodyPr/>
        <a:lstStyle/>
        <a:p>
          <a:pPr rtl="0"/>
          <a:r>
            <a:rPr lang="en-US" sz="1800" b="0" dirty="0" smtClean="0">
              <a:latin typeface="Berlin Sans FB Demi" panose="020E0802020502020306" pitchFamily="34" charset="0"/>
            </a:rPr>
            <a:t>Indirect enablement</a:t>
          </a:r>
        </a:p>
        <a:p>
          <a:pPr rtl="0"/>
          <a:endParaRPr lang="en-US" sz="1800" b="0" dirty="0" smtClean="0">
            <a:latin typeface="Berlin Sans FB Demi" panose="020E0802020502020306" pitchFamily="34" charset="0"/>
          </a:endParaRPr>
        </a:p>
      </dgm:t>
    </dgm:pt>
    <dgm:pt modelId="{61D219C5-495D-6742-B527-AB2EA9A8DEA7}" type="parTrans" cxnId="{31314A22-32D3-A844-B4BC-44C12042B79B}">
      <dgm:prSet/>
      <dgm:spPr/>
      <dgm:t>
        <a:bodyPr/>
        <a:lstStyle/>
        <a:p>
          <a:endParaRPr lang="en-US" sz="1600" b="0">
            <a:solidFill>
              <a:sysClr val="windowText" lastClr="000000"/>
            </a:solidFill>
          </a:endParaRPr>
        </a:p>
      </dgm:t>
    </dgm:pt>
    <dgm:pt modelId="{00882D2A-F148-A24E-846E-C836263B76BB}" type="sibTrans" cxnId="{31314A22-32D3-A844-B4BC-44C12042B79B}">
      <dgm:prSet custT="1"/>
      <dgm:spPr>
        <a:solidFill>
          <a:schemeClr val="bg2">
            <a:lumMod val="25000"/>
          </a:schemeClr>
        </a:solidFill>
      </dgm:spPr>
      <dgm:t>
        <a:bodyPr/>
        <a:lstStyle/>
        <a:p>
          <a:endParaRPr lang="en-US" sz="1100" b="0">
            <a:solidFill>
              <a:schemeClr val="tx1">
                <a:lumMod val="50000"/>
              </a:schemeClr>
            </a:solidFill>
          </a:endParaRPr>
        </a:p>
      </dgm:t>
    </dgm:pt>
    <dgm:pt modelId="{CC6E189B-8ED0-0846-8783-E8DCE27C0274}">
      <dgm:prSet custT="1"/>
      <dgm:spPr>
        <a:solidFill>
          <a:schemeClr val="accent1">
            <a:lumMod val="40000"/>
            <a:lumOff val="60000"/>
          </a:schemeClr>
        </a:solidFill>
      </dgm:spPr>
      <dgm:t>
        <a:bodyPr/>
        <a:lstStyle/>
        <a:p>
          <a:pPr rtl="0"/>
          <a:r>
            <a:rPr lang="en-US" sz="1600" b="0" dirty="0" smtClean="0"/>
            <a:t>Stabilize upstream projects used in products.</a:t>
          </a:r>
          <a:endParaRPr lang="en-US" sz="1600" b="0" dirty="0"/>
        </a:p>
      </dgm:t>
    </dgm:pt>
    <dgm:pt modelId="{C483C892-E7BF-EE4A-98BE-854EF9FFBD5E}" type="parTrans" cxnId="{E71D8182-FE91-6646-940B-2E41A205E4B1}">
      <dgm:prSet/>
      <dgm:spPr/>
      <dgm:t>
        <a:bodyPr/>
        <a:lstStyle/>
        <a:p>
          <a:endParaRPr lang="en-US" sz="1600" b="0">
            <a:solidFill>
              <a:sysClr val="windowText" lastClr="000000"/>
            </a:solidFill>
          </a:endParaRPr>
        </a:p>
      </dgm:t>
    </dgm:pt>
    <dgm:pt modelId="{990AC4E0-F403-9D43-9230-757F9DFF03CC}" type="sibTrans" cxnId="{E71D8182-FE91-6646-940B-2E41A205E4B1}">
      <dgm:prSet/>
      <dgm:spPr/>
      <dgm:t>
        <a:bodyPr/>
        <a:lstStyle/>
        <a:p>
          <a:endParaRPr lang="en-US" sz="1600" b="0">
            <a:solidFill>
              <a:sysClr val="windowText" lastClr="000000"/>
            </a:solidFill>
          </a:endParaRPr>
        </a:p>
      </dgm:t>
    </dgm:pt>
    <dgm:pt modelId="{C1F0F634-C875-5248-A5D7-091827CF07F1}">
      <dgm:prSet custT="1"/>
      <dgm:spPr>
        <a:solidFill>
          <a:schemeClr val="accent1">
            <a:lumMod val="40000"/>
            <a:lumOff val="60000"/>
          </a:schemeClr>
        </a:solidFill>
      </dgm:spPr>
      <dgm:t>
        <a:bodyPr/>
        <a:lstStyle/>
        <a:p>
          <a:pPr rtl="0"/>
          <a:r>
            <a:rPr lang="en-US" sz="1600" b="0" dirty="0" smtClean="0"/>
            <a:t>Participate in internal policy discussions .</a:t>
          </a:r>
          <a:endParaRPr lang="en-US" sz="1600" b="0" dirty="0"/>
        </a:p>
      </dgm:t>
    </dgm:pt>
    <dgm:pt modelId="{9C556F9B-9483-EF4E-91B3-96F8BFF48680}" type="parTrans" cxnId="{ED04AA85-34D5-6B4D-8EC7-C80C95C2A5D7}">
      <dgm:prSet/>
      <dgm:spPr/>
      <dgm:t>
        <a:bodyPr/>
        <a:lstStyle/>
        <a:p>
          <a:endParaRPr lang="en-US" sz="1600" b="0">
            <a:solidFill>
              <a:sysClr val="windowText" lastClr="000000"/>
            </a:solidFill>
          </a:endParaRPr>
        </a:p>
      </dgm:t>
    </dgm:pt>
    <dgm:pt modelId="{A29BCE5A-C96A-F747-94D8-5F0C4B1DD41D}" type="sibTrans" cxnId="{ED04AA85-34D5-6B4D-8EC7-C80C95C2A5D7}">
      <dgm:prSet/>
      <dgm:spPr/>
      <dgm:t>
        <a:bodyPr/>
        <a:lstStyle/>
        <a:p>
          <a:endParaRPr lang="en-US" sz="1600" b="0">
            <a:solidFill>
              <a:sysClr val="windowText" lastClr="000000"/>
            </a:solidFill>
          </a:endParaRPr>
        </a:p>
      </dgm:t>
    </dgm:pt>
    <dgm:pt modelId="{19298419-68DB-D641-8A8C-6C30F76FE230}">
      <dgm:prSet custT="1"/>
      <dgm:spPr>
        <a:solidFill>
          <a:schemeClr val="accent1">
            <a:lumMod val="40000"/>
            <a:lumOff val="60000"/>
          </a:schemeClr>
        </a:solidFill>
      </dgm:spPr>
      <dgm:t>
        <a:bodyPr/>
        <a:lstStyle/>
        <a:p>
          <a:pPr rtl="0"/>
          <a:r>
            <a:rPr lang="en-US" sz="1600" b="0" dirty="0" smtClean="0"/>
            <a:t>Effectively influence the upstream projects via thought leadership and code contributions.</a:t>
          </a:r>
          <a:endParaRPr lang="en-US" sz="1600" b="0" dirty="0"/>
        </a:p>
      </dgm:t>
    </dgm:pt>
    <dgm:pt modelId="{1D8CEC67-D536-954F-A2BC-DE26928BAB63}" type="parTrans" cxnId="{F5216D3D-1C00-5A41-8F54-E2CC887250AB}">
      <dgm:prSet/>
      <dgm:spPr/>
      <dgm:t>
        <a:bodyPr/>
        <a:lstStyle/>
        <a:p>
          <a:endParaRPr lang="en-US" sz="1600" b="0">
            <a:solidFill>
              <a:sysClr val="windowText" lastClr="000000"/>
            </a:solidFill>
          </a:endParaRPr>
        </a:p>
      </dgm:t>
    </dgm:pt>
    <dgm:pt modelId="{F7DE2993-489F-0A44-AEBA-6F474FE2A9B9}" type="sibTrans" cxnId="{F5216D3D-1C00-5A41-8F54-E2CC887250AB}">
      <dgm:prSet/>
      <dgm:spPr/>
      <dgm:t>
        <a:bodyPr/>
        <a:lstStyle/>
        <a:p>
          <a:endParaRPr lang="en-US" sz="1600" b="0">
            <a:solidFill>
              <a:sysClr val="windowText" lastClr="000000"/>
            </a:solidFill>
          </a:endParaRPr>
        </a:p>
      </dgm:t>
    </dgm:pt>
    <dgm:pt modelId="{9091197C-FD54-F247-8152-205435774A95}">
      <dgm:prSet custT="1"/>
      <dgm:spPr>
        <a:solidFill>
          <a:schemeClr val="accent6">
            <a:lumMod val="40000"/>
            <a:lumOff val="60000"/>
          </a:schemeClr>
        </a:solidFill>
      </dgm:spPr>
      <dgm:t>
        <a:bodyPr/>
        <a:lstStyle/>
        <a:p>
          <a:pPr rtl="0"/>
          <a:r>
            <a:rPr lang="en-US" sz="1800" b="0" dirty="0" smtClean="0">
              <a:latin typeface="Berlin Sans FB Demi" panose="020E0802020502020306" pitchFamily="34" charset="0"/>
            </a:rPr>
            <a:t>Upstream development enables better products</a:t>
          </a:r>
        </a:p>
        <a:p>
          <a:pPr rtl="0"/>
          <a:endParaRPr lang="en-US" sz="1600" b="0" dirty="0">
            <a:latin typeface="Berlin Sans FB Demi" panose="020E0802020502020306" pitchFamily="34" charset="0"/>
          </a:endParaRPr>
        </a:p>
      </dgm:t>
    </dgm:pt>
    <dgm:pt modelId="{8D790177-3CBB-3745-BC3A-A28393CF0EA1}" type="parTrans" cxnId="{28C92AFC-358D-024A-817D-D1BE566AE53B}">
      <dgm:prSet/>
      <dgm:spPr/>
      <dgm:t>
        <a:bodyPr/>
        <a:lstStyle/>
        <a:p>
          <a:endParaRPr lang="en-US" sz="1600" b="0">
            <a:solidFill>
              <a:sysClr val="windowText" lastClr="000000"/>
            </a:solidFill>
          </a:endParaRPr>
        </a:p>
      </dgm:t>
    </dgm:pt>
    <dgm:pt modelId="{6BDF8092-7587-D043-AF8F-BC75FE491AEA}" type="sibTrans" cxnId="{28C92AFC-358D-024A-817D-D1BE566AE53B}">
      <dgm:prSet/>
      <dgm:spPr/>
      <dgm:t>
        <a:bodyPr/>
        <a:lstStyle/>
        <a:p>
          <a:endParaRPr lang="en-US" sz="1600" b="0">
            <a:solidFill>
              <a:sysClr val="windowText" lastClr="000000"/>
            </a:solidFill>
          </a:endParaRPr>
        </a:p>
      </dgm:t>
    </dgm:pt>
    <dgm:pt modelId="{9FD89E2C-E99C-FC4B-8BB5-44F9D8112AA5}">
      <dgm:prSet custT="1"/>
      <dgm:spPr>
        <a:solidFill>
          <a:schemeClr val="accent6">
            <a:lumMod val="40000"/>
            <a:lumOff val="60000"/>
          </a:schemeClr>
        </a:solidFill>
      </dgm:spPr>
      <dgm:t>
        <a:bodyPr/>
        <a:lstStyle/>
        <a:p>
          <a:pPr rtl="0"/>
          <a:r>
            <a:rPr lang="en-US" sz="1600" b="0" dirty="0" smtClean="0"/>
            <a:t>Less work for product teams.</a:t>
          </a:r>
          <a:endParaRPr lang="en-US" sz="1600" b="0" dirty="0"/>
        </a:p>
      </dgm:t>
    </dgm:pt>
    <dgm:pt modelId="{35F5CD94-7746-4348-AFEA-04737C1BF339}" type="parTrans" cxnId="{A077A067-09E2-BD4C-AF2E-8B13D4520015}">
      <dgm:prSet/>
      <dgm:spPr/>
      <dgm:t>
        <a:bodyPr/>
        <a:lstStyle/>
        <a:p>
          <a:endParaRPr lang="en-US" sz="1600" b="0">
            <a:solidFill>
              <a:sysClr val="windowText" lastClr="000000"/>
            </a:solidFill>
          </a:endParaRPr>
        </a:p>
      </dgm:t>
    </dgm:pt>
    <dgm:pt modelId="{1693B2EC-B5DF-9341-92A4-273FE3918CFC}" type="sibTrans" cxnId="{A077A067-09E2-BD4C-AF2E-8B13D4520015}">
      <dgm:prSet/>
      <dgm:spPr/>
      <dgm:t>
        <a:bodyPr/>
        <a:lstStyle/>
        <a:p>
          <a:endParaRPr lang="en-US" sz="1600" b="0">
            <a:solidFill>
              <a:sysClr val="windowText" lastClr="000000"/>
            </a:solidFill>
          </a:endParaRPr>
        </a:p>
      </dgm:t>
    </dgm:pt>
    <dgm:pt modelId="{B9BBCF63-5037-E546-903A-ABA2D412C79A}">
      <dgm:prSet custT="1"/>
      <dgm:spPr>
        <a:solidFill>
          <a:schemeClr val="accent6">
            <a:lumMod val="40000"/>
            <a:lumOff val="60000"/>
          </a:schemeClr>
        </a:solidFill>
      </dgm:spPr>
      <dgm:t>
        <a:bodyPr/>
        <a:lstStyle/>
        <a:p>
          <a:pPr rtl="0"/>
          <a:r>
            <a:rPr lang="en-US" sz="1600" b="0" dirty="0" smtClean="0"/>
            <a:t>Improved reputation in upstream projects</a:t>
          </a:r>
          <a:r>
            <a:rPr lang="en-US" sz="1400" b="0" dirty="0" smtClean="0"/>
            <a:t>.</a:t>
          </a:r>
          <a:endParaRPr lang="en-US" sz="1400" b="0" dirty="0"/>
        </a:p>
      </dgm:t>
    </dgm:pt>
    <dgm:pt modelId="{F9F3261D-B500-BF46-9833-5C557A9916C6}" type="parTrans" cxnId="{72022F94-C161-C54A-90FB-DEF233409A0F}">
      <dgm:prSet/>
      <dgm:spPr/>
      <dgm:t>
        <a:bodyPr/>
        <a:lstStyle/>
        <a:p>
          <a:endParaRPr lang="en-US" sz="1600" b="0">
            <a:solidFill>
              <a:sysClr val="windowText" lastClr="000000"/>
            </a:solidFill>
          </a:endParaRPr>
        </a:p>
      </dgm:t>
    </dgm:pt>
    <dgm:pt modelId="{D9249C91-C7B2-994F-BA3D-E2A7F77C233D}" type="sibTrans" cxnId="{72022F94-C161-C54A-90FB-DEF233409A0F}">
      <dgm:prSet/>
      <dgm:spPr/>
      <dgm:t>
        <a:bodyPr/>
        <a:lstStyle/>
        <a:p>
          <a:endParaRPr lang="en-US" sz="1600" b="0">
            <a:solidFill>
              <a:sysClr val="windowText" lastClr="000000"/>
            </a:solidFill>
          </a:endParaRPr>
        </a:p>
      </dgm:t>
    </dgm:pt>
    <dgm:pt modelId="{044FE56F-97B0-4B44-80E0-E130A1A814CB}">
      <dgm:prSet custT="1"/>
      <dgm:spPr>
        <a:solidFill>
          <a:schemeClr val="accent6">
            <a:lumMod val="40000"/>
            <a:lumOff val="60000"/>
          </a:schemeClr>
        </a:solidFill>
      </dgm:spPr>
      <dgm:t>
        <a:bodyPr/>
        <a:lstStyle/>
        <a:p>
          <a:pPr rtl="0"/>
          <a:r>
            <a:rPr lang="en-US" sz="1600" b="0" dirty="0" smtClean="0"/>
            <a:t>Faster development cycles.</a:t>
          </a:r>
          <a:endParaRPr lang="en-US" sz="1600" b="0" dirty="0"/>
        </a:p>
      </dgm:t>
    </dgm:pt>
    <dgm:pt modelId="{35B2EF10-BFA1-4190-9B5E-CF95FD6EDB17}" type="parTrans" cxnId="{71234A6A-07F6-4BA4-934A-74A9894B1766}">
      <dgm:prSet/>
      <dgm:spPr/>
      <dgm:t>
        <a:bodyPr/>
        <a:lstStyle/>
        <a:p>
          <a:endParaRPr lang="en-US" sz="1600" b="0"/>
        </a:p>
      </dgm:t>
    </dgm:pt>
    <dgm:pt modelId="{E230AB45-F83F-41CC-9B22-724BA917809A}" type="sibTrans" cxnId="{71234A6A-07F6-4BA4-934A-74A9894B1766}">
      <dgm:prSet/>
      <dgm:spPr/>
      <dgm:t>
        <a:bodyPr/>
        <a:lstStyle/>
        <a:p>
          <a:endParaRPr lang="en-US" sz="1600" b="0"/>
        </a:p>
      </dgm:t>
    </dgm:pt>
    <dgm:pt modelId="{93C73CEB-6435-45E5-B09F-3AEDA7FAFC0D}">
      <dgm:prSet custT="1"/>
      <dgm:spPr>
        <a:solidFill>
          <a:schemeClr val="accent1">
            <a:lumMod val="40000"/>
            <a:lumOff val="60000"/>
          </a:schemeClr>
        </a:solidFill>
      </dgm:spPr>
      <dgm:t>
        <a:bodyPr/>
        <a:lstStyle/>
        <a:p>
          <a:pPr rtl="0"/>
          <a:r>
            <a:rPr lang="en-US" sz="1600" b="0" dirty="0" smtClean="0"/>
            <a:t>Upstream internal code into open source projects.</a:t>
          </a:r>
          <a:endParaRPr lang="en-US" sz="1600" b="0" dirty="0"/>
        </a:p>
      </dgm:t>
    </dgm:pt>
    <dgm:pt modelId="{9643A9EA-9255-4B2C-930C-F1082CC8943B}" type="parTrans" cxnId="{09FFA571-1E1A-48EA-809D-632AAB2093D1}">
      <dgm:prSet/>
      <dgm:spPr/>
      <dgm:t>
        <a:bodyPr/>
        <a:lstStyle/>
        <a:p>
          <a:endParaRPr lang="en-US" sz="1400" b="0"/>
        </a:p>
      </dgm:t>
    </dgm:pt>
    <dgm:pt modelId="{D5DB3F59-10AB-467A-B27F-59DE8A670782}" type="sibTrans" cxnId="{09FFA571-1E1A-48EA-809D-632AAB2093D1}">
      <dgm:prSet/>
      <dgm:spPr/>
      <dgm:t>
        <a:bodyPr/>
        <a:lstStyle/>
        <a:p>
          <a:endParaRPr lang="en-US" sz="1400" b="0"/>
        </a:p>
      </dgm:t>
    </dgm:pt>
    <dgm:pt modelId="{9110327F-E4F8-4053-A3EF-284A1966471B}">
      <dgm:prSet custT="1"/>
      <dgm:spPr>
        <a:solidFill>
          <a:schemeClr val="accent6">
            <a:lumMod val="40000"/>
            <a:lumOff val="60000"/>
          </a:schemeClr>
        </a:solidFill>
      </dgm:spPr>
      <dgm:t>
        <a:bodyPr/>
        <a:lstStyle/>
        <a:p>
          <a:pPr rtl="0"/>
          <a:r>
            <a:rPr lang="en-US" sz="1600" b="0" dirty="0" smtClean="0"/>
            <a:t>Minimized cost to maintain source code.</a:t>
          </a:r>
          <a:endParaRPr lang="en-US" sz="1600" b="0" dirty="0"/>
        </a:p>
      </dgm:t>
    </dgm:pt>
    <dgm:pt modelId="{2E03CE7E-897C-42E2-B637-0C209C62E390}" type="parTrans" cxnId="{C15D0EBA-3928-4C3E-B701-FDC153D345B7}">
      <dgm:prSet/>
      <dgm:spPr/>
      <dgm:t>
        <a:bodyPr/>
        <a:lstStyle/>
        <a:p>
          <a:endParaRPr lang="en-US" sz="1400" b="0"/>
        </a:p>
      </dgm:t>
    </dgm:pt>
    <dgm:pt modelId="{BFED48B6-BC9E-438C-83AD-8A107582C7BC}" type="sibTrans" cxnId="{C15D0EBA-3928-4C3E-B701-FDC153D345B7}">
      <dgm:prSet/>
      <dgm:spPr/>
      <dgm:t>
        <a:bodyPr/>
        <a:lstStyle/>
        <a:p>
          <a:endParaRPr lang="en-US" sz="1400" b="0"/>
        </a:p>
      </dgm:t>
    </dgm:pt>
    <dgm:pt modelId="{5E104505-0F1A-43AC-8739-AF0C1399A3C5}">
      <dgm:prSet custT="1"/>
      <dgm:spPr>
        <a:solidFill>
          <a:schemeClr val="accent6">
            <a:lumMod val="40000"/>
            <a:lumOff val="60000"/>
          </a:schemeClr>
        </a:solidFill>
      </dgm:spPr>
      <dgm:t>
        <a:bodyPr/>
        <a:lstStyle/>
        <a:p>
          <a:pPr rtl="0"/>
          <a:r>
            <a:rPr lang="en-US" sz="1600" b="0" dirty="0" smtClean="0"/>
            <a:t>Better quality code.</a:t>
          </a:r>
          <a:endParaRPr lang="en-US" sz="1600" b="0" dirty="0"/>
        </a:p>
      </dgm:t>
    </dgm:pt>
    <dgm:pt modelId="{3A16BD8A-FA5E-4415-9634-6673567A634B}" type="parTrans" cxnId="{42F2B8AA-71A2-4A33-B632-F1EDDC22C8A9}">
      <dgm:prSet/>
      <dgm:spPr/>
      <dgm:t>
        <a:bodyPr/>
        <a:lstStyle/>
        <a:p>
          <a:endParaRPr lang="en-US" sz="1400" b="0"/>
        </a:p>
      </dgm:t>
    </dgm:pt>
    <dgm:pt modelId="{02205261-3226-450B-B86E-D45A3528A84B}" type="sibTrans" cxnId="{42F2B8AA-71A2-4A33-B632-F1EDDC22C8A9}">
      <dgm:prSet/>
      <dgm:spPr/>
      <dgm:t>
        <a:bodyPr/>
        <a:lstStyle/>
        <a:p>
          <a:endParaRPr lang="en-US" sz="1400" b="0"/>
        </a:p>
      </dgm:t>
    </dgm:pt>
    <dgm:pt modelId="{927D2B75-7C75-43BC-9CCD-FE68D5B61D15}">
      <dgm:prSet custT="1"/>
      <dgm:spPr>
        <a:solidFill>
          <a:schemeClr val="accent6">
            <a:lumMod val="40000"/>
            <a:lumOff val="60000"/>
          </a:schemeClr>
        </a:solidFill>
      </dgm:spPr>
      <dgm:t>
        <a:bodyPr/>
        <a:lstStyle/>
        <a:p>
          <a:pPr rtl="0"/>
          <a:r>
            <a:rPr lang="en-US" sz="1600" b="0" dirty="0" smtClean="0"/>
            <a:t>More stable code bases.</a:t>
          </a:r>
          <a:endParaRPr lang="en-US" sz="1600" b="0" dirty="0"/>
        </a:p>
      </dgm:t>
    </dgm:pt>
    <dgm:pt modelId="{74728CD6-380E-4B59-B32B-C5051107F443}" type="parTrans" cxnId="{0431460A-F846-4182-96AB-51A688FF16BC}">
      <dgm:prSet/>
      <dgm:spPr/>
      <dgm:t>
        <a:bodyPr/>
        <a:lstStyle/>
        <a:p>
          <a:endParaRPr lang="en-US" sz="1400" b="0"/>
        </a:p>
      </dgm:t>
    </dgm:pt>
    <dgm:pt modelId="{4CDE8B4E-DD89-4922-BA8C-547264D5832C}" type="sibTrans" cxnId="{0431460A-F846-4182-96AB-51A688FF16BC}">
      <dgm:prSet/>
      <dgm:spPr/>
      <dgm:t>
        <a:bodyPr/>
        <a:lstStyle/>
        <a:p>
          <a:endParaRPr lang="en-US" sz="1400" b="0"/>
        </a:p>
      </dgm:t>
    </dgm:pt>
    <dgm:pt modelId="{812E5E6C-C181-4D1F-949D-941BC456D011}">
      <dgm:prSet custT="1"/>
      <dgm:spPr>
        <a:solidFill>
          <a:schemeClr val="accent1">
            <a:lumMod val="40000"/>
            <a:lumOff val="60000"/>
          </a:schemeClr>
        </a:solidFill>
      </dgm:spPr>
      <dgm:t>
        <a:bodyPr/>
        <a:lstStyle/>
        <a:p>
          <a:pPr rtl="0"/>
          <a:r>
            <a:rPr lang="en-US" sz="1600" b="0" i="0" u="none" dirty="0" smtClean="0"/>
            <a:t>Participate in upstream technical discussions.</a:t>
          </a:r>
          <a:endParaRPr lang="en-US" sz="1600" b="0" dirty="0">
            <a:solidFill>
              <a:schemeClr val="tx1"/>
            </a:solidFill>
          </a:endParaRPr>
        </a:p>
      </dgm:t>
    </dgm:pt>
    <dgm:pt modelId="{AF7CF88F-89B0-4B1E-969D-0DAD7C74215F}" type="parTrans" cxnId="{21C37637-64C6-4AE4-845E-585D95325918}">
      <dgm:prSet/>
      <dgm:spPr/>
      <dgm:t>
        <a:bodyPr/>
        <a:lstStyle/>
        <a:p>
          <a:endParaRPr lang="en-US" sz="1400" b="0"/>
        </a:p>
      </dgm:t>
    </dgm:pt>
    <dgm:pt modelId="{AE9BB752-B7BF-42AD-8556-4CA045C8B16A}" type="sibTrans" cxnId="{21C37637-64C6-4AE4-845E-585D95325918}">
      <dgm:prSet/>
      <dgm:spPr/>
      <dgm:t>
        <a:bodyPr/>
        <a:lstStyle/>
        <a:p>
          <a:endParaRPr lang="en-US" sz="1400" b="0"/>
        </a:p>
      </dgm:t>
    </dgm:pt>
    <dgm:pt modelId="{4EF4651A-47D8-428B-971B-036E54F0E797}">
      <dgm:prSet custT="1"/>
      <dgm:spPr>
        <a:solidFill>
          <a:schemeClr val="accent1">
            <a:lumMod val="40000"/>
            <a:lumOff val="60000"/>
          </a:schemeClr>
        </a:solidFill>
      </dgm:spPr>
      <dgm:t>
        <a:bodyPr/>
        <a:lstStyle/>
        <a:p>
          <a:pPr rtl="0"/>
          <a:r>
            <a:rPr lang="en-US" sz="1600" b="0" dirty="0" smtClean="0">
              <a:solidFill>
                <a:schemeClr val="tx1"/>
              </a:solidFill>
            </a:rPr>
            <a:t>Support open source compliance efforts. </a:t>
          </a:r>
          <a:endParaRPr lang="en-US" sz="1600" b="0" dirty="0"/>
        </a:p>
      </dgm:t>
    </dgm:pt>
    <dgm:pt modelId="{F284B9CB-E3F3-47A2-97D3-2328134EEC49}" type="parTrans" cxnId="{FFEBA997-200F-4DD0-8BB8-AFAC715B0E97}">
      <dgm:prSet/>
      <dgm:spPr/>
      <dgm:t>
        <a:bodyPr/>
        <a:lstStyle/>
        <a:p>
          <a:endParaRPr lang="en-US" sz="1400" b="0"/>
        </a:p>
      </dgm:t>
    </dgm:pt>
    <dgm:pt modelId="{F4AFE5E2-B32F-4F70-866B-7B9B48E626DC}" type="sibTrans" cxnId="{FFEBA997-200F-4DD0-8BB8-AFAC715B0E97}">
      <dgm:prSet/>
      <dgm:spPr/>
      <dgm:t>
        <a:bodyPr/>
        <a:lstStyle/>
        <a:p>
          <a:endParaRPr lang="en-US" sz="1400" b="0"/>
        </a:p>
      </dgm:t>
    </dgm:pt>
    <dgm:pt modelId="{B96400A9-BCA3-5A45-9E6C-793888FFE431}" type="pres">
      <dgm:prSet presAssocID="{D25B2734-B108-E144-8BAB-1144EF718DC7}" presName="linearFlow" presStyleCnt="0">
        <dgm:presLayoutVars>
          <dgm:dir/>
          <dgm:resizeHandles val="exact"/>
        </dgm:presLayoutVars>
      </dgm:prSet>
      <dgm:spPr/>
      <dgm:t>
        <a:bodyPr/>
        <a:lstStyle/>
        <a:p>
          <a:endParaRPr lang="en-US"/>
        </a:p>
      </dgm:t>
    </dgm:pt>
    <dgm:pt modelId="{C8528A3C-49B0-044C-8B92-CA199B49A919}" type="pres">
      <dgm:prSet presAssocID="{827D4FED-0EE6-6A41-9E69-1ABA4DB90C30}" presName="node" presStyleLbl="node1" presStyleIdx="0" presStyleCnt="3" custScaleY="138718">
        <dgm:presLayoutVars>
          <dgm:bulletEnabled val="1"/>
        </dgm:presLayoutVars>
      </dgm:prSet>
      <dgm:spPr>
        <a:prstGeom prst="round2DiagRect">
          <a:avLst/>
        </a:prstGeom>
      </dgm:spPr>
      <dgm:t>
        <a:bodyPr/>
        <a:lstStyle/>
        <a:p>
          <a:endParaRPr lang="en-US"/>
        </a:p>
      </dgm:t>
    </dgm:pt>
    <dgm:pt modelId="{996D9118-8474-4547-A470-CCA3E53973BF}" type="pres">
      <dgm:prSet presAssocID="{C8731176-1D62-7A41-8372-992C502749E9}" presName="spacerL" presStyleCnt="0"/>
      <dgm:spPr/>
      <dgm:t>
        <a:bodyPr/>
        <a:lstStyle/>
        <a:p>
          <a:endParaRPr lang="en-US"/>
        </a:p>
      </dgm:t>
    </dgm:pt>
    <dgm:pt modelId="{9B0E5586-949D-D64C-87AC-80FF7ABD241B}" type="pres">
      <dgm:prSet presAssocID="{C8731176-1D62-7A41-8372-992C502749E9}" presName="sibTrans" presStyleLbl="sibTrans2D1" presStyleIdx="0" presStyleCnt="2" custScaleX="41462" custScaleY="41462"/>
      <dgm:spPr/>
      <dgm:t>
        <a:bodyPr/>
        <a:lstStyle/>
        <a:p>
          <a:endParaRPr lang="en-US"/>
        </a:p>
      </dgm:t>
    </dgm:pt>
    <dgm:pt modelId="{5590FE2A-C04D-2B49-94B9-5A73B09C5426}" type="pres">
      <dgm:prSet presAssocID="{C8731176-1D62-7A41-8372-992C502749E9}" presName="spacerR" presStyleCnt="0"/>
      <dgm:spPr/>
      <dgm:t>
        <a:bodyPr/>
        <a:lstStyle/>
        <a:p>
          <a:endParaRPr lang="en-US"/>
        </a:p>
      </dgm:t>
    </dgm:pt>
    <dgm:pt modelId="{64A119FD-8B96-9D45-A22F-DB2165A5CBEE}" type="pres">
      <dgm:prSet presAssocID="{DCA8AE58-6C24-B049-94A9-E55254F24450}" presName="node" presStyleLbl="node1" presStyleIdx="1" presStyleCnt="3" custScaleY="138718" custLinFactNeighborX="4629">
        <dgm:presLayoutVars>
          <dgm:bulletEnabled val="1"/>
        </dgm:presLayoutVars>
      </dgm:prSet>
      <dgm:spPr>
        <a:prstGeom prst="round2DiagRect">
          <a:avLst/>
        </a:prstGeom>
      </dgm:spPr>
      <dgm:t>
        <a:bodyPr/>
        <a:lstStyle/>
        <a:p>
          <a:endParaRPr lang="en-US"/>
        </a:p>
      </dgm:t>
    </dgm:pt>
    <dgm:pt modelId="{E55A3916-53A1-D14F-BEBB-A0E2BC1B5615}" type="pres">
      <dgm:prSet presAssocID="{00882D2A-F148-A24E-846E-C836263B76BB}" presName="spacerL" presStyleCnt="0"/>
      <dgm:spPr/>
      <dgm:t>
        <a:bodyPr/>
        <a:lstStyle/>
        <a:p>
          <a:endParaRPr lang="en-US"/>
        </a:p>
      </dgm:t>
    </dgm:pt>
    <dgm:pt modelId="{8A94E417-EC86-8A4C-8966-B7AF19BCC847}" type="pres">
      <dgm:prSet presAssocID="{00882D2A-F148-A24E-846E-C836263B76BB}" presName="sibTrans" presStyleLbl="sibTrans2D1" presStyleIdx="1" presStyleCnt="2" custScaleX="41462" custScaleY="41462"/>
      <dgm:spPr/>
      <dgm:t>
        <a:bodyPr/>
        <a:lstStyle/>
        <a:p>
          <a:endParaRPr lang="en-US"/>
        </a:p>
      </dgm:t>
    </dgm:pt>
    <dgm:pt modelId="{F0FC7706-DE80-424D-ACAA-642C3184F480}" type="pres">
      <dgm:prSet presAssocID="{00882D2A-F148-A24E-846E-C836263B76BB}" presName="spacerR" presStyleCnt="0"/>
      <dgm:spPr/>
      <dgm:t>
        <a:bodyPr/>
        <a:lstStyle/>
        <a:p>
          <a:endParaRPr lang="en-US"/>
        </a:p>
      </dgm:t>
    </dgm:pt>
    <dgm:pt modelId="{2F522380-7A7F-3A45-9EB8-2780B27D5430}" type="pres">
      <dgm:prSet presAssocID="{9091197C-FD54-F247-8152-205435774A95}" presName="node" presStyleLbl="node1" presStyleIdx="2" presStyleCnt="3" custScaleY="138718" custLinFactNeighborY="373">
        <dgm:presLayoutVars>
          <dgm:bulletEnabled val="1"/>
        </dgm:presLayoutVars>
      </dgm:prSet>
      <dgm:spPr>
        <a:prstGeom prst="round2DiagRect">
          <a:avLst/>
        </a:prstGeom>
      </dgm:spPr>
      <dgm:t>
        <a:bodyPr/>
        <a:lstStyle/>
        <a:p>
          <a:endParaRPr lang="en-US"/>
        </a:p>
      </dgm:t>
    </dgm:pt>
  </dgm:ptLst>
  <dgm:cxnLst>
    <dgm:cxn modelId="{09FFA571-1E1A-48EA-809D-632AAB2093D1}" srcId="{827D4FED-0EE6-6A41-9E69-1ABA4DB90C30}" destId="{93C73CEB-6435-45E5-B09F-3AEDA7FAFC0D}" srcOrd="1" destOrd="0" parTransId="{9643A9EA-9255-4B2C-930C-F1082CC8943B}" sibTransId="{D5DB3F59-10AB-467A-B27F-59DE8A670782}"/>
    <dgm:cxn modelId="{DC63D2ED-F6B5-BE4B-BFF7-1A286C6CDB8E}" type="presOf" srcId="{D25B2734-B108-E144-8BAB-1144EF718DC7}" destId="{B96400A9-BCA3-5A45-9E6C-793888FFE431}" srcOrd="0" destOrd="0" presId="urn:microsoft.com/office/officeart/2005/8/layout/equation1"/>
    <dgm:cxn modelId="{6ED65CD2-C04B-604C-B4D3-823E10EB35BF}" type="presOf" srcId="{DCA8AE58-6C24-B049-94A9-E55254F24450}" destId="{64A119FD-8B96-9D45-A22F-DB2165A5CBEE}" srcOrd="0" destOrd="0" presId="urn:microsoft.com/office/officeart/2005/8/layout/equation1"/>
    <dgm:cxn modelId="{FFEBA997-200F-4DD0-8BB8-AFAC715B0E97}" srcId="{827D4FED-0EE6-6A41-9E69-1ABA4DB90C30}" destId="{4EF4651A-47D8-428B-971B-036E54F0E797}" srcOrd="3" destOrd="0" parTransId="{F284B9CB-E3F3-47A2-97D3-2328134EEC49}" sibTransId="{F4AFE5E2-B32F-4F70-866B-7B9B48E626DC}"/>
    <dgm:cxn modelId="{7DFD4BE5-FBDD-204C-A259-EB1B498E8400}" type="presOf" srcId="{827D4FED-0EE6-6A41-9E69-1ABA4DB90C30}" destId="{C8528A3C-49B0-044C-8B92-CA199B49A919}" srcOrd="0" destOrd="0" presId="urn:microsoft.com/office/officeart/2005/8/layout/equation1"/>
    <dgm:cxn modelId="{320B9C9D-BD5E-4647-865C-45BBCC137699}" type="presOf" srcId="{93C73CEB-6435-45E5-B09F-3AEDA7FAFC0D}" destId="{C8528A3C-49B0-044C-8B92-CA199B49A919}" srcOrd="0" destOrd="2" presId="urn:microsoft.com/office/officeart/2005/8/layout/equation1"/>
    <dgm:cxn modelId="{AE3F4A85-019C-A643-A58C-A8EEBB854402}" srcId="{827D4FED-0EE6-6A41-9E69-1ABA4DB90C30}" destId="{121F0DF8-94C9-934D-A92A-136A40549F92}" srcOrd="0" destOrd="0" parTransId="{0418F1BB-D738-574E-AC44-5DEA8DCEC368}" sibTransId="{B4A54499-018D-C946-A2B7-9668992BEC1B}"/>
    <dgm:cxn modelId="{3B26C77A-D990-4F6A-BCD3-FE6548953985}" type="presOf" srcId="{927D2B75-7C75-43BC-9CCD-FE68D5B61D15}" destId="{2F522380-7A7F-3A45-9EB8-2780B27D5430}" srcOrd="0" destOrd="5" presId="urn:microsoft.com/office/officeart/2005/8/layout/equation1"/>
    <dgm:cxn modelId="{28C92AFC-358D-024A-817D-D1BE566AE53B}" srcId="{D25B2734-B108-E144-8BAB-1144EF718DC7}" destId="{9091197C-FD54-F247-8152-205435774A95}" srcOrd="2" destOrd="0" parTransId="{8D790177-3CBB-3745-BC3A-A28393CF0EA1}" sibTransId="{6BDF8092-7587-D043-AF8F-BC75FE491AEA}"/>
    <dgm:cxn modelId="{5E20D84B-D22F-8340-BD1C-2DFA391DA646}" srcId="{827D4FED-0EE6-6A41-9E69-1ABA4DB90C30}" destId="{BACBBAF2-8C94-DA41-93A2-E6408534EF21}" srcOrd="2" destOrd="0" parTransId="{56881994-B5F9-AD4E-9121-AE9EE55FD9AE}" sibTransId="{2EE1F74C-A15C-344A-93B4-EB87A5F2B734}"/>
    <dgm:cxn modelId="{1B2BFF5A-7197-2149-922E-214393F247BA}" type="presOf" srcId="{CC6E189B-8ED0-0846-8783-E8DCE27C0274}" destId="{64A119FD-8B96-9D45-A22F-DB2165A5CBEE}" srcOrd="0" destOrd="1" presId="urn:microsoft.com/office/officeart/2005/8/layout/equation1"/>
    <dgm:cxn modelId="{F7741B9D-AAC9-1843-9473-7CD481AE5AB3}" type="presOf" srcId="{00882D2A-F148-A24E-846E-C836263B76BB}" destId="{8A94E417-EC86-8A4C-8966-B7AF19BCC847}" srcOrd="0" destOrd="0" presId="urn:microsoft.com/office/officeart/2005/8/layout/equation1"/>
    <dgm:cxn modelId="{72022F94-C161-C54A-90FB-DEF233409A0F}" srcId="{9091197C-FD54-F247-8152-205435774A95}" destId="{B9BBCF63-5037-E546-903A-ABA2D412C79A}" srcOrd="5" destOrd="0" parTransId="{F9F3261D-B500-BF46-9833-5C557A9916C6}" sibTransId="{D9249C91-C7B2-994F-BA3D-E2A7F77C233D}"/>
    <dgm:cxn modelId="{71234A6A-07F6-4BA4-934A-74A9894B1766}" srcId="{9091197C-FD54-F247-8152-205435774A95}" destId="{044FE56F-97B0-4B44-80E0-E130A1A814CB}" srcOrd="3" destOrd="0" parTransId="{35B2EF10-BFA1-4190-9B5E-CF95FD6EDB17}" sibTransId="{E230AB45-F83F-41CC-9B22-724BA917809A}"/>
    <dgm:cxn modelId="{A077A067-09E2-BD4C-AF2E-8B13D4520015}" srcId="{9091197C-FD54-F247-8152-205435774A95}" destId="{9FD89E2C-E99C-FC4B-8BB5-44F9D8112AA5}" srcOrd="0" destOrd="0" parTransId="{35F5CD94-7746-4348-AFEA-04737C1BF339}" sibTransId="{1693B2EC-B5DF-9341-92A4-273FE3918CFC}"/>
    <dgm:cxn modelId="{E98A74DF-FC06-3A40-8780-604B37A61EDE}" type="presOf" srcId="{9091197C-FD54-F247-8152-205435774A95}" destId="{2F522380-7A7F-3A45-9EB8-2780B27D5430}" srcOrd="0" destOrd="0" presId="urn:microsoft.com/office/officeart/2005/8/layout/equation1"/>
    <dgm:cxn modelId="{52EAA062-77FA-2343-9884-36B9E22E80BA}" srcId="{D25B2734-B108-E144-8BAB-1144EF718DC7}" destId="{827D4FED-0EE6-6A41-9E69-1ABA4DB90C30}" srcOrd="0" destOrd="0" parTransId="{C337C376-8D65-AD42-AB31-575A17A40817}" sibTransId="{C8731176-1D62-7A41-8372-992C502749E9}"/>
    <dgm:cxn modelId="{E79ADF12-FC38-4078-8545-669FD6A2A656}" type="presOf" srcId="{044FE56F-97B0-4B44-80E0-E130A1A814CB}" destId="{2F522380-7A7F-3A45-9EB8-2780B27D5430}" srcOrd="0" destOrd="4" presId="urn:microsoft.com/office/officeart/2005/8/layout/equation1"/>
    <dgm:cxn modelId="{C15D0EBA-3928-4C3E-B701-FDC153D345B7}" srcId="{9091197C-FD54-F247-8152-205435774A95}" destId="{9110327F-E4F8-4053-A3EF-284A1966471B}" srcOrd="1" destOrd="0" parTransId="{2E03CE7E-897C-42E2-B637-0C209C62E390}" sibTransId="{BFED48B6-BC9E-438C-83AD-8A107582C7BC}"/>
    <dgm:cxn modelId="{EB3AD319-9DA9-7D48-8A34-622D70B6F344}" type="presOf" srcId="{9FD89E2C-E99C-FC4B-8BB5-44F9D8112AA5}" destId="{2F522380-7A7F-3A45-9EB8-2780B27D5430}" srcOrd="0" destOrd="1" presId="urn:microsoft.com/office/officeart/2005/8/layout/equation1"/>
    <dgm:cxn modelId="{195F8B20-B0F7-3A44-A2C5-8A8CB5F1A9B7}" type="presOf" srcId="{121F0DF8-94C9-934D-A92A-136A40549F92}" destId="{C8528A3C-49B0-044C-8B92-CA199B49A919}" srcOrd="0" destOrd="1" presId="urn:microsoft.com/office/officeart/2005/8/layout/equation1"/>
    <dgm:cxn modelId="{ED04AA85-34D5-6B4D-8EC7-C80C95C2A5D7}" srcId="{DCA8AE58-6C24-B049-94A9-E55254F24450}" destId="{C1F0F634-C875-5248-A5D7-091827CF07F1}" srcOrd="1" destOrd="0" parTransId="{9C556F9B-9483-EF4E-91B3-96F8BFF48680}" sibTransId="{A29BCE5A-C96A-F747-94D8-5F0C4B1DD41D}"/>
    <dgm:cxn modelId="{0A1DCB31-3933-47DE-B97B-6151FFBF0F49}" type="presOf" srcId="{9110327F-E4F8-4053-A3EF-284A1966471B}" destId="{2F522380-7A7F-3A45-9EB8-2780B27D5430}" srcOrd="0" destOrd="2" presId="urn:microsoft.com/office/officeart/2005/8/layout/equation1"/>
    <dgm:cxn modelId="{42F2B8AA-71A2-4A33-B632-F1EDDC22C8A9}" srcId="{9091197C-FD54-F247-8152-205435774A95}" destId="{5E104505-0F1A-43AC-8739-AF0C1399A3C5}" srcOrd="2" destOrd="0" parTransId="{3A16BD8A-FA5E-4415-9634-6673567A634B}" sibTransId="{02205261-3226-450B-B86E-D45A3528A84B}"/>
    <dgm:cxn modelId="{5A51C95F-0066-414C-9A96-A7C22E27AB84}" type="presOf" srcId="{19298419-68DB-D641-8A8C-6C30F76FE230}" destId="{64A119FD-8B96-9D45-A22F-DB2165A5CBEE}" srcOrd="0" destOrd="3" presId="urn:microsoft.com/office/officeart/2005/8/layout/equation1"/>
    <dgm:cxn modelId="{865A4D79-E170-46AC-B86F-9E55F3E21A5B}" type="presOf" srcId="{812E5E6C-C181-4D1F-949D-941BC456D011}" destId="{64A119FD-8B96-9D45-A22F-DB2165A5CBEE}" srcOrd="0" destOrd="4" presId="urn:microsoft.com/office/officeart/2005/8/layout/equation1"/>
    <dgm:cxn modelId="{E71D8182-FE91-6646-940B-2E41A205E4B1}" srcId="{DCA8AE58-6C24-B049-94A9-E55254F24450}" destId="{CC6E189B-8ED0-0846-8783-E8DCE27C0274}" srcOrd="0" destOrd="0" parTransId="{C483C892-E7BF-EE4A-98BE-854EF9FFBD5E}" sibTransId="{990AC4E0-F403-9D43-9230-757F9DFF03CC}"/>
    <dgm:cxn modelId="{D32F2DCB-004A-204E-8A43-CE570EB4381A}" type="presOf" srcId="{BACBBAF2-8C94-DA41-93A2-E6408534EF21}" destId="{C8528A3C-49B0-044C-8B92-CA199B49A919}" srcOrd="0" destOrd="3" presId="urn:microsoft.com/office/officeart/2005/8/layout/equation1"/>
    <dgm:cxn modelId="{DC518CC9-EB75-1549-88E4-FEBBDE434111}" type="presOf" srcId="{B9BBCF63-5037-E546-903A-ABA2D412C79A}" destId="{2F522380-7A7F-3A45-9EB8-2780B27D5430}" srcOrd="0" destOrd="6" presId="urn:microsoft.com/office/officeart/2005/8/layout/equation1"/>
    <dgm:cxn modelId="{0431460A-F846-4182-96AB-51A688FF16BC}" srcId="{9091197C-FD54-F247-8152-205435774A95}" destId="{927D2B75-7C75-43BC-9CCD-FE68D5B61D15}" srcOrd="4" destOrd="0" parTransId="{74728CD6-380E-4B59-B32B-C5051107F443}" sibTransId="{4CDE8B4E-DD89-4922-BA8C-547264D5832C}"/>
    <dgm:cxn modelId="{31314A22-32D3-A844-B4BC-44C12042B79B}" srcId="{D25B2734-B108-E144-8BAB-1144EF718DC7}" destId="{DCA8AE58-6C24-B049-94A9-E55254F24450}" srcOrd="1" destOrd="0" parTransId="{61D219C5-495D-6742-B527-AB2EA9A8DEA7}" sibTransId="{00882D2A-F148-A24E-846E-C836263B76BB}"/>
    <dgm:cxn modelId="{21C37637-64C6-4AE4-845E-585D95325918}" srcId="{DCA8AE58-6C24-B049-94A9-E55254F24450}" destId="{812E5E6C-C181-4D1F-949D-941BC456D011}" srcOrd="3" destOrd="0" parTransId="{AF7CF88F-89B0-4B1E-969D-0DAD7C74215F}" sibTransId="{AE9BB752-B7BF-42AD-8556-4CA045C8B16A}"/>
    <dgm:cxn modelId="{F5216D3D-1C00-5A41-8F54-E2CC887250AB}" srcId="{DCA8AE58-6C24-B049-94A9-E55254F24450}" destId="{19298419-68DB-D641-8A8C-6C30F76FE230}" srcOrd="2" destOrd="0" parTransId="{1D8CEC67-D536-954F-A2BC-DE26928BAB63}" sibTransId="{F7DE2993-489F-0A44-AEBA-6F474FE2A9B9}"/>
    <dgm:cxn modelId="{C0E13A3A-0E38-44E6-ADD3-42BC8AB7BAEE}" type="presOf" srcId="{5E104505-0F1A-43AC-8739-AF0C1399A3C5}" destId="{2F522380-7A7F-3A45-9EB8-2780B27D5430}" srcOrd="0" destOrd="3" presId="urn:microsoft.com/office/officeart/2005/8/layout/equation1"/>
    <dgm:cxn modelId="{5B24DC1E-CE58-CE49-9A25-6C50E17CB3A5}" type="presOf" srcId="{C1F0F634-C875-5248-A5D7-091827CF07F1}" destId="{64A119FD-8B96-9D45-A22F-DB2165A5CBEE}" srcOrd="0" destOrd="2" presId="urn:microsoft.com/office/officeart/2005/8/layout/equation1"/>
    <dgm:cxn modelId="{E6540282-B7AB-4C02-AAD3-CA0E7914C1AF}" type="presOf" srcId="{4EF4651A-47D8-428B-971B-036E54F0E797}" destId="{C8528A3C-49B0-044C-8B92-CA199B49A919}" srcOrd="0" destOrd="4" presId="urn:microsoft.com/office/officeart/2005/8/layout/equation1"/>
    <dgm:cxn modelId="{FEE66ACD-DD0C-AF4F-A862-AEB5522B1E33}" type="presOf" srcId="{C8731176-1D62-7A41-8372-992C502749E9}" destId="{9B0E5586-949D-D64C-87AC-80FF7ABD241B}" srcOrd="0" destOrd="0" presId="urn:microsoft.com/office/officeart/2005/8/layout/equation1"/>
    <dgm:cxn modelId="{41D215D3-7F5C-4742-80BB-28B469A35854}" type="presParOf" srcId="{B96400A9-BCA3-5A45-9E6C-793888FFE431}" destId="{C8528A3C-49B0-044C-8B92-CA199B49A919}" srcOrd="0" destOrd="0" presId="urn:microsoft.com/office/officeart/2005/8/layout/equation1"/>
    <dgm:cxn modelId="{B92F1FFD-C2DF-1B4B-B17A-0A9CE4194103}" type="presParOf" srcId="{B96400A9-BCA3-5A45-9E6C-793888FFE431}" destId="{996D9118-8474-4547-A470-CCA3E53973BF}" srcOrd="1" destOrd="0" presId="urn:microsoft.com/office/officeart/2005/8/layout/equation1"/>
    <dgm:cxn modelId="{29416D46-AEC2-1343-B736-D0AFFB939D91}" type="presParOf" srcId="{B96400A9-BCA3-5A45-9E6C-793888FFE431}" destId="{9B0E5586-949D-D64C-87AC-80FF7ABD241B}" srcOrd="2" destOrd="0" presId="urn:microsoft.com/office/officeart/2005/8/layout/equation1"/>
    <dgm:cxn modelId="{93A8DA87-7B3D-B641-8130-5577D02E75D9}" type="presParOf" srcId="{B96400A9-BCA3-5A45-9E6C-793888FFE431}" destId="{5590FE2A-C04D-2B49-94B9-5A73B09C5426}" srcOrd="3" destOrd="0" presId="urn:microsoft.com/office/officeart/2005/8/layout/equation1"/>
    <dgm:cxn modelId="{4A6A5526-F244-044B-957A-01BA7CF16A5A}" type="presParOf" srcId="{B96400A9-BCA3-5A45-9E6C-793888FFE431}" destId="{64A119FD-8B96-9D45-A22F-DB2165A5CBEE}" srcOrd="4" destOrd="0" presId="urn:microsoft.com/office/officeart/2005/8/layout/equation1"/>
    <dgm:cxn modelId="{466F09BC-D34E-ED44-9A77-0252011A1779}" type="presParOf" srcId="{B96400A9-BCA3-5A45-9E6C-793888FFE431}" destId="{E55A3916-53A1-D14F-BEBB-A0E2BC1B5615}" srcOrd="5" destOrd="0" presId="urn:microsoft.com/office/officeart/2005/8/layout/equation1"/>
    <dgm:cxn modelId="{82378E2B-17D7-F140-BDD2-D19139E23728}" type="presParOf" srcId="{B96400A9-BCA3-5A45-9E6C-793888FFE431}" destId="{8A94E417-EC86-8A4C-8966-B7AF19BCC847}" srcOrd="6" destOrd="0" presId="urn:microsoft.com/office/officeart/2005/8/layout/equation1"/>
    <dgm:cxn modelId="{6D7427C2-366F-7F49-83F7-30B0102D4EA1}" type="presParOf" srcId="{B96400A9-BCA3-5A45-9E6C-793888FFE431}" destId="{F0FC7706-DE80-424D-ACAA-642C3184F480}" srcOrd="7" destOrd="0" presId="urn:microsoft.com/office/officeart/2005/8/layout/equation1"/>
    <dgm:cxn modelId="{70F7F9C5-D928-7341-873B-62CE0034F9DF}" type="presParOf" srcId="{B96400A9-BCA3-5A45-9E6C-793888FFE431}" destId="{2F522380-7A7F-3A45-9EB8-2780B27D543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45166-D1B3-D44D-ACD0-E9C7BA0734AB}">
      <dsp:nvSpPr>
        <dsp:cNvPr id="0" name=""/>
        <dsp:cNvSpPr/>
      </dsp:nvSpPr>
      <dsp:spPr>
        <a:xfrm>
          <a:off x="2391785" y="2427"/>
          <a:ext cx="1252629" cy="8142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Academic Research</a:t>
          </a:r>
          <a:endParaRPr lang="en-US" sz="1400" b="1" kern="1200" dirty="0"/>
        </a:p>
      </dsp:txBody>
      <dsp:txXfrm>
        <a:off x="2431531" y="42173"/>
        <a:ext cx="1173137" cy="734717"/>
      </dsp:txXfrm>
    </dsp:sp>
    <dsp:sp modelId="{49CE0B94-FCC9-EB43-A19F-315E93E9355A}">
      <dsp:nvSpPr>
        <dsp:cNvPr id="0" name=""/>
        <dsp:cNvSpPr/>
      </dsp:nvSpPr>
      <dsp:spPr>
        <a:xfrm>
          <a:off x="1099964" y="409532"/>
          <a:ext cx="3836271" cy="3836271"/>
        </a:xfrm>
        <a:custGeom>
          <a:avLst/>
          <a:gdLst/>
          <a:ahLst/>
          <a:cxnLst/>
          <a:rect l="0" t="0" r="0" b="0"/>
          <a:pathLst>
            <a:path>
              <a:moveTo>
                <a:pt x="2552454" y="107919"/>
              </a:moveTo>
              <a:arcTo wR="1918135" hR="1918135" stAng="17358659" swAng="1501106"/>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07DB915-325A-264E-8102-51043FD0D982}">
      <dsp:nvSpPr>
        <dsp:cNvPr id="0" name=""/>
        <dsp:cNvSpPr/>
      </dsp:nvSpPr>
      <dsp:spPr>
        <a:xfrm>
          <a:off x="4052939" y="961495"/>
          <a:ext cx="1252629" cy="814209"/>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Open Source Collaboration</a:t>
          </a:r>
          <a:endParaRPr lang="en-US" sz="1400" b="1" kern="1200" dirty="0"/>
        </a:p>
      </dsp:txBody>
      <dsp:txXfrm>
        <a:off x="4092685" y="1001241"/>
        <a:ext cx="1173137" cy="734717"/>
      </dsp:txXfrm>
    </dsp:sp>
    <dsp:sp modelId="{BDCCC853-4065-A443-9650-88BCC551F31B}">
      <dsp:nvSpPr>
        <dsp:cNvPr id="0" name=""/>
        <dsp:cNvSpPr/>
      </dsp:nvSpPr>
      <dsp:spPr>
        <a:xfrm>
          <a:off x="1099964" y="409532"/>
          <a:ext cx="3836271" cy="3836271"/>
        </a:xfrm>
        <a:custGeom>
          <a:avLst/>
          <a:gdLst/>
          <a:ahLst/>
          <a:cxnLst/>
          <a:rect l="0" t="0" r="0" b="0"/>
          <a:pathLst>
            <a:path>
              <a:moveTo>
                <a:pt x="3758285" y="1376753"/>
              </a:moveTo>
              <a:arcTo wR="1918135" hR="1918135" stAng="20616350" swAng="1967300"/>
            </a:path>
          </a:pathLst>
        </a:custGeom>
        <a:noFill/>
        <a:ln w="6350" cap="flat" cmpd="sng" algn="ctr">
          <a:solidFill>
            <a:schemeClr val="accent5">
              <a:hueOff val="-1470669"/>
              <a:satOff val="-2046"/>
              <a:lumOff val="-784"/>
              <a:alphaOff val="0"/>
            </a:schemeClr>
          </a:solidFill>
          <a:prstDash val="solid"/>
          <a:miter lim="800000"/>
        </a:ln>
        <a:effectLst/>
      </dsp:spPr>
      <dsp:style>
        <a:lnRef idx="1">
          <a:scrgbClr r="0" g="0" b="0"/>
        </a:lnRef>
        <a:fillRef idx="0">
          <a:scrgbClr r="0" g="0" b="0"/>
        </a:fillRef>
        <a:effectRef idx="0">
          <a:scrgbClr r="0" g="0" b="0"/>
        </a:effectRef>
        <a:fontRef idx="minor"/>
      </dsp:style>
    </dsp:sp>
    <dsp:sp modelId="{7F51BBAF-0F2E-274B-9681-EE8E57F972E8}">
      <dsp:nvSpPr>
        <dsp:cNvPr id="0" name=""/>
        <dsp:cNvSpPr/>
      </dsp:nvSpPr>
      <dsp:spPr>
        <a:xfrm>
          <a:off x="4052939" y="2879631"/>
          <a:ext cx="1252629" cy="814209"/>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Corporate VC </a:t>
          </a:r>
          <a:endParaRPr lang="en-US" sz="1400" b="1" kern="1200" dirty="0"/>
        </a:p>
      </dsp:txBody>
      <dsp:txXfrm>
        <a:off x="4092685" y="2919377"/>
        <a:ext cx="1173137" cy="734717"/>
      </dsp:txXfrm>
    </dsp:sp>
    <dsp:sp modelId="{4225733E-112E-B541-B6E7-8A76577EEA36}">
      <dsp:nvSpPr>
        <dsp:cNvPr id="0" name=""/>
        <dsp:cNvSpPr/>
      </dsp:nvSpPr>
      <dsp:spPr>
        <a:xfrm>
          <a:off x="1099964" y="409532"/>
          <a:ext cx="3836271" cy="3836271"/>
        </a:xfrm>
        <a:custGeom>
          <a:avLst/>
          <a:gdLst/>
          <a:ahLst/>
          <a:cxnLst/>
          <a:rect l="0" t="0" r="0" b="0"/>
          <a:pathLst>
            <a:path>
              <a:moveTo>
                <a:pt x="3258495" y="3290243"/>
              </a:moveTo>
              <a:arcTo wR="1918135" hR="1918135" stAng="2740235" swAng="1501106"/>
            </a:path>
          </a:pathLst>
        </a:custGeom>
        <a:noFill/>
        <a:ln w="6350" cap="flat" cmpd="sng" algn="ctr">
          <a:solidFill>
            <a:schemeClr val="accent5">
              <a:hueOff val="-2941338"/>
              <a:satOff val="-4091"/>
              <a:lumOff val="-1569"/>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9CAA4B-2E8F-154F-BEB9-604C58ED2C0A}">
      <dsp:nvSpPr>
        <dsp:cNvPr id="0" name=""/>
        <dsp:cNvSpPr/>
      </dsp:nvSpPr>
      <dsp:spPr>
        <a:xfrm>
          <a:off x="2391785" y="3838699"/>
          <a:ext cx="1252629" cy="814209"/>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Industry Collaboration </a:t>
          </a:r>
          <a:endParaRPr lang="en-US" sz="1400" b="1" kern="1200" dirty="0"/>
        </a:p>
      </dsp:txBody>
      <dsp:txXfrm>
        <a:off x="2431531" y="3878445"/>
        <a:ext cx="1173137" cy="734717"/>
      </dsp:txXfrm>
    </dsp:sp>
    <dsp:sp modelId="{0191343F-5118-FC46-9769-A310E0480D18}">
      <dsp:nvSpPr>
        <dsp:cNvPr id="0" name=""/>
        <dsp:cNvSpPr/>
      </dsp:nvSpPr>
      <dsp:spPr>
        <a:xfrm>
          <a:off x="1099964" y="409532"/>
          <a:ext cx="3836271" cy="3836271"/>
        </a:xfrm>
        <a:custGeom>
          <a:avLst/>
          <a:gdLst/>
          <a:ahLst/>
          <a:cxnLst/>
          <a:rect l="0" t="0" r="0" b="0"/>
          <a:pathLst>
            <a:path>
              <a:moveTo>
                <a:pt x="1283817" y="3728352"/>
              </a:moveTo>
              <a:arcTo wR="1918135" hR="1918135" stAng="6558659" swAng="1501106"/>
            </a:path>
          </a:pathLst>
        </a:custGeom>
        <a:noFill/>
        <a:ln w="6350" cap="flat" cmpd="sng" algn="ctr">
          <a:solidFill>
            <a:schemeClr val="accent5">
              <a:hueOff val="-4412007"/>
              <a:satOff val="-6137"/>
              <a:lumOff val="-2353"/>
              <a:alphaOff val="0"/>
            </a:schemeClr>
          </a:solidFill>
          <a:prstDash val="solid"/>
          <a:miter lim="800000"/>
        </a:ln>
        <a:effectLst/>
      </dsp:spPr>
      <dsp:style>
        <a:lnRef idx="1">
          <a:scrgbClr r="0" g="0" b="0"/>
        </a:lnRef>
        <a:fillRef idx="0">
          <a:scrgbClr r="0" g="0" b="0"/>
        </a:fillRef>
        <a:effectRef idx="0">
          <a:scrgbClr r="0" g="0" b="0"/>
        </a:effectRef>
        <a:fontRef idx="minor"/>
      </dsp:style>
    </dsp:sp>
    <dsp:sp modelId="{2E211A0D-3196-3F41-9ACC-6A54AD8945DF}">
      <dsp:nvSpPr>
        <dsp:cNvPr id="0" name=""/>
        <dsp:cNvSpPr/>
      </dsp:nvSpPr>
      <dsp:spPr>
        <a:xfrm>
          <a:off x="730630" y="2879631"/>
          <a:ext cx="1252629" cy="814209"/>
        </a:xfrm>
        <a:prstGeom prst="round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Startup Ecosystem </a:t>
          </a:r>
          <a:endParaRPr lang="en-US" sz="1400" b="1" kern="1200" dirty="0"/>
        </a:p>
      </dsp:txBody>
      <dsp:txXfrm>
        <a:off x="770376" y="2919377"/>
        <a:ext cx="1173137" cy="734717"/>
      </dsp:txXfrm>
    </dsp:sp>
    <dsp:sp modelId="{32E66337-2420-BD4C-9A96-0378439F8660}">
      <dsp:nvSpPr>
        <dsp:cNvPr id="0" name=""/>
        <dsp:cNvSpPr/>
      </dsp:nvSpPr>
      <dsp:spPr>
        <a:xfrm>
          <a:off x="1099964" y="409532"/>
          <a:ext cx="3836271" cy="3836271"/>
        </a:xfrm>
        <a:custGeom>
          <a:avLst/>
          <a:gdLst/>
          <a:ahLst/>
          <a:cxnLst/>
          <a:rect l="0" t="0" r="0" b="0"/>
          <a:pathLst>
            <a:path>
              <a:moveTo>
                <a:pt x="77986" y="2459517"/>
              </a:moveTo>
              <a:arcTo wR="1918135" hR="1918135" stAng="9816350" swAng="1967300"/>
            </a:path>
          </a:pathLst>
        </a:custGeom>
        <a:noFill/>
        <a:ln w="6350" cap="flat" cmpd="sng" algn="ctr">
          <a:solidFill>
            <a:schemeClr val="accent5">
              <a:hueOff val="-5882676"/>
              <a:satOff val="-8182"/>
              <a:lumOff val="-3138"/>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2425FF-4027-2D40-93E3-90842F37EE5F}">
      <dsp:nvSpPr>
        <dsp:cNvPr id="0" name=""/>
        <dsp:cNvSpPr/>
      </dsp:nvSpPr>
      <dsp:spPr>
        <a:xfrm>
          <a:off x="730630" y="961495"/>
          <a:ext cx="1252629" cy="814209"/>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Internal R&amp;D </a:t>
          </a:r>
          <a:endParaRPr lang="en-US" sz="1400" b="1" kern="1200" dirty="0"/>
        </a:p>
      </dsp:txBody>
      <dsp:txXfrm>
        <a:off x="770376" y="1001241"/>
        <a:ext cx="1173137" cy="734717"/>
      </dsp:txXfrm>
    </dsp:sp>
    <dsp:sp modelId="{39DF244F-E822-A941-BFA1-EBE221AD5638}">
      <dsp:nvSpPr>
        <dsp:cNvPr id="0" name=""/>
        <dsp:cNvSpPr/>
      </dsp:nvSpPr>
      <dsp:spPr>
        <a:xfrm>
          <a:off x="1099964" y="409532"/>
          <a:ext cx="3836271" cy="3836271"/>
        </a:xfrm>
        <a:custGeom>
          <a:avLst/>
          <a:gdLst/>
          <a:ahLst/>
          <a:cxnLst/>
          <a:rect l="0" t="0" r="0" b="0"/>
          <a:pathLst>
            <a:path>
              <a:moveTo>
                <a:pt x="577775" y="546028"/>
              </a:moveTo>
              <a:arcTo wR="1918135" hR="1918135" stAng="13540235" swAng="1501106"/>
            </a:path>
          </a:pathLst>
        </a:custGeom>
        <a:noFill/>
        <a:ln w="6350" cap="flat" cmpd="sng" algn="ctr">
          <a:solidFill>
            <a:schemeClr val="accent5">
              <a:hueOff val="-7353344"/>
              <a:satOff val="-10228"/>
              <a:lumOff val="-3922"/>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28A3C-49B0-044C-8B92-CA199B49A919}">
      <dsp:nvSpPr>
        <dsp:cNvPr id="0" name=""/>
        <dsp:cNvSpPr/>
      </dsp:nvSpPr>
      <dsp:spPr>
        <a:xfrm>
          <a:off x="1341" y="108349"/>
          <a:ext cx="2877927" cy="3992203"/>
        </a:xfrm>
        <a:prstGeom prst="round2Diag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l" defTabSz="800100" rtl="0">
            <a:lnSpc>
              <a:spcPct val="90000"/>
            </a:lnSpc>
            <a:spcBef>
              <a:spcPct val="0"/>
            </a:spcBef>
            <a:spcAft>
              <a:spcPct val="35000"/>
            </a:spcAft>
          </a:pPr>
          <a:r>
            <a:rPr lang="en-US" sz="1800" b="0" kern="1200" dirty="0" smtClean="0">
              <a:latin typeface="Berlin Sans FB Demi" panose="020E0802020502020306" pitchFamily="34" charset="0"/>
            </a:rPr>
            <a:t>Direct enablement</a:t>
          </a:r>
        </a:p>
        <a:p>
          <a:pPr lvl="0" algn="l" defTabSz="800100" rtl="0">
            <a:lnSpc>
              <a:spcPct val="90000"/>
            </a:lnSpc>
            <a:spcBef>
              <a:spcPct val="0"/>
            </a:spcBef>
            <a:spcAft>
              <a:spcPct val="35000"/>
            </a:spcAft>
          </a:pPr>
          <a:endParaRPr lang="en-US" sz="1600" b="0" kern="1200" dirty="0">
            <a:latin typeface="Berlin Sans FB Demi" panose="020E0802020502020306" pitchFamily="34" charset="0"/>
          </a:endParaRPr>
        </a:p>
        <a:p>
          <a:pPr marL="171450" lvl="1" indent="-171450" algn="l" defTabSz="711200" rtl="0">
            <a:lnSpc>
              <a:spcPct val="90000"/>
            </a:lnSpc>
            <a:spcBef>
              <a:spcPct val="0"/>
            </a:spcBef>
            <a:spcAft>
              <a:spcPct val="15000"/>
            </a:spcAft>
            <a:buChar char="••"/>
          </a:pPr>
          <a:r>
            <a:rPr lang="en-US" sz="1600" b="0" kern="1200" dirty="0" smtClean="0"/>
            <a:t>Fulfill open source development requests from R&amp;D and product teams.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Upstream internal code into open source projects.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Implement and upstream related drivers.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solidFill>
                <a:schemeClr val="tx1"/>
              </a:solidFill>
            </a:rPr>
            <a:t>Support open source compliance efforts. </a:t>
          </a:r>
          <a:endParaRPr lang="en-US" sz="1600" b="0" kern="1200" dirty="0"/>
        </a:p>
      </dsp:txBody>
      <dsp:txXfrm>
        <a:off x="141830" y="248838"/>
        <a:ext cx="2596949" cy="3711225"/>
      </dsp:txXfrm>
    </dsp:sp>
    <dsp:sp modelId="{9B0E5586-949D-D64C-87AC-80FF7ABD241B}">
      <dsp:nvSpPr>
        <dsp:cNvPr id="0" name=""/>
        <dsp:cNvSpPr/>
      </dsp:nvSpPr>
      <dsp:spPr>
        <a:xfrm>
          <a:off x="3112956" y="1758409"/>
          <a:ext cx="692082" cy="692082"/>
        </a:xfrm>
        <a:prstGeom prst="mathPlus">
          <a:avLst/>
        </a:prstGeom>
        <a:solidFill>
          <a:schemeClr val="bg2">
            <a:lumMod val="2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b="0" kern="1200">
            <a:solidFill>
              <a:schemeClr val="tx1">
                <a:lumMod val="50000"/>
              </a:schemeClr>
            </a:solidFill>
          </a:endParaRPr>
        </a:p>
      </dsp:txBody>
      <dsp:txXfrm>
        <a:off x="3204691" y="2023061"/>
        <a:ext cx="508612" cy="162778"/>
      </dsp:txXfrm>
    </dsp:sp>
    <dsp:sp modelId="{64A119FD-8B96-9D45-A22F-DB2165A5CBEE}">
      <dsp:nvSpPr>
        <dsp:cNvPr id="0" name=""/>
        <dsp:cNvSpPr/>
      </dsp:nvSpPr>
      <dsp:spPr>
        <a:xfrm>
          <a:off x="4049545" y="108349"/>
          <a:ext cx="2877927" cy="3992203"/>
        </a:xfrm>
        <a:prstGeom prst="round2DiagRect">
          <a:avLst/>
        </a:prstGeom>
        <a:solidFill>
          <a:schemeClr val="accent1">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l" defTabSz="800100" rtl="0">
            <a:lnSpc>
              <a:spcPct val="90000"/>
            </a:lnSpc>
            <a:spcBef>
              <a:spcPct val="0"/>
            </a:spcBef>
            <a:spcAft>
              <a:spcPct val="35000"/>
            </a:spcAft>
          </a:pPr>
          <a:r>
            <a:rPr lang="en-US" sz="1800" b="0" kern="1200" dirty="0" smtClean="0">
              <a:latin typeface="Berlin Sans FB Demi" panose="020E0802020502020306" pitchFamily="34" charset="0"/>
            </a:rPr>
            <a:t>Indirect enablement</a:t>
          </a:r>
        </a:p>
        <a:p>
          <a:pPr lvl="0" algn="l" defTabSz="800100" rtl="0">
            <a:lnSpc>
              <a:spcPct val="90000"/>
            </a:lnSpc>
            <a:spcBef>
              <a:spcPct val="0"/>
            </a:spcBef>
            <a:spcAft>
              <a:spcPct val="35000"/>
            </a:spcAft>
          </a:pPr>
          <a:endParaRPr lang="en-US" sz="1800" b="0" kern="1200" dirty="0" smtClean="0">
            <a:latin typeface="Berlin Sans FB Demi" panose="020E0802020502020306" pitchFamily="34" charset="0"/>
          </a:endParaRPr>
        </a:p>
        <a:p>
          <a:pPr marL="171450" lvl="1" indent="-171450" algn="l" defTabSz="711200" rtl="0">
            <a:lnSpc>
              <a:spcPct val="90000"/>
            </a:lnSpc>
            <a:spcBef>
              <a:spcPct val="0"/>
            </a:spcBef>
            <a:spcAft>
              <a:spcPct val="15000"/>
            </a:spcAft>
            <a:buChar char="••"/>
          </a:pPr>
          <a:r>
            <a:rPr lang="en-US" sz="1600" b="0" kern="1200" dirty="0" smtClean="0"/>
            <a:t>Stabilize upstream projects used in products.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Participate in internal policy discussions .</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Effectively influence the upstream projects via thought leadership and code contributions.</a:t>
          </a:r>
          <a:endParaRPr lang="en-US" sz="1600" b="0" kern="1200" dirty="0"/>
        </a:p>
        <a:p>
          <a:pPr marL="171450" lvl="1" indent="-171450" algn="l" defTabSz="711200" rtl="0">
            <a:lnSpc>
              <a:spcPct val="90000"/>
            </a:lnSpc>
            <a:spcBef>
              <a:spcPct val="0"/>
            </a:spcBef>
            <a:spcAft>
              <a:spcPct val="15000"/>
            </a:spcAft>
            <a:buChar char="••"/>
          </a:pPr>
          <a:r>
            <a:rPr lang="en-US" sz="1600" b="0" i="0" u="none" kern="1200" dirty="0" smtClean="0"/>
            <a:t>Participate in upstream technical discussions.</a:t>
          </a:r>
          <a:endParaRPr lang="en-US" sz="1600" b="0" kern="1200" dirty="0">
            <a:solidFill>
              <a:schemeClr val="tx1"/>
            </a:solidFill>
          </a:endParaRPr>
        </a:p>
      </dsp:txBody>
      <dsp:txXfrm>
        <a:off x="4190034" y="248838"/>
        <a:ext cx="2596949" cy="3711225"/>
      </dsp:txXfrm>
    </dsp:sp>
    <dsp:sp modelId="{8A94E417-EC86-8A4C-8966-B7AF19BCC847}">
      <dsp:nvSpPr>
        <dsp:cNvPr id="0" name=""/>
        <dsp:cNvSpPr/>
      </dsp:nvSpPr>
      <dsp:spPr>
        <a:xfrm>
          <a:off x="7150343" y="1758409"/>
          <a:ext cx="692082" cy="692082"/>
        </a:xfrm>
        <a:prstGeom prst="mathEqual">
          <a:avLst/>
        </a:prstGeom>
        <a:solidFill>
          <a:schemeClr val="bg2">
            <a:lumMod val="25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b="0" kern="1200">
            <a:solidFill>
              <a:schemeClr val="tx1">
                <a:lumMod val="50000"/>
              </a:schemeClr>
            </a:solidFill>
          </a:endParaRPr>
        </a:p>
      </dsp:txBody>
      <dsp:txXfrm>
        <a:off x="7242078" y="1900978"/>
        <a:ext cx="508612" cy="406944"/>
      </dsp:txXfrm>
    </dsp:sp>
    <dsp:sp modelId="{2F522380-7A7F-3A45-9EB8-2780B27D5430}">
      <dsp:nvSpPr>
        <dsp:cNvPr id="0" name=""/>
        <dsp:cNvSpPr/>
      </dsp:nvSpPr>
      <dsp:spPr>
        <a:xfrm>
          <a:off x="8076113" y="119083"/>
          <a:ext cx="2877927" cy="3992203"/>
        </a:xfrm>
        <a:prstGeom prst="round2Diag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l" defTabSz="800100" rtl="0">
            <a:lnSpc>
              <a:spcPct val="90000"/>
            </a:lnSpc>
            <a:spcBef>
              <a:spcPct val="0"/>
            </a:spcBef>
            <a:spcAft>
              <a:spcPct val="35000"/>
            </a:spcAft>
          </a:pPr>
          <a:r>
            <a:rPr lang="en-US" sz="1800" b="0" kern="1200" dirty="0" smtClean="0">
              <a:latin typeface="Berlin Sans FB Demi" panose="020E0802020502020306" pitchFamily="34" charset="0"/>
            </a:rPr>
            <a:t>Upstream development enables better products</a:t>
          </a:r>
        </a:p>
        <a:p>
          <a:pPr lvl="0" algn="l" defTabSz="800100" rtl="0">
            <a:lnSpc>
              <a:spcPct val="90000"/>
            </a:lnSpc>
            <a:spcBef>
              <a:spcPct val="0"/>
            </a:spcBef>
            <a:spcAft>
              <a:spcPct val="35000"/>
            </a:spcAft>
          </a:pPr>
          <a:endParaRPr lang="en-US" sz="1600" b="0" kern="1200" dirty="0">
            <a:latin typeface="Berlin Sans FB Demi" panose="020E0802020502020306" pitchFamily="34" charset="0"/>
          </a:endParaRPr>
        </a:p>
        <a:p>
          <a:pPr marL="171450" lvl="1" indent="-171450" algn="l" defTabSz="711200" rtl="0">
            <a:lnSpc>
              <a:spcPct val="90000"/>
            </a:lnSpc>
            <a:spcBef>
              <a:spcPct val="0"/>
            </a:spcBef>
            <a:spcAft>
              <a:spcPct val="15000"/>
            </a:spcAft>
            <a:buChar char="••"/>
          </a:pPr>
          <a:r>
            <a:rPr lang="en-US" sz="1600" b="0" kern="1200" dirty="0" smtClean="0"/>
            <a:t>Less work for product teams.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Minimized cost to maintain source code.</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Better quality code.</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Faster development cycles.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More stable code bases.</a:t>
          </a:r>
          <a:endParaRPr lang="en-US" sz="1600" b="0" kern="1200" dirty="0"/>
        </a:p>
        <a:p>
          <a:pPr marL="171450" lvl="1" indent="-171450" algn="l" defTabSz="711200" rtl="0">
            <a:lnSpc>
              <a:spcPct val="90000"/>
            </a:lnSpc>
            <a:spcBef>
              <a:spcPct val="0"/>
            </a:spcBef>
            <a:spcAft>
              <a:spcPct val="15000"/>
            </a:spcAft>
            <a:buChar char="••"/>
          </a:pPr>
          <a:r>
            <a:rPr lang="en-US" sz="1600" b="0" kern="1200" dirty="0" smtClean="0"/>
            <a:t>Improved reputation in upstream projects</a:t>
          </a:r>
          <a:r>
            <a:rPr lang="en-US" sz="1400" b="0" kern="1200" dirty="0" smtClean="0"/>
            <a:t>.</a:t>
          </a:r>
          <a:endParaRPr lang="en-US" sz="1400" b="0" kern="1200" dirty="0"/>
        </a:p>
      </dsp:txBody>
      <dsp:txXfrm>
        <a:off x="8216602" y="259572"/>
        <a:ext cx="2596949" cy="371122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BE254E-07BE-43CD-B9F5-43C685134222}" type="datetimeFigureOut">
              <a:rPr lang="en-US" smtClean="0"/>
              <a:t>2/28/19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2CE68D-8C1D-4D6D-89A7-A1405FFE24C5}" type="slidenum">
              <a:rPr lang="en-US" smtClean="0"/>
              <a:t>‹#›</a:t>
            </a:fld>
            <a:endParaRPr lang="en-US" dirty="0"/>
          </a:p>
        </p:txBody>
      </p:sp>
    </p:spTree>
    <p:extLst>
      <p:ext uri="{BB962C8B-B14F-4D97-AF65-F5344CB8AC3E}">
        <p14:creationId xmlns:p14="http://schemas.microsoft.com/office/powerpoint/2010/main" val="44611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1F50A-0CA1-4774-897C-AF24C8C20AA5}" type="datetimeFigureOut">
              <a:rPr lang="en-US" smtClean="0"/>
              <a:t>2/28/19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B4008-A99A-4D8A-BBB9-9622CDE32725}" type="slidenum">
              <a:rPr lang="en-US" smtClean="0"/>
              <a:t>‹#›</a:t>
            </a:fld>
            <a:endParaRPr lang="en-US" dirty="0"/>
          </a:p>
        </p:txBody>
      </p:sp>
    </p:spTree>
    <p:extLst>
      <p:ext uri="{BB962C8B-B14F-4D97-AF65-F5344CB8AC3E}">
        <p14:creationId xmlns:p14="http://schemas.microsoft.com/office/powerpoint/2010/main" val="102246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sp>
        <p:nvSpPr>
          <p:cNvPr id="14" name="Title 1"/>
          <p:cNvSpPr>
            <a:spLocks noGrp="1"/>
          </p:cNvSpPr>
          <p:nvPr>
            <p:ph type="ctrTitle"/>
          </p:nvPr>
        </p:nvSpPr>
        <p:spPr>
          <a:xfrm>
            <a:off x="1524000" y="1122363"/>
            <a:ext cx="9144000" cy="2387600"/>
          </a:xfrm>
          <a:prstGeom prst="rect">
            <a:avLst/>
          </a:prstGeom>
        </p:spPr>
        <p:txBody>
          <a:bodyPr/>
          <a:lstStyle/>
          <a:p>
            <a:endParaRPr lang="en-US"/>
          </a:p>
        </p:txBody>
      </p:sp>
      <p:sp>
        <p:nvSpPr>
          <p:cNvPr id="18" name="Subtitle 2"/>
          <p:cNvSpPr>
            <a:spLocks noGrp="1"/>
          </p:cNvSpPr>
          <p:nvPr>
            <p:ph type="subTitle" idx="1"/>
          </p:nvPr>
        </p:nvSpPr>
        <p:spPr>
          <a:xfrm>
            <a:off x="1524000" y="3602038"/>
            <a:ext cx="9144000" cy="1655762"/>
          </a:xfrm>
          <a:prstGeom prst="rect">
            <a:avLst/>
          </a:prstGeom>
        </p:spPr>
        <p:txBody>
          <a:bodyPr/>
          <a:lstStyle/>
          <a:p>
            <a:endParaRPr lang="en-US"/>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1"/>
            <a:ext cx="12209366" cy="6467474"/>
          </a:xfrm>
          <a:prstGeom prst="rect">
            <a:avLst/>
          </a:prstGeom>
        </p:spPr>
      </p:pic>
      <p:sp>
        <p:nvSpPr>
          <p:cNvPr id="20" name="Rectangle 19"/>
          <p:cNvSpPr/>
          <p:nvPr userDrawn="1"/>
        </p:nvSpPr>
        <p:spPr>
          <a:xfrm rot="10800000">
            <a:off x="-9939" y="-1"/>
            <a:ext cx="12209365" cy="6467475"/>
          </a:xfrm>
          <a:prstGeom prst="rect">
            <a:avLst/>
          </a:prstGeom>
          <a:solidFill>
            <a:schemeClr val="accent1">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Text Placeholder 8"/>
          <p:cNvSpPr>
            <a:spLocks noGrp="1"/>
          </p:cNvSpPr>
          <p:nvPr>
            <p:ph type="body" sz="quarter" idx="15" hasCustomPrompt="1"/>
          </p:nvPr>
        </p:nvSpPr>
        <p:spPr>
          <a:xfrm>
            <a:off x="5315510" y="4611997"/>
            <a:ext cx="1485900" cy="267986"/>
          </a:xfrm>
          <a:prstGeom prst="rect">
            <a:avLst/>
          </a:prstGeom>
          <a:noFill/>
          <a:ln w="6350" cap="flat">
            <a:noFill/>
          </a:ln>
        </p:spPr>
        <p:txBody>
          <a:bodyPr lIns="91440" tIns="45720" rIns="91440" bIns="45720" anchor="ctr" anchorCtr="0"/>
          <a:lstStyle>
            <a:lvl1pPr marL="0" indent="0" algn="ctr" rtl="0" fontAlgn="base">
              <a:spcBef>
                <a:spcPts val="0"/>
              </a:spcBef>
              <a:spcAft>
                <a:spcPct val="0"/>
              </a:spcAft>
              <a:buClr>
                <a:srgbClr val="002060"/>
              </a:buClr>
              <a:buFontTx/>
              <a:buNone/>
              <a:defRPr lang="en-US" altLang="en-US" sz="1100" baseline="0" dirty="0">
                <a:solidFill>
                  <a:schemeClr val="bg1"/>
                </a:solidFill>
                <a:latin typeface="SamsungOne 400" panose="020B0503030303020204" pitchFamily="34" charset="0"/>
                <a:ea typeface="SamsungOne 400" panose="020B0503030303020204" pitchFamily="34" charset="0"/>
                <a:cs typeface="Arial" pitchFamily="34" charset="0"/>
              </a:defRPr>
            </a:lvl1pPr>
            <a:lvl2pPr>
              <a:defRPr lang="en-US" smtClean="0"/>
            </a:lvl2pPr>
            <a:lvl3pPr>
              <a:defRPr lang="en-US" smtClean="0"/>
            </a:lvl3pPr>
            <a:lvl4pPr>
              <a:defRPr lang="en-US" smtClean="0"/>
            </a:lvl4pPr>
            <a:lvl5pPr>
              <a:defRPr lang="en-US"/>
            </a:lvl5pPr>
          </a:lstStyle>
          <a:p>
            <a:r>
              <a:rPr lang="en-US" dirty="0" smtClean="0"/>
              <a:t>Date</a:t>
            </a:r>
            <a:endParaRPr lang="en-US" dirty="0"/>
          </a:p>
        </p:txBody>
      </p:sp>
      <p:sp>
        <p:nvSpPr>
          <p:cNvPr id="41" name="Text Placeholder 13"/>
          <p:cNvSpPr>
            <a:spLocks noGrp="1"/>
          </p:cNvSpPr>
          <p:nvPr>
            <p:ph type="body" sz="quarter" idx="16" hasCustomPrompt="1"/>
          </p:nvPr>
        </p:nvSpPr>
        <p:spPr>
          <a:xfrm>
            <a:off x="4414600" y="3697330"/>
            <a:ext cx="3287720" cy="822592"/>
          </a:xfrm>
          <a:prstGeom prst="rect">
            <a:avLst/>
          </a:prstGeom>
        </p:spPr>
        <p:txBody>
          <a:bodyPr anchor="t" anchorCtr="0"/>
          <a:lstStyle>
            <a:lvl1pPr marL="0" indent="0" algn="ctr">
              <a:spcBef>
                <a:spcPts val="0"/>
              </a:spcBef>
              <a:spcAft>
                <a:spcPts val="600"/>
              </a:spcAft>
              <a:buNone/>
              <a:defRPr sz="1600" b="0"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Name </a:t>
            </a:r>
          </a:p>
          <a:p>
            <a:pPr lvl="0"/>
            <a:r>
              <a:rPr lang="en-US" dirty="0" smtClean="0"/>
              <a:t>Role</a:t>
            </a:r>
            <a:endParaRPr lang="en-US" dirty="0"/>
          </a:p>
        </p:txBody>
      </p:sp>
      <p:sp>
        <p:nvSpPr>
          <p:cNvPr id="48" name="Text Placeholder 13"/>
          <p:cNvSpPr>
            <a:spLocks noGrp="1"/>
          </p:cNvSpPr>
          <p:nvPr>
            <p:ph type="body" sz="quarter" idx="18" hasCustomPrompt="1"/>
          </p:nvPr>
        </p:nvSpPr>
        <p:spPr>
          <a:xfrm>
            <a:off x="4373708" y="2253959"/>
            <a:ext cx="3442070" cy="955738"/>
          </a:xfrm>
          <a:prstGeom prst="rect">
            <a:avLst/>
          </a:prstGeom>
        </p:spPr>
        <p:txBody>
          <a:bodyPr anchor="t" anchorCtr="0"/>
          <a:lstStyle>
            <a:lvl1pPr marL="0" indent="0" algn="ctr">
              <a:spcBef>
                <a:spcPts val="0"/>
              </a:spcBef>
              <a:spcAft>
                <a:spcPts val="600"/>
              </a:spcAft>
              <a:buNone/>
              <a:defRPr sz="2200" b="1"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Project Name</a:t>
            </a:r>
            <a:endParaRPr lang="en-US" dirty="0"/>
          </a:p>
        </p:txBody>
      </p:sp>
    </p:spTree>
    <p:extLst>
      <p:ext uri="{BB962C8B-B14F-4D97-AF65-F5344CB8AC3E}">
        <p14:creationId xmlns:p14="http://schemas.microsoft.com/office/powerpoint/2010/main" val="353715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 Column">
    <p:spTree>
      <p:nvGrpSpPr>
        <p:cNvPr id="1" name=""/>
        <p:cNvGrpSpPr/>
        <p:nvPr/>
      </p:nvGrpSpPr>
      <p:grpSpPr>
        <a:xfrm>
          <a:off x="0" y="0"/>
          <a:ext cx="0" cy="0"/>
          <a:chOff x="0" y="0"/>
          <a:chExt cx="0" cy="0"/>
        </a:xfrm>
      </p:grpSpPr>
      <p:sp>
        <p:nvSpPr>
          <p:cNvPr id="32" name="Content Placeholder 11"/>
          <p:cNvSpPr>
            <a:spLocks noGrp="1"/>
          </p:cNvSpPr>
          <p:nvPr>
            <p:ph sz="quarter" idx="14" hasCustomPrompt="1"/>
          </p:nvPr>
        </p:nvSpPr>
        <p:spPr>
          <a:xfrm>
            <a:off x="618309" y="1346714"/>
            <a:ext cx="10955382" cy="5047361"/>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mn-lt"/>
                <a:ea typeface="SamsungOne 300" panose="020B0303030303020204" pitchFamily="34" charset="0"/>
              </a:rPr>
              <a:pPr algn="r"/>
              <a:t>‹#›</a:t>
            </a:fld>
            <a:endParaRPr lang="en" sz="900" dirty="0">
              <a:solidFill>
                <a:schemeClr val="bg1">
                  <a:lumMod val="65000"/>
                </a:schemeClr>
              </a:solidFill>
              <a:latin typeface="+mn-lt"/>
              <a:ea typeface="SamsungOne 300" panose="020B0303030303020204" pitchFamily="34" charset="0"/>
            </a:endParaRPr>
          </a:p>
        </p:txBody>
      </p:sp>
      <p:sp>
        <p:nvSpPr>
          <p:cNvPr id="19"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380292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3" name="Content Placeholder 11"/>
          <p:cNvSpPr>
            <a:spLocks noGrp="1"/>
          </p:cNvSpPr>
          <p:nvPr>
            <p:ph sz="quarter" idx="14" hasCustomPrompt="1"/>
          </p:nvPr>
        </p:nvSpPr>
        <p:spPr>
          <a:xfrm>
            <a:off x="618309" y="1798264"/>
            <a:ext cx="5268141" cy="457200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baseline="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1"/>
          <p:cNvSpPr>
            <a:spLocks noGrp="1"/>
          </p:cNvSpPr>
          <p:nvPr>
            <p:ph sz="quarter" idx="15" hasCustomPrompt="1"/>
          </p:nvPr>
        </p:nvSpPr>
        <p:spPr>
          <a:xfrm>
            <a:off x="6308619" y="1798264"/>
            <a:ext cx="5265072" cy="457200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14"/>
          <p:cNvSpPr>
            <a:spLocks noGrp="1"/>
          </p:cNvSpPr>
          <p:nvPr>
            <p:ph type="body" sz="quarter" idx="27" hasCustomPrompt="1"/>
          </p:nvPr>
        </p:nvSpPr>
        <p:spPr>
          <a:xfrm>
            <a:off x="618309" y="1346022"/>
            <a:ext cx="5268141"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26" name="Text Placeholder 14"/>
          <p:cNvSpPr>
            <a:spLocks noGrp="1"/>
          </p:cNvSpPr>
          <p:nvPr>
            <p:ph type="body" sz="quarter" idx="28" hasCustomPrompt="1"/>
          </p:nvPr>
        </p:nvSpPr>
        <p:spPr>
          <a:xfrm>
            <a:off x="6308619" y="1346022"/>
            <a:ext cx="5265072"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14"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mn-lt"/>
                <a:ea typeface="SamsungOne 300" panose="020B0303030303020204" pitchFamily="34" charset="0"/>
              </a:rPr>
              <a:pPr algn="r"/>
              <a:t>‹#›</a:t>
            </a:fld>
            <a:endParaRPr lang="en" sz="900" dirty="0">
              <a:solidFill>
                <a:schemeClr val="bg1">
                  <a:lumMod val="65000"/>
                </a:schemeClr>
              </a:solidFill>
              <a:latin typeface="+mn-lt"/>
              <a:ea typeface="SamsungOne 300" panose="020B0303030303020204" pitchFamily="34" charset="0"/>
            </a:endParaRPr>
          </a:p>
        </p:txBody>
      </p:sp>
      <p:sp>
        <p:nvSpPr>
          <p:cNvPr id="27"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608597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8" name="Content Placeholder 11"/>
          <p:cNvSpPr>
            <a:spLocks noGrp="1"/>
          </p:cNvSpPr>
          <p:nvPr>
            <p:ph sz="quarter" idx="14" hasCustomPrompt="1"/>
          </p:nvPr>
        </p:nvSpPr>
        <p:spPr>
          <a:xfrm>
            <a:off x="618309" y="1798264"/>
            <a:ext cx="3320393" cy="457200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Content Placeholder 11"/>
          <p:cNvSpPr>
            <a:spLocks noGrp="1"/>
          </p:cNvSpPr>
          <p:nvPr>
            <p:ph sz="quarter" idx="15" hasCustomPrompt="1"/>
          </p:nvPr>
        </p:nvSpPr>
        <p:spPr>
          <a:xfrm>
            <a:off x="8269529" y="1798264"/>
            <a:ext cx="3317767" cy="457200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Content Placeholder 11"/>
          <p:cNvSpPr>
            <a:spLocks noGrp="1"/>
          </p:cNvSpPr>
          <p:nvPr>
            <p:ph sz="quarter" idx="18" hasCustomPrompt="1"/>
          </p:nvPr>
        </p:nvSpPr>
        <p:spPr>
          <a:xfrm>
            <a:off x="4437115" y="1798264"/>
            <a:ext cx="3325759" cy="457200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14"/>
          <p:cNvSpPr>
            <a:spLocks noGrp="1"/>
          </p:cNvSpPr>
          <p:nvPr>
            <p:ph type="body" sz="quarter" idx="27" hasCustomPrompt="1"/>
          </p:nvPr>
        </p:nvSpPr>
        <p:spPr>
          <a:xfrm>
            <a:off x="618309" y="1346022"/>
            <a:ext cx="3320393"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32" name="Text Placeholder 14"/>
          <p:cNvSpPr>
            <a:spLocks noGrp="1"/>
          </p:cNvSpPr>
          <p:nvPr>
            <p:ph type="body" sz="quarter" idx="28" hasCustomPrompt="1"/>
          </p:nvPr>
        </p:nvSpPr>
        <p:spPr>
          <a:xfrm>
            <a:off x="4437115" y="1346022"/>
            <a:ext cx="3325759"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33" name="Text Placeholder 14"/>
          <p:cNvSpPr>
            <a:spLocks noGrp="1"/>
          </p:cNvSpPr>
          <p:nvPr>
            <p:ph type="body" sz="quarter" idx="29" hasCustomPrompt="1"/>
          </p:nvPr>
        </p:nvSpPr>
        <p:spPr>
          <a:xfrm>
            <a:off x="8269529" y="1346022"/>
            <a:ext cx="3317767"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15"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mn-lt"/>
                <a:ea typeface="SamsungOne 300" panose="020B0303030303020204" pitchFamily="34" charset="0"/>
              </a:rPr>
              <a:pPr algn="r"/>
              <a:t>‹#›</a:t>
            </a:fld>
            <a:endParaRPr lang="en" sz="900" dirty="0">
              <a:solidFill>
                <a:schemeClr val="bg1">
                  <a:lumMod val="65000"/>
                </a:schemeClr>
              </a:solidFill>
              <a:latin typeface="+mn-lt"/>
              <a:ea typeface="SamsungOne 300" panose="020B0303030303020204" pitchFamily="34" charset="0"/>
            </a:endParaRPr>
          </a:p>
        </p:txBody>
      </p:sp>
      <p:sp>
        <p:nvSpPr>
          <p:cNvPr id="21"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3583547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 areas">
    <p:spTree>
      <p:nvGrpSpPr>
        <p:cNvPr id="1" name=""/>
        <p:cNvGrpSpPr/>
        <p:nvPr/>
      </p:nvGrpSpPr>
      <p:grpSpPr>
        <a:xfrm>
          <a:off x="0" y="0"/>
          <a:ext cx="0" cy="0"/>
          <a:chOff x="0" y="0"/>
          <a:chExt cx="0" cy="0"/>
        </a:xfrm>
      </p:grpSpPr>
      <p:sp>
        <p:nvSpPr>
          <p:cNvPr id="13" name="Content Placeholder 11"/>
          <p:cNvSpPr>
            <a:spLocks noGrp="1"/>
          </p:cNvSpPr>
          <p:nvPr>
            <p:ph sz="quarter" idx="14" hasCustomPrompt="1"/>
          </p:nvPr>
        </p:nvSpPr>
        <p:spPr>
          <a:xfrm>
            <a:off x="6336573" y="1791777"/>
            <a:ext cx="5237118" cy="2010460"/>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1"/>
          <p:cNvSpPr>
            <a:spLocks noGrp="1"/>
          </p:cNvSpPr>
          <p:nvPr>
            <p:ph sz="quarter" idx="15" hasCustomPrompt="1"/>
          </p:nvPr>
        </p:nvSpPr>
        <p:spPr>
          <a:xfrm>
            <a:off x="6336573" y="4356611"/>
            <a:ext cx="5237118" cy="2007907"/>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1"/>
          <p:cNvSpPr>
            <a:spLocks noGrp="1"/>
          </p:cNvSpPr>
          <p:nvPr>
            <p:ph sz="quarter" idx="24" hasCustomPrompt="1"/>
          </p:nvPr>
        </p:nvSpPr>
        <p:spPr>
          <a:xfrm>
            <a:off x="618309" y="1791776"/>
            <a:ext cx="5237118" cy="2010461"/>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baseline="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1"/>
          <p:cNvSpPr>
            <a:spLocks noGrp="1"/>
          </p:cNvSpPr>
          <p:nvPr>
            <p:ph sz="quarter" idx="25" hasCustomPrompt="1"/>
          </p:nvPr>
        </p:nvSpPr>
        <p:spPr>
          <a:xfrm>
            <a:off x="618309" y="4356611"/>
            <a:ext cx="5237118" cy="2006386"/>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28" hasCustomPrompt="1"/>
          </p:nvPr>
        </p:nvSpPr>
        <p:spPr>
          <a:xfrm>
            <a:off x="618309" y="1335641"/>
            <a:ext cx="5237118" cy="403573"/>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 typeface="Arial" pitchFamily="34" charset="0"/>
              <a:buChar char="•"/>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18" name="Text Placeholder 14"/>
          <p:cNvSpPr>
            <a:spLocks noGrp="1"/>
          </p:cNvSpPr>
          <p:nvPr>
            <p:ph type="body" sz="quarter" idx="29" hasCustomPrompt="1"/>
          </p:nvPr>
        </p:nvSpPr>
        <p:spPr>
          <a:xfrm>
            <a:off x="6336573" y="1335641"/>
            <a:ext cx="5237118" cy="403573"/>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 typeface="Arial" pitchFamily="34" charset="0"/>
              <a:buChar char="•"/>
              <a:tabLst/>
              <a:defRPr lang="en-US" altLang="en-US" sz="1600" b="1" dirty="0" smtClean="0">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19" name="Text Placeholder 14"/>
          <p:cNvSpPr>
            <a:spLocks noGrp="1"/>
          </p:cNvSpPr>
          <p:nvPr>
            <p:ph type="body" sz="quarter" idx="30" hasCustomPrompt="1"/>
          </p:nvPr>
        </p:nvSpPr>
        <p:spPr>
          <a:xfrm>
            <a:off x="6336573" y="3898722"/>
            <a:ext cx="5237118" cy="403573"/>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 typeface="Arial" pitchFamily="34" charset="0"/>
              <a:buChar char="•"/>
              <a:tabLst/>
              <a:defRPr lang="en-US" altLang="en-US" sz="1600" b="1" dirty="0" smtClean="0">
                <a:solidFill>
                  <a:schemeClr val="tx1"/>
                </a:solidFill>
                <a:latin typeface="+mn-lt"/>
                <a:ea typeface="SamsungOne 400C" panose="020B0506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20" name="Text Placeholder 14"/>
          <p:cNvSpPr>
            <a:spLocks noGrp="1"/>
          </p:cNvSpPr>
          <p:nvPr>
            <p:ph type="body" sz="quarter" idx="31" hasCustomPrompt="1"/>
          </p:nvPr>
        </p:nvSpPr>
        <p:spPr>
          <a:xfrm>
            <a:off x="618309" y="3898722"/>
            <a:ext cx="5237118" cy="403573"/>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 typeface="Arial" pitchFamily="34" charset="0"/>
              <a:buChar char="•"/>
              <a:tabLst/>
              <a:defRPr lang="en-US" altLang="en-US" sz="1600" b="1" dirty="0" smtClean="0">
                <a:solidFill>
                  <a:schemeClr val="tx1"/>
                </a:solidFill>
                <a:latin typeface="+mn-lt"/>
                <a:ea typeface="SamsungOne 400C" panose="020B0506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24"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mn-lt"/>
                <a:ea typeface="SamsungOne 300" panose="020B0303030303020204" pitchFamily="34" charset="0"/>
              </a:rPr>
              <a:pPr algn="r"/>
              <a:t>‹#›</a:t>
            </a:fld>
            <a:endParaRPr lang="en" sz="900" dirty="0">
              <a:solidFill>
                <a:schemeClr val="bg1">
                  <a:lumMod val="65000"/>
                </a:schemeClr>
              </a:solidFill>
              <a:latin typeface="+mn-lt"/>
              <a:ea typeface="SamsungOne 300" panose="020B0303030303020204" pitchFamily="34" charset="0"/>
            </a:endParaRPr>
          </a:p>
        </p:txBody>
      </p:sp>
      <p:sp>
        <p:nvSpPr>
          <p:cNvPr id="32"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1635822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SamsungOne 300" panose="020B0303030303020204" pitchFamily="34" charset="0"/>
                <a:ea typeface="SamsungOne 300" panose="020B0303030303020204" pitchFamily="34" charset="0"/>
              </a:rPr>
              <a:pPr algn="r"/>
              <a:t>‹#›</a:t>
            </a:fld>
            <a:endParaRPr lang="en" sz="900" dirty="0">
              <a:solidFill>
                <a:schemeClr val="bg1">
                  <a:lumMod val="65000"/>
                </a:schemeClr>
              </a:solidFill>
              <a:latin typeface="SamsungOne 300" panose="020B0303030303020204" pitchFamily="34" charset="0"/>
              <a:ea typeface="SamsungOne 300" panose="020B0303030303020204" pitchFamily="34" charset="0"/>
            </a:endParaRPr>
          </a:p>
        </p:txBody>
      </p:sp>
    </p:spTree>
    <p:extLst>
      <p:ext uri="{BB962C8B-B14F-4D97-AF65-F5344CB8AC3E}">
        <p14:creationId xmlns:p14="http://schemas.microsoft.com/office/powerpoint/2010/main" val="2434480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rot="10800000">
            <a:off x="0" y="6486523"/>
            <a:ext cx="12209366" cy="371477"/>
          </a:xfrm>
          <a:prstGeom prst="rect">
            <a:avLst/>
          </a:prstGeom>
        </p:spPr>
      </p:pic>
      <p:sp>
        <p:nvSpPr>
          <p:cNvPr id="11" name="Rectangle 10"/>
          <p:cNvSpPr/>
          <p:nvPr userDrawn="1"/>
        </p:nvSpPr>
        <p:spPr>
          <a:xfrm rot="10800000">
            <a:off x="-6" y="6486522"/>
            <a:ext cx="12209365" cy="371476"/>
          </a:xfrm>
          <a:prstGeom prst="rect">
            <a:avLst/>
          </a:prstGeom>
          <a:solidFill>
            <a:schemeClr val="accent1">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Title 1"/>
          <p:cNvSpPr>
            <a:spLocks noGrp="1"/>
          </p:cNvSpPr>
          <p:nvPr>
            <p:ph type="ctrTitle" hasCustomPrompt="1"/>
          </p:nvPr>
        </p:nvSpPr>
        <p:spPr>
          <a:xfrm>
            <a:off x="2568206" y="2695273"/>
            <a:ext cx="6756502" cy="606226"/>
          </a:xfrm>
          <a:prstGeom prst="rect">
            <a:avLst/>
          </a:prstGeom>
          <a:noFill/>
          <a:ln w="6350" cap="flat">
            <a:noFill/>
          </a:ln>
        </p:spPr>
        <p:txBody>
          <a:bodyPr/>
          <a:lstStyle>
            <a:lvl1pPr algn="ctr">
              <a:lnSpc>
                <a:spcPct val="90000"/>
              </a:lnSpc>
              <a:defRPr sz="2200" b="0" baseline="0">
                <a:solidFill>
                  <a:schemeClr val="bg1">
                    <a:lumMod val="50000"/>
                  </a:schemeClr>
                </a:solidFill>
                <a:latin typeface="SamsungOne 400C" panose="020B0506030303020204" pitchFamily="34" charset="0"/>
                <a:ea typeface="SamsungOne 400C" panose="020B0506030303020204" pitchFamily="34" charset="0"/>
                <a:cs typeface="Arial" pitchFamily="34" charset="0"/>
              </a:defRPr>
            </a:lvl1pPr>
          </a:lstStyle>
          <a:p>
            <a:r>
              <a:rPr lang="en-US" dirty="0" smtClean="0"/>
              <a:t>Section Cover Title</a:t>
            </a:r>
            <a:endParaRPr lang="de-DE" dirty="0"/>
          </a:p>
        </p:txBody>
      </p:sp>
      <p:sp>
        <p:nvSpPr>
          <p:cNvPr id="19" name="Subtitle 2"/>
          <p:cNvSpPr>
            <a:spLocks noGrp="1"/>
          </p:cNvSpPr>
          <p:nvPr>
            <p:ph type="subTitle" idx="1" hasCustomPrompt="1"/>
          </p:nvPr>
        </p:nvSpPr>
        <p:spPr>
          <a:xfrm>
            <a:off x="2568206" y="3661234"/>
            <a:ext cx="6756502" cy="271003"/>
          </a:xfrm>
          <a:prstGeom prst="rect">
            <a:avLst/>
          </a:prstGeom>
          <a:noFill/>
          <a:ln w="6350" cap="flat">
            <a:noFill/>
          </a:ln>
        </p:spPr>
        <p:txBody>
          <a:bodyPr/>
          <a:lstStyle>
            <a:lvl1pPr marL="0" indent="0" algn="ctr">
              <a:lnSpc>
                <a:spcPct val="90000"/>
              </a:lnSpc>
              <a:spcBef>
                <a:spcPts val="900"/>
              </a:spcBef>
              <a:buNone/>
              <a:defRPr sz="1400" b="0" i="0" baseline="0">
                <a:solidFill>
                  <a:schemeClr val="bg1">
                    <a:lumMod val="65000"/>
                  </a:schemeClr>
                </a:solidFill>
                <a:latin typeface="SamsungOne 400C" panose="020B0506030303020204" pitchFamily="34" charset="0"/>
                <a:ea typeface="SamsungOne 400C" panose="020B0506030303020204"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356554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rot="10800000">
            <a:off x="9432234" y="0"/>
            <a:ext cx="2759765" cy="6396862"/>
          </a:xfrm>
          <a:prstGeom prst="rect">
            <a:avLst/>
          </a:prstGeom>
        </p:spPr>
      </p:pic>
      <p:sp>
        <p:nvSpPr>
          <p:cNvPr id="15" name="Text Placeholder 1"/>
          <p:cNvSpPr txBox="1">
            <a:spLocks/>
          </p:cNvSpPr>
          <p:nvPr userDrawn="1"/>
        </p:nvSpPr>
        <p:spPr>
          <a:xfrm>
            <a:off x="3283227" y="3237132"/>
            <a:ext cx="2289234" cy="2639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smtClean="0">
                <a:solidFill>
                  <a:schemeClr val="bg1"/>
                </a:solidFill>
                <a:latin typeface="SamsungOne 400" charset="0"/>
                <a:ea typeface="SamsungOne 400" charset="0"/>
                <a:cs typeface="SamsungOne 400" charset="0"/>
              </a:rPr>
              <a:t>June 2017</a:t>
            </a:r>
            <a:endParaRPr lang="en-US" sz="1600" dirty="0">
              <a:solidFill>
                <a:schemeClr val="bg1"/>
              </a:solidFill>
              <a:latin typeface="SamsungOne 400" charset="0"/>
              <a:ea typeface="SamsungOne 400" charset="0"/>
              <a:cs typeface="SamsungOne 400" charset="0"/>
            </a:endParaRPr>
          </a:p>
        </p:txBody>
      </p:sp>
      <p:sp>
        <p:nvSpPr>
          <p:cNvPr id="16" name="Text Placeholder 1"/>
          <p:cNvSpPr txBox="1">
            <a:spLocks/>
          </p:cNvSpPr>
          <p:nvPr userDrawn="1"/>
        </p:nvSpPr>
        <p:spPr>
          <a:xfrm>
            <a:off x="514721" y="3198430"/>
            <a:ext cx="3146943" cy="34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dirty="0" smtClean="0">
                <a:solidFill>
                  <a:schemeClr val="bg1"/>
                </a:solidFill>
                <a:latin typeface="SamsungOne 400" charset="0"/>
                <a:ea typeface="SamsungOne 400" charset="0"/>
                <a:cs typeface="SamsungOne 400" charset="0"/>
              </a:rPr>
              <a:t>Artificial Intelligence    </a:t>
            </a:r>
          </a:p>
        </p:txBody>
      </p:sp>
      <p:cxnSp>
        <p:nvCxnSpPr>
          <p:cNvPr id="17" name="Straight Connector 16"/>
          <p:cNvCxnSpPr/>
          <p:nvPr userDrawn="1"/>
        </p:nvCxnSpPr>
        <p:spPr>
          <a:xfrm>
            <a:off x="3794634" y="3237132"/>
            <a:ext cx="0" cy="30633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rot="10800000">
            <a:off x="-3" y="-1"/>
            <a:ext cx="12192002" cy="6396862"/>
          </a:xfrm>
          <a:prstGeom prst="rect">
            <a:avLst/>
          </a:prstGeom>
          <a:solidFill>
            <a:schemeClr val="tx2">
              <a:lumMod val="5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itle 3"/>
          <p:cNvSpPr txBox="1">
            <a:spLocks/>
          </p:cNvSpPr>
          <p:nvPr userDrawn="1"/>
        </p:nvSpPr>
        <p:spPr>
          <a:xfrm>
            <a:off x="279910" y="473503"/>
            <a:ext cx="3514724" cy="452882"/>
          </a:xfrm>
          <a:prstGeom prst="rect">
            <a:avLst/>
          </a:prstGeom>
        </p:spPr>
        <p:txBody>
          <a:bodyPr>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800" b="1" dirty="0" smtClean="0">
                <a:solidFill>
                  <a:schemeClr val="bg1"/>
                </a:solidFill>
                <a:latin typeface="SamsungOne 600" charset="0"/>
                <a:ea typeface="SamsungOne 600" charset="0"/>
                <a:cs typeface="SamsungOne 600" charset="0"/>
              </a:rPr>
              <a:t>Samsung Research America</a:t>
            </a:r>
            <a:endParaRPr lang="en-US" sz="1800" b="1" dirty="0">
              <a:solidFill>
                <a:schemeClr val="bg1"/>
              </a:solidFill>
              <a:latin typeface="SamsungOne 600" charset="0"/>
              <a:ea typeface="SamsungOne 600" charset="0"/>
              <a:cs typeface="SamsungOne 600" charset="0"/>
            </a:endParaRPr>
          </a:p>
        </p:txBody>
      </p:sp>
      <p:sp>
        <p:nvSpPr>
          <p:cNvPr id="35" name="Subtitle 2"/>
          <p:cNvSpPr txBox="1">
            <a:spLocks/>
          </p:cNvSpPr>
          <p:nvPr/>
        </p:nvSpPr>
        <p:spPr>
          <a:xfrm>
            <a:off x="546525" y="6559099"/>
            <a:ext cx="1624007" cy="274606"/>
          </a:xfrm>
          <a:prstGeom prst="rect">
            <a:avLst/>
          </a:prstGeom>
          <a:noFill/>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Calibri"/>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Calibri"/>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Calibri"/>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Calibri"/>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Calibri"/>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900" dirty="0" smtClean="0">
                <a:solidFill>
                  <a:schemeClr val="bg1">
                    <a:lumMod val="65000"/>
                  </a:schemeClr>
                </a:solidFill>
                <a:latin typeface="SamsungOne 400C" panose="020B0506030303020204" pitchFamily="34" charset="0"/>
                <a:ea typeface="SamsungOne 400C" panose="020B0506030303020204" pitchFamily="34" charset="0"/>
                <a:cs typeface="Helvetica" charset="0"/>
              </a:rPr>
              <a:t>Samsung Research America</a:t>
            </a:r>
          </a:p>
        </p:txBody>
      </p:sp>
      <p:sp>
        <p:nvSpPr>
          <p:cNvPr id="38" name="Text Placeholder 8"/>
          <p:cNvSpPr>
            <a:spLocks noGrp="1"/>
          </p:cNvSpPr>
          <p:nvPr>
            <p:ph type="body" sz="quarter" idx="15" hasCustomPrompt="1"/>
          </p:nvPr>
        </p:nvSpPr>
        <p:spPr>
          <a:xfrm>
            <a:off x="4156324" y="3389777"/>
            <a:ext cx="1485900" cy="267986"/>
          </a:xfrm>
          <a:prstGeom prst="rect">
            <a:avLst/>
          </a:prstGeom>
          <a:noFill/>
          <a:ln w="6350" cap="flat">
            <a:noFill/>
          </a:ln>
        </p:spPr>
        <p:txBody>
          <a:bodyPr lIns="91440" tIns="45720" rIns="91440" bIns="45720" anchor="ctr" anchorCtr="0"/>
          <a:lstStyle>
            <a:lvl1pPr marL="0" indent="0" algn="l" rtl="0" fontAlgn="base">
              <a:spcBef>
                <a:spcPts val="0"/>
              </a:spcBef>
              <a:spcAft>
                <a:spcPct val="0"/>
              </a:spcAft>
              <a:buClr>
                <a:srgbClr val="002060"/>
              </a:buClr>
              <a:buFontTx/>
              <a:buNone/>
              <a:defRPr lang="en-US" altLang="en-US" sz="1200" baseline="0" dirty="0">
                <a:solidFill>
                  <a:schemeClr val="bg1"/>
                </a:solidFill>
                <a:latin typeface="SamsungOne 400C" panose="020B0506030303020204" pitchFamily="34" charset="0"/>
                <a:ea typeface="SamsungOne 400C" panose="020B0506030303020204" pitchFamily="34" charset="0"/>
                <a:cs typeface="Arial" pitchFamily="34" charset="0"/>
              </a:defRPr>
            </a:lvl1pPr>
            <a:lvl2pPr>
              <a:defRPr lang="en-US" smtClean="0"/>
            </a:lvl2pPr>
            <a:lvl3pPr>
              <a:defRPr lang="en-US" smtClean="0"/>
            </a:lvl3pPr>
            <a:lvl4pPr>
              <a:defRPr lang="en-US" smtClean="0"/>
            </a:lvl4pPr>
            <a:lvl5pPr>
              <a:defRPr lang="en-US"/>
            </a:lvl5pPr>
          </a:lstStyle>
          <a:p>
            <a:r>
              <a:rPr lang="en-US" dirty="0" smtClean="0"/>
              <a:t>Date</a:t>
            </a:r>
            <a:endParaRPr lang="en-US" dirty="0"/>
          </a:p>
        </p:txBody>
      </p:sp>
      <p:sp>
        <p:nvSpPr>
          <p:cNvPr id="39" name="Text Placeholder 13"/>
          <p:cNvSpPr>
            <a:spLocks noGrp="1"/>
          </p:cNvSpPr>
          <p:nvPr>
            <p:ph type="body" sz="quarter" idx="16" hasCustomPrompt="1"/>
          </p:nvPr>
        </p:nvSpPr>
        <p:spPr>
          <a:xfrm>
            <a:off x="545701" y="5552632"/>
            <a:ext cx="3287720" cy="539430"/>
          </a:xfrm>
          <a:prstGeom prst="rect">
            <a:avLst/>
          </a:prstGeom>
        </p:spPr>
        <p:txBody>
          <a:bodyPr anchor="t" anchorCtr="0"/>
          <a:lstStyle>
            <a:lvl1pPr marL="0" indent="0" algn="l">
              <a:spcBef>
                <a:spcPts val="0"/>
              </a:spcBef>
              <a:spcAft>
                <a:spcPts val="600"/>
              </a:spcAft>
              <a:buNone/>
              <a:defRPr sz="1600" b="0"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Name   Role</a:t>
            </a:r>
            <a:endParaRPr lang="en-US" dirty="0"/>
          </a:p>
        </p:txBody>
      </p:sp>
      <p:sp>
        <p:nvSpPr>
          <p:cNvPr id="41" name="Text Placeholder 13"/>
          <p:cNvSpPr>
            <a:spLocks noGrp="1"/>
          </p:cNvSpPr>
          <p:nvPr>
            <p:ph type="body" sz="quarter" idx="18" hasCustomPrompt="1"/>
          </p:nvPr>
        </p:nvSpPr>
        <p:spPr>
          <a:xfrm>
            <a:off x="545701" y="3328850"/>
            <a:ext cx="3287720" cy="376850"/>
          </a:xfrm>
          <a:prstGeom prst="rect">
            <a:avLst/>
          </a:prstGeom>
        </p:spPr>
        <p:txBody>
          <a:bodyPr anchor="t" anchorCtr="0"/>
          <a:lstStyle>
            <a:lvl1pPr marL="0" indent="0" algn="l">
              <a:spcBef>
                <a:spcPts val="0"/>
              </a:spcBef>
              <a:spcAft>
                <a:spcPts val="600"/>
              </a:spcAft>
              <a:buNone/>
              <a:defRPr sz="2200" b="1"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Project Name</a:t>
            </a:r>
            <a:endParaRPr lang="en-US" dirty="0"/>
          </a:p>
        </p:txBody>
      </p:sp>
    </p:spTree>
    <p:extLst>
      <p:ext uri="{BB962C8B-B14F-4D97-AF65-F5344CB8AC3E}">
        <p14:creationId xmlns:p14="http://schemas.microsoft.com/office/powerpoint/2010/main" val="154057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rot="10800000">
            <a:off x="9223513" y="-1"/>
            <a:ext cx="2968486" cy="6880657"/>
          </a:xfrm>
          <a:prstGeom prst="rect">
            <a:avLst/>
          </a:prstGeom>
        </p:spPr>
      </p:pic>
      <p:sp>
        <p:nvSpPr>
          <p:cNvPr id="19" name="Rectangle 18"/>
          <p:cNvSpPr/>
          <p:nvPr userDrawn="1"/>
        </p:nvSpPr>
        <p:spPr>
          <a:xfrm rot="10800000">
            <a:off x="9223512" y="-2"/>
            <a:ext cx="2968483" cy="6858001"/>
          </a:xfrm>
          <a:prstGeom prst="rect">
            <a:avLst/>
          </a:prstGeom>
          <a:solidFill>
            <a:schemeClr val="tx2">
              <a:lumMod val="5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Subtitle 2"/>
          <p:cNvSpPr txBox="1">
            <a:spLocks/>
          </p:cNvSpPr>
          <p:nvPr/>
        </p:nvSpPr>
        <p:spPr>
          <a:xfrm>
            <a:off x="546525" y="6559099"/>
            <a:ext cx="1624007" cy="274606"/>
          </a:xfrm>
          <a:prstGeom prst="rect">
            <a:avLst/>
          </a:prstGeom>
          <a:noFill/>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Calibri"/>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Calibri"/>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Calibri"/>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Calibri"/>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Calibri"/>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900" dirty="0" smtClean="0">
                <a:solidFill>
                  <a:schemeClr val="bg1">
                    <a:lumMod val="65000"/>
                  </a:schemeClr>
                </a:solidFill>
                <a:latin typeface="SamsungOne 400C" panose="020B0506030303020204" pitchFamily="34" charset="0"/>
                <a:ea typeface="SamsungOne 400C" panose="020B0506030303020204" pitchFamily="34" charset="0"/>
                <a:cs typeface="Helvetica" charset="0"/>
              </a:rPr>
              <a:t>Samsung Research America</a:t>
            </a:r>
          </a:p>
        </p:txBody>
      </p:sp>
      <p:sp>
        <p:nvSpPr>
          <p:cNvPr id="27" name="Title 1"/>
          <p:cNvSpPr>
            <a:spLocks noGrp="1"/>
          </p:cNvSpPr>
          <p:nvPr>
            <p:ph type="ctrTitle" hasCustomPrompt="1"/>
          </p:nvPr>
        </p:nvSpPr>
        <p:spPr>
          <a:xfrm>
            <a:off x="546525" y="3346852"/>
            <a:ext cx="6756502" cy="937736"/>
          </a:xfrm>
          <a:prstGeom prst="rect">
            <a:avLst/>
          </a:prstGeom>
          <a:noFill/>
          <a:ln w="6350" cap="flat">
            <a:noFill/>
          </a:ln>
        </p:spPr>
        <p:txBody>
          <a:bodyPr/>
          <a:lstStyle>
            <a:lvl1pPr algn="l">
              <a:lnSpc>
                <a:spcPct val="90000"/>
              </a:lnSpc>
              <a:defRPr sz="2400" b="1" baseline="0">
                <a:solidFill>
                  <a:schemeClr val="bg1">
                    <a:lumMod val="50000"/>
                  </a:schemeClr>
                </a:solidFill>
                <a:latin typeface="SamsungOne 400C" panose="020B0506030303020204" pitchFamily="34" charset="0"/>
                <a:ea typeface="SamsungOne 400C" panose="020B0506030303020204" pitchFamily="34" charset="0"/>
                <a:cs typeface="Arial" pitchFamily="34" charset="0"/>
              </a:defRPr>
            </a:lvl1pPr>
          </a:lstStyle>
          <a:p>
            <a:r>
              <a:rPr lang="en-US" dirty="0" smtClean="0"/>
              <a:t>Section Cover Title</a:t>
            </a:r>
            <a:endParaRPr lang="de-DE" dirty="0"/>
          </a:p>
        </p:txBody>
      </p:sp>
      <p:sp>
        <p:nvSpPr>
          <p:cNvPr id="28" name="Subtitle 2"/>
          <p:cNvSpPr>
            <a:spLocks noGrp="1"/>
          </p:cNvSpPr>
          <p:nvPr>
            <p:ph type="subTitle" idx="1" hasCustomPrompt="1"/>
          </p:nvPr>
        </p:nvSpPr>
        <p:spPr>
          <a:xfrm>
            <a:off x="546525" y="4385134"/>
            <a:ext cx="6756502" cy="271003"/>
          </a:xfrm>
          <a:prstGeom prst="rect">
            <a:avLst/>
          </a:prstGeom>
          <a:noFill/>
          <a:ln w="6350" cap="flat">
            <a:noFill/>
          </a:ln>
        </p:spPr>
        <p:txBody>
          <a:bodyPr/>
          <a:lstStyle>
            <a:lvl1pPr marL="0" indent="0" algn="l">
              <a:lnSpc>
                <a:spcPct val="90000"/>
              </a:lnSpc>
              <a:spcBef>
                <a:spcPts val="900"/>
              </a:spcBef>
              <a:buNone/>
              <a:defRPr sz="1400" b="0" i="0" baseline="0">
                <a:solidFill>
                  <a:schemeClr val="bg1">
                    <a:lumMod val="65000"/>
                  </a:schemeClr>
                </a:solidFill>
                <a:latin typeface="SamsungOne 400C" panose="020B0506030303020204" pitchFamily="34" charset="0"/>
                <a:ea typeface="SamsungOne 400C" panose="020B0506030303020204"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286184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3">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t="-136" b="15131"/>
          <a:stretch/>
        </p:blipFill>
        <p:spPr>
          <a:xfrm>
            <a:off x="1" y="420274"/>
            <a:ext cx="12192000" cy="6085992"/>
          </a:xfrm>
          <a:prstGeom prst="rect">
            <a:avLst/>
          </a:prstGeom>
        </p:spPr>
      </p:pic>
      <p:sp>
        <p:nvSpPr>
          <p:cNvPr id="11" name="Rectangle 10"/>
          <p:cNvSpPr/>
          <p:nvPr userDrawn="1"/>
        </p:nvSpPr>
        <p:spPr>
          <a:xfrm rot="10800000">
            <a:off x="-2" y="420274"/>
            <a:ext cx="12192002" cy="6076591"/>
          </a:xfrm>
          <a:prstGeom prst="rect">
            <a:avLst/>
          </a:prstGeom>
          <a:solidFill>
            <a:srgbClr val="0070C0">
              <a:alpha val="7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Text Placeholder 8"/>
          <p:cNvSpPr>
            <a:spLocks noGrp="1"/>
          </p:cNvSpPr>
          <p:nvPr>
            <p:ph type="body" sz="quarter" idx="15" hasCustomPrompt="1"/>
          </p:nvPr>
        </p:nvSpPr>
        <p:spPr>
          <a:xfrm>
            <a:off x="545701" y="5297206"/>
            <a:ext cx="1485900" cy="267986"/>
          </a:xfrm>
          <a:prstGeom prst="rect">
            <a:avLst/>
          </a:prstGeom>
          <a:noFill/>
          <a:ln w="6350" cap="flat">
            <a:noFill/>
          </a:ln>
        </p:spPr>
        <p:txBody>
          <a:bodyPr lIns="91440" tIns="45720" rIns="91440" bIns="45720" anchor="ctr" anchorCtr="0"/>
          <a:lstStyle>
            <a:lvl1pPr marL="0" indent="0" algn="l" rtl="0" fontAlgn="base">
              <a:spcBef>
                <a:spcPts val="0"/>
              </a:spcBef>
              <a:spcAft>
                <a:spcPct val="0"/>
              </a:spcAft>
              <a:buClr>
                <a:srgbClr val="002060"/>
              </a:buClr>
              <a:buFontTx/>
              <a:buNone/>
              <a:defRPr lang="en-US" altLang="en-US" sz="1100" baseline="0" dirty="0">
                <a:solidFill>
                  <a:schemeClr val="bg1"/>
                </a:solidFill>
                <a:latin typeface="SamsungOne 400" panose="020B0503030303020204" pitchFamily="34" charset="0"/>
                <a:ea typeface="SamsungOne 400" panose="020B0503030303020204" pitchFamily="34" charset="0"/>
                <a:cs typeface="Arial" pitchFamily="34" charset="0"/>
              </a:defRPr>
            </a:lvl1pPr>
            <a:lvl2pPr>
              <a:defRPr lang="en-US" smtClean="0"/>
            </a:lvl2pPr>
            <a:lvl3pPr>
              <a:defRPr lang="en-US" smtClean="0"/>
            </a:lvl3pPr>
            <a:lvl4pPr>
              <a:defRPr lang="en-US" smtClean="0"/>
            </a:lvl4pPr>
            <a:lvl5pPr>
              <a:defRPr lang="en-US"/>
            </a:lvl5pPr>
          </a:lstStyle>
          <a:p>
            <a:r>
              <a:rPr lang="en-US" dirty="0" smtClean="0"/>
              <a:t>Date</a:t>
            </a:r>
            <a:endParaRPr lang="en-US" dirty="0"/>
          </a:p>
        </p:txBody>
      </p:sp>
      <p:sp>
        <p:nvSpPr>
          <p:cNvPr id="38" name="Text Placeholder 13"/>
          <p:cNvSpPr>
            <a:spLocks noGrp="1"/>
          </p:cNvSpPr>
          <p:nvPr>
            <p:ph type="body" sz="quarter" idx="16" hasCustomPrompt="1"/>
          </p:nvPr>
        </p:nvSpPr>
        <p:spPr>
          <a:xfrm>
            <a:off x="545701" y="4643021"/>
            <a:ext cx="3287720" cy="539430"/>
          </a:xfrm>
          <a:prstGeom prst="rect">
            <a:avLst/>
          </a:prstGeom>
        </p:spPr>
        <p:txBody>
          <a:bodyPr anchor="t" anchorCtr="0"/>
          <a:lstStyle>
            <a:lvl1pPr marL="0" indent="0" algn="l">
              <a:spcBef>
                <a:spcPts val="0"/>
              </a:spcBef>
              <a:spcAft>
                <a:spcPts val="600"/>
              </a:spcAft>
              <a:buNone/>
              <a:defRPr sz="1600" b="0"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Name   Role</a:t>
            </a:r>
            <a:endParaRPr lang="en-US" dirty="0"/>
          </a:p>
        </p:txBody>
      </p:sp>
      <p:sp>
        <p:nvSpPr>
          <p:cNvPr id="39" name="Text Placeholder 13"/>
          <p:cNvSpPr>
            <a:spLocks noGrp="1"/>
          </p:cNvSpPr>
          <p:nvPr>
            <p:ph type="body" sz="quarter" idx="18" hasCustomPrompt="1"/>
          </p:nvPr>
        </p:nvSpPr>
        <p:spPr>
          <a:xfrm>
            <a:off x="545700" y="3328850"/>
            <a:ext cx="6140849" cy="955738"/>
          </a:xfrm>
          <a:prstGeom prst="rect">
            <a:avLst/>
          </a:prstGeom>
        </p:spPr>
        <p:txBody>
          <a:bodyPr anchor="t" anchorCtr="0"/>
          <a:lstStyle>
            <a:lvl1pPr marL="0" indent="0" algn="l">
              <a:spcBef>
                <a:spcPts val="0"/>
              </a:spcBef>
              <a:spcAft>
                <a:spcPts val="600"/>
              </a:spcAft>
              <a:buNone/>
              <a:defRPr sz="2200" b="1" i="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buNone/>
              <a:defRPr sz="1000"/>
            </a:lvl2pPr>
            <a:lvl3pPr marL="323238" indent="0">
              <a:buNone/>
              <a:defRPr sz="1000"/>
            </a:lvl3pPr>
            <a:lvl4pPr marL="510840" indent="0">
              <a:buNone/>
              <a:defRPr sz="1000"/>
            </a:lvl4pPr>
            <a:lvl5pPr marL="655200" indent="0">
              <a:buNone/>
              <a:defRPr sz="1000"/>
            </a:lvl5pPr>
          </a:lstStyle>
          <a:p>
            <a:pPr lvl="0"/>
            <a:r>
              <a:rPr lang="en-US" dirty="0" smtClean="0"/>
              <a:t>Project Name</a:t>
            </a:r>
            <a:endParaRPr lang="en-US" dirty="0"/>
          </a:p>
        </p:txBody>
      </p:sp>
    </p:spTree>
    <p:extLst>
      <p:ext uri="{BB962C8B-B14F-4D97-AF65-F5344CB8AC3E}">
        <p14:creationId xmlns:p14="http://schemas.microsoft.com/office/powerpoint/2010/main" val="63525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
            <a:ext cx="12209365" cy="6506267"/>
          </a:xfrm>
          <a:prstGeom prst="rect">
            <a:avLst/>
          </a:prstGeom>
        </p:spPr>
      </p:pic>
      <p:sp>
        <p:nvSpPr>
          <p:cNvPr id="6" name="Rectangle 5"/>
          <p:cNvSpPr/>
          <p:nvPr userDrawn="1"/>
        </p:nvSpPr>
        <p:spPr>
          <a:xfrm rot="10800000">
            <a:off x="-1" y="10687"/>
            <a:ext cx="12209365" cy="6484888"/>
          </a:xfrm>
          <a:prstGeom prst="rect">
            <a:avLst/>
          </a:prstGeom>
          <a:solidFill>
            <a:srgbClr val="0070C0">
              <a:alpha val="7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Title 1"/>
          <p:cNvSpPr>
            <a:spLocks noGrp="1"/>
          </p:cNvSpPr>
          <p:nvPr>
            <p:ph type="ctrTitle" hasCustomPrompt="1"/>
          </p:nvPr>
        </p:nvSpPr>
        <p:spPr>
          <a:xfrm>
            <a:off x="546525" y="3346852"/>
            <a:ext cx="6756502" cy="937736"/>
          </a:xfrm>
          <a:prstGeom prst="rect">
            <a:avLst/>
          </a:prstGeom>
          <a:noFill/>
          <a:ln w="6350" cap="flat">
            <a:noFill/>
          </a:ln>
        </p:spPr>
        <p:txBody>
          <a:bodyPr/>
          <a:lstStyle>
            <a:lvl1pPr algn="l">
              <a:lnSpc>
                <a:spcPct val="90000"/>
              </a:lnSpc>
              <a:defRPr sz="2400" b="1" baseline="0">
                <a:solidFill>
                  <a:schemeClr val="bg1"/>
                </a:solidFill>
                <a:latin typeface="SamsungOne 400C" panose="020B0506030303020204" pitchFamily="34" charset="0"/>
                <a:ea typeface="SamsungOne 400C" panose="020B0506030303020204" pitchFamily="34" charset="0"/>
                <a:cs typeface="Arial" pitchFamily="34" charset="0"/>
              </a:defRPr>
            </a:lvl1pPr>
          </a:lstStyle>
          <a:p>
            <a:r>
              <a:rPr lang="en-US" dirty="0" smtClean="0"/>
              <a:t>Section Cover Title</a:t>
            </a:r>
            <a:endParaRPr lang="de-DE" dirty="0"/>
          </a:p>
        </p:txBody>
      </p:sp>
      <p:sp>
        <p:nvSpPr>
          <p:cNvPr id="22" name="Subtitle 2"/>
          <p:cNvSpPr>
            <a:spLocks noGrp="1"/>
          </p:cNvSpPr>
          <p:nvPr>
            <p:ph type="subTitle" idx="1" hasCustomPrompt="1"/>
          </p:nvPr>
        </p:nvSpPr>
        <p:spPr>
          <a:xfrm>
            <a:off x="546525" y="4385134"/>
            <a:ext cx="6756502" cy="271003"/>
          </a:xfrm>
          <a:prstGeom prst="rect">
            <a:avLst/>
          </a:prstGeom>
          <a:noFill/>
          <a:ln w="6350" cap="flat">
            <a:noFill/>
          </a:ln>
        </p:spPr>
        <p:txBody>
          <a:bodyPr/>
          <a:lstStyle>
            <a:lvl1pPr marL="0" indent="0" algn="l">
              <a:lnSpc>
                <a:spcPct val="90000"/>
              </a:lnSpc>
              <a:spcBef>
                <a:spcPts val="900"/>
              </a:spcBef>
              <a:buNone/>
              <a:defRPr sz="1400" b="0" i="0" baseline="0">
                <a:solidFill>
                  <a:schemeClr val="bg1"/>
                </a:solidFill>
                <a:latin typeface="SamsungOne 400C" panose="020B0506030303020204" pitchFamily="34" charset="0"/>
                <a:ea typeface="SamsungOne 400C" panose="020B0506030303020204"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350919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6"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
        <p:nvSpPr>
          <p:cNvPr id="18"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SamsungOne 300" panose="020B0303030303020204" pitchFamily="34" charset="0"/>
                <a:ea typeface="SamsungOne 300" panose="020B0303030303020204" pitchFamily="34" charset="0"/>
              </a:rPr>
              <a:pPr algn="r"/>
              <a:t>‹#›</a:t>
            </a:fld>
            <a:endParaRPr lang="en" sz="900" dirty="0">
              <a:solidFill>
                <a:schemeClr val="bg1">
                  <a:lumMod val="65000"/>
                </a:schemeClr>
              </a:solidFill>
              <a:latin typeface="SamsungOne 300" panose="020B0303030303020204" pitchFamily="34" charset="0"/>
              <a:ea typeface="SamsungOne 300" panose="020B0303030303020204" pitchFamily="34" charset="0"/>
            </a:endParaRPr>
          </a:p>
        </p:txBody>
      </p:sp>
    </p:spTree>
    <p:extLst>
      <p:ext uri="{BB962C8B-B14F-4D97-AF65-F5344CB8AC3E}">
        <p14:creationId xmlns:p14="http://schemas.microsoft.com/office/powerpoint/2010/main" val="208843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8"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SamsungOne 300" panose="020B0303030303020204" pitchFamily="34" charset="0"/>
                <a:ea typeface="SamsungOne 300" panose="020B0303030303020204" pitchFamily="34" charset="0"/>
              </a:rPr>
              <a:pPr algn="r"/>
              <a:t>‹#›</a:t>
            </a:fld>
            <a:endParaRPr lang="en" sz="900" dirty="0">
              <a:solidFill>
                <a:schemeClr val="bg1">
                  <a:lumMod val="65000"/>
                </a:schemeClr>
              </a:solidFill>
              <a:latin typeface="SamsungOne 300" panose="020B0303030303020204" pitchFamily="34" charset="0"/>
              <a:ea typeface="SamsungOne 300" panose="020B0303030303020204" pitchFamily="34" charset="0"/>
            </a:endParaRPr>
          </a:p>
        </p:txBody>
      </p:sp>
      <p:sp>
        <p:nvSpPr>
          <p:cNvPr id="9" name="Text Placeholder 22"/>
          <p:cNvSpPr>
            <a:spLocks noGrp="1"/>
          </p:cNvSpPr>
          <p:nvPr userDrawn="1">
            <p:ph type="body" sz="quarter" idx="14" hasCustomPrompt="1"/>
          </p:nvPr>
        </p:nvSpPr>
        <p:spPr>
          <a:xfrm>
            <a:off x="2708336" y="1965830"/>
            <a:ext cx="7058026" cy="3033903"/>
          </a:xfrm>
          <a:prstGeom prst="rect">
            <a:avLst/>
          </a:prstGeom>
        </p:spPr>
        <p:txBody>
          <a:bodyPr/>
          <a:lstStyle>
            <a:lvl1pPr marL="0" indent="0">
              <a:lnSpc>
                <a:spcPct val="120000"/>
              </a:lnSpc>
              <a:spcAft>
                <a:spcPts val="0"/>
              </a:spcAft>
              <a:buNone/>
              <a:defRPr sz="2000" baseline="0">
                <a:latin typeface="+mn-lt"/>
                <a:ea typeface="SamsungOne 400" panose="020B0503030303020204" pitchFamily="34" charset="0"/>
              </a:defRPr>
            </a:lvl1pPr>
          </a:lstStyle>
          <a:p>
            <a:pPr lvl="0"/>
            <a:r>
              <a:rPr lang="en-US" dirty="0" smtClean="0"/>
              <a:t>This is a sample quote slide. Type your quotation inside the quotation marks. Click the edge of the quotation marks and drag them into place.</a:t>
            </a:r>
            <a:endParaRPr lang="en-US" dirty="0"/>
          </a:p>
        </p:txBody>
      </p:sp>
      <p:sp>
        <p:nvSpPr>
          <p:cNvPr id="19" name="Text Placeholder 24"/>
          <p:cNvSpPr>
            <a:spLocks noGrp="1"/>
          </p:cNvSpPr>
          <p:nvPr userDrawn="1">
            <p:ph type="body" sz="quarter" idx="15" hasCustomPrompt="1"/>
          </p:nvPr>
        </p:nvSpPr>
        <p:spPr>
          <a:xfrm>
            <a:off x="7567749" y="5136445"/>
            <a:ext cx="2161705" cy="567669"/>
          </a:xfrm>
          <a:prstGeom prst="rect">
            <a:avLst/>
          </a:prstGeom>
        </p:spPr>
        <p:txBody>
          <a:bodyPr>
            <a:normAutofit/>
          </a:bodyPr>
          <a:lstStyle>
            <a:lvl1pPr marL="0" indent="0">
              <a:buNone/>
              <a:defRPr sz="1400" b="0" i="0" baseline="0">
                <a:solidFill>
                  <a:schemeClr val="tx1">
                    <a:lumMod val="50000"/>
                    <a:lumOff val="50000"/>
                  </a:schemeClr>
                </a:solidFill>
                <a:latin typeface="SamsungOne 400" panose="020B0503030303020204" pitchFamily="34" charset="0"/>
                <a:ea typeface="SamsungOne 400" panose="020B0503030303020204" pitchFamily="34" charset="0"/>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0" name="Title 15"/>
          <p:cNvSpPr>
            <a:spLocks noGrp="1"/>
          </p:cNvSpPr>
          <p:nvPr userDrawn="1">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329809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2" name="Content Placeholder 11"/>
          <p:cNvSpPr>
            <a:spLocks noGrp="1"/>
          </p:cNvSpPr>
          <p:nvPr>
            <p:ph sz="quarter" idx="14" hasCustomPrompt="1"/>
          </p:nvPr>
        </p:nvSpPr>
        <p:spPr>
          <a:xfrm>
            <a:off x="618309" y="1803787"/>
            <a:ext cx="10955382" cy="4590288"/>
          </a:xfrm>
          <a:prstGeom prst="rect">
            <a:avLst/>
          </a:prstGeom>
        </p:spPr>
        <p:txBody>
          <a:bodyPr lIns="0"/>
          <a:lstStyle>
            <a:lvl1pPr marL="182880" indent="-182880">
              <a:lnSpc>
                <a:spcPct val="100000"/>
              </a:lnSpc>
              <a:spcBef>
                <a:spcPts val="300"/>
              </a:spcBef>
              <a:spcAft>
                <a:spcPts val="0"/>
              </a:spcAft>
              <a:buClr>
                <a:schemeClr val="accent1"/>
              </a:buClr>
              <a:buSzPct val="100000"/>
              <a:buFont typeface="Wingdings" pitchFamily="2" charset="2"/>
              <a:buChar char="§"/>
              <a:defRPr sz="1400">
                <a:latin typeface="+mn-lt"/>
                <a:ea typeface="SamsungOne 400" panose="020B0503030303020204" pitchFamily="34" charset="0"/>
                <a:cs typeface="Arial" panose="020B0604020202020204" pitchFamily="34" charset="0"/>
              </a:defRPr>
            </a:lvl1pPr>
            <a:lvl2pPr marL="365760" indent="-182880">
              <a:lnSpc>
                <a:spcPct val="100000"/>
              </a:lnSpc>
              <a:spcBef>
                <a:spcPts val="300"/>
              </a:spcBef>
              <a:spcAft>
                <a:spcPts val="0"/>
              </a:spcAft>
              <a:buClr>
                <a:schemeClr val="tx1">
                  <a:lumMod val="50000"/>
                  <a:lumOff val="50000"/>
                </a:schemeClr>
              </a:buClr>
              <a:buSzPct val="100000"/>
              <a:buFont typeface="Arial" pitchFamily="34" charset="0"/>
              <a:buChar char="-"/>
              <a:defRPr lang="en-US" altLang="en-US" sz="1400" dirty="0" smtClean="0">
                <a:solidFill>
                  <a:schemeClr val="tx1"/>
                </a:solidFill>
                <a:latin typeface="+mn-lt"/>
                <a:ea typeface="SamsungOne 400" panose="020B0503030303020204" pitchFamily="34" charset="0"/>
                <a:cs typeface="Arial" pitchFamily="34" charset="0"/>
              </a:defRPr>
            </a:lvl2pPr>
            <a:lvl3pPr marL="548640" indent="-182880">
              <a:lnSpc>
                <a:spcPct val="100000"/>
              </a:lnSpc>
              <a:spcBef>
                <a:spcPts val="300"/>
              </a:spcBef>
              <a:spcAft>
                <a:spcPts val="0"/>
              </a:spcAft>
              <a:buClr>
                <a:schemeClr val="accent1"/>
              </a:buClr>
              <a:buFont typeface="Arial" pitchFamily="34" charset="0"/>
              <a:buChar char="•"/>
              <a:defRPr sz="1400">
                <a:latin typeface="+mn-lt"/>
                <a:ea typeface="SamsungOne 400" panose="020B0503030303020204" pitchFamily="34" charset="0"/>
              </a:defRPr>
            </a:lvl3pPr>
            <a:lvl4pPr marL="731520" indent="-182880">
              <a:lnSpc>
                <a:spcPct val="100000"/>
              </a:lnSpc>
              <a:spcBef>
                <a:spcPts val="300"/>
              </a:spcBef>
              <a:spcAft>
                <a:spcPts val="0"/>
              </a:spcAft>
              <a:buClr>
                <a:schemeClr val="tx1">
                  <a:lumMod val="50000"/>
                  <a:lumOff val="50000"/>
                </a:schemeClr>
              </a:buClr>
              <a:buFont typeface="Wingdings" pitchFamily="2" charset="2"/>
              <a:buChar char="§"/>
              <a:defRPr sz="1400">
                <a:latin typeface="+mn-lt"/>
                <a:ea typeface="SamsungOne 400" panose="020B0503030303020204" pitchFamily="34" charset="0"/>
              </a:defRPr>
            </a:lvl4pPr>
            <a:lvl5pPr marL="914400" indent="-182880">
              <a:lnSpc>
                <a:spcPct val="100000"/>
              </a:lnSpc>
              <a:spcBef>
                <a:spcPts val="300"/>
              </a:spcBef>
              <a:spcAft>
                <a:spcPts val="0"/>
              </a:spcAft>
              <a:buClr>
                <a:schemeClr val="tx1">
                  <a:lumMod val="50000"/>
                  <a:lumOff val="50000"/>
                </a:schemeClr>
              </a:buClr>
              <a:buFont typeface="Arial" pitchFamily="34" charset="0"/>
              <a:buChar char="•"/>
              <a:defRPr sz="1400">
                <a:latin typeface="+mn-lt"/>
                <a:ea typeface="SamsungOne 400" panose="020B0503030303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Text Placeholder 14"/>
          <p:cNvSpPr>
            <a:spLocks noGrp="1"/>
          </p:cNvSpPr>
          <p:nvPr>
            <p:ph type="body" sz="quarter" idx="25" hasCustomPrompt="1"/>
          </p:nvPr>
        </p:nvSpPr>
        <p:spPr>
          <a:xfrm>
            <a:off x="618309" y="1346714"/>
            <a:ext cx="10955382" cy="393192"/>
          </a:xfrm>
          <a:prstGeom prst="rect">
            <a:avLst/>
          </a:prstGeom>
        </p:spPr>
        <p:txBody>
          <a:bodyPr lIns="0"/>
          <a:lstStyle>
            <a:lvl1pPr marL="0" marR="0" indent="0" algn="l" defTabSz="914400" rtl="0" eaLnBrk="1" fontAlgn="auto" latinLnBrk="0" hangingPunct="1">
              <a:lnSpc>
                <a:spcPct val="120000"/>
              </a:lnSpc>
              <a:spcBef>
                <a:spcPct val="0"/>
              </a:spcBef>
              <a:spcAft>
                <a:spcPts val="0"/>
              </a:spcAft>
              <a:buClrTx/>
              <a:buSzTx/>
              <a:buFontTx/>
              <a:buNone/>
              <a:tabLst/>
              <a:defRPr lang="en-US" altLang="en-US" sz="1600" b="1">
                <a:solidFill>
                  <a:schemeClr val="tx1"/>
                </a:solidFill>
                <a:latin typeface="+mn-lt"/>
                <a:ea typeface="SamsungOne 400" panose="020B0503030303020204" pitchFamily="34" charset="0"/>
                <a:cs typeface="Arial" pitchFamily="34" charset="0"/>
              </a:defRPr>
            </a:lvl1pPr>
            <a:lvl2pPr>
              <a:buNone/>
              <a:defRPr/>
            </a:lvl2pPr>
            <a:lvl3pPr>
              <a:buNone/>
              <a:defRPr/>
            </a:lvl3pPr>
            <a:lvl4pPr>
              <a:buNone/>
              <a:defRPr/>
            </a:lvl4pPr>
            <a:lvl5pPr>
              <a:buNone/>
              <a:defRPr/>
            </a:lvl5pPr>
          </a:lstStyle>
          <a:p>
            <a:pPr marL="0" marR="0" lvl="0" indent="0" algn="l" defTabSz="914400" rtl="0" eaLnBrk="1" fontAlgn="auto" latinLnBrk="0" hangingPunct="1">
              <a:lnSpc>
                <a:spcPct val="120000"/>
              </a:lnSpc>
              <a:spcBef>
                <a:spcPct val="0"/>
              </a:spcBef>
              <a:spcAft>
                <a:spcPts val="0"/>
              </a:spcAft>
              <a:buClrTx/>
              <a:buSzTx/>
              <a:buFontTx/>
              <a:buNone/>
              <a:tabLst/>
              <a:defRPr/>
            </a:pPr>
            <a:r>
              <a:rPr lang="en-US" dirty="0" smtClean="0"/>
              <a:t>Subtitle - no more than 1 line</a:t>
            </a:r>
          </a:p>
        </p:txBody>
      </p:sp>
      <p:sp>
        <p:nvSpPr>
          <p:cNvPr id="10" name="Shape 57"/>
          <p:cNvSpPr txBox="1">
            <a:spLocks/>
          </p:cNvSpPr>
          <p:nvPr userDrawn="1"/>
        </p:nvSpPr>
        <p:spPr>
          <a:xfrm>
            <a:off x="11120785" y="6472745"/>
            <a:ext cx="548700" cy="393600"/>
          </a:xfrm>
          <a:prstGeom prst="rect">
            <a:avLst/>
          </a:prstGeom>
        </p:spPr>
        <p:txBody>
          <a:bodyPr vert="horz" lIns="91425" tIns="91425" rIns="91425" bIns="91425" rtlCol="0" anchor="ctr" anchorCtr="0">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0000000-1234-1234-1234-123412341234}" type="slidenum">
              <a:rPr lang="en" sz="900" smtClean="0">
                <a:solidFill>
                  <a:schemeClr val="bg1">
                    <a:lumMod val="65000"/>
                  </a:schemeClr>
                </a:solidFill>
                <a:latin typeface="+mn-lt"/>
                <a:ea typeface="SamsungOne 300" panose="020B0303030303020204" pitchFamily="34" charset="0"/>
              </a:rPr>
              <a:pPr algn="r"/>
              <a:t>‹#›</a:t>
            </a:fld>
            <a:endParaRPr lang="en" sz="900" dirty="0">
              <a:solidFill>
                <a:schemeClr val="bg1">
                  <a:lumMod val="65000"/>
                </a:schemeClr>
              </a:solidFill>
              <a:latin typeface="+mn-lt"/>
              <a:ea typeface="SamsungOne 300" panose="020B0303030303020204" pitchFamily="34" charset="0"/>
            </a:endParaRPr>
          </a:p>
        </p:txBody>
      </p:sp>
      <p:sp>
        <p:nvSpPr>
          <p:cNvPr id="19" name="Title 15"/>
          <p:cNvSpPr>
            <a:spLocks noGrp="1"/>
          </p:cNvSpPr>
          <p:nvPr>
            <p:ph type="title" hasCustomPrompt="1"/>
          </p:nvPr>
        </p:nvSpPr>
        <p:spPr>
          <a:xfrm>
            <a:off x="618309" y="555116"/>
            <a:ext cx="10955382" cy="655986"/>
          </a:xfrm>
          <a:prstGeom prst="rect">
            <a:avLst/>
          </a:prstGeom>
        </p:spPr>
        <p:txBody>
          <a:bodyPr lIns="0" tIns="0"/>
          <a:lstStyle>
            <a:lvl1pPr marL="0" marR="0" indent="0" defTabSz="914400" rtl="0" eaLnBrk="1" fontAlgn="auto" latinLnBrk="0" hangingPunct="1">
              <a:lnSpc>
                <a:spcPct val="100000"/>
              </a:lnSpc>
              <a:spcBef>
                <a:spcPct val="0"/>
              </a:spcBef>
              <a:spcAft>
                <a:spcPts val="0"/>
              </a:spcAft>
              <a:tabLst/>
              <a:defRPr kumimoji="0" lang="en-US" altLang="en-US" sz="2000" b="0" i="0" u="none" strike="noStrike" kern="1200" cap="none" spc="0" normalizeH="0" baseline="0" noProof="0" dirty="0" smtClean="0">
                <a:ln>
                  <a:noFill/>
                </a:ln>
                <a:solidFill>
                  <a:srgbClr val="0070C0"/>
                </a:solidFill>
                <a:effectLst/>
                <a:uLnTx/>
                <a:uFillTx/>
                <a:latin typeface="+mn-lt"/>
                <a:ea typeface="SamsungOne 400" panose="020B0503030303020204" pitchFamily="34" charset="0"/>
                <a:cs typeface="Arial" pitchFamily="34" charset="0"/>
              </a:defRPr>
            </a:lvl1pPr>
          </a:lstStyle>
          <a:p>
            <a:pPr marL="0" marR="0" lvl="0" indent="0" algn="l" defTabSz="914400" rtl="0" eaLnBrk="1" fontAlgn="auto" latinLnBrk="0" hangingPunct="1">
              <a:lnSpc>
                <a:spcPct val="120000"/>
              </a:lnSpc>
              <a:spcBef>
                <a:spcPct val="0"/>
              </a:spcBef>
              <a:spcAft>
                <a:spcPts val="0"/>
              </a:spcAft>
              <a:tabLst/>
              <a:defRPr/>
            </a:pPr>
            <a:r>
              <a:rPr lang="en-US" dirty="0" smtClean="0"/>
              <a:t>Title - no more than 2 lines</a:t>
            </a:r>
          </a:p>
        </p:txBody>
      </p:sp>
    </p:spTree>
    <p:extLst>
      <p:ext uri="{BB962C8B-B14F-4D97-AF65-F5344CB8AC3E}">
        <p14:creationId xmlns:p14="http://schemas.microsoft.com/office/powerpoint/2010/main" val="14374346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809000"/>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5" r:id="rId3"/>
    <p:sldLayoutId id="2147483666" r:id="rId4"/>
    <p:sldLayoutId id="2147483658" r:id="rId5"/>
    <p:sldLayoutId id="2147483664" r:id="rId6"/>
    <p:sldLayoutId id="2147483652" r:id="rId7"/>
    <p:sldLayoutId id="2147483668" r:id="rId8"/>
    <p:sldLayoutId id="2147483653" r:id="rId9"/>
    <p:sldLayoutId id="2147483669" r:id="rId10"/>
    <p:sldLayoutId id="2147483661" r:id="rId11"/>
    <p:sldLayoutId id="2147483660" r:id="rId12"/>
    <p:sldLayoutId id="2147483662"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9.xml"/><Relationship Id="rId2"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tiff"/><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10.xml"/><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545701" y="3853614"/>
            <a:ext cx="3287720" cy="539430"/>
          </a:xfrm>
        </p:spPr>
        <p:txBody>
          <a:bodyPr/>
          <a:lstStyle/>
          <a:p>
            <a:r>
              <a:rPr lang="en-US" dirty="0" smtClean="0">
                <a:latin typeface="+mn-lt"/>
              </a:rPr>
              <a:t>Ibrahim Haddad, Ph.D</a:t>
            </a:r>
            <a:r>
              <a:rPr lang="en-US" dirty="0" smtClean="0">
                <a:latin typeface="+mn-lt"/>
              </a:rPr>
              <a:t>.</a:t>
            </a:r>
            <a:endParaRPr lang="en-US" dirty="0" smtClean="0">
              <a:latin typeface="+mn-lt"/>
            </a:endParaRPr>
          </a:p>
        </p:txBody>
      </p:sp>
      <p:sp>
        <p:nvSpPr>
          <p:cNvPr id="6" name="Text Placeholder 5"/>
          <p:cNvSpPr>
            <a:spLocks noGrp="1"/>
          </p:cNvSpPr>
          <p:nvPr>
            <p:ph type="body" sz="quarter" idx="18"/>
          </p:nvPr>
        </p:nvSpPr>
        <p:spPr>
          <a:xfrm>
            <a:off x="545700" y="2493391"/>
            <a:ext cx="6140849" cy="955738"/>
          </a:xfrm>
        </p:spPr>
        <p:txBody>
          <a:bodyPr/>
          <a:lstStyle/>
          <a:p>
            <a:r>
              <a:rPr lang="en-US" dirty="0" smtClean="0">
                <a:latin typeface="+mn-lt"/>
              </a:rPr>
              <a:t>Improve Open Source Development Impact</a:t>
            </a:r>
            <a:endParaRPr lang="en-US" dirty="0">
              <a:latin typeface="+mn-lt"/>
            </a:endParaRPr>
          </a:p>
        </p:txBody>
      </p:sp>
      <p:sp>
        <p:nvSpPr>
          <p:cNvPr id="7" name="Text Placeholder 4"/>
          <p:cNvSpPr txBox="1">
            <a:spLocks/>
          </p:cNvSpPr>
          <p:nvPr/>
        </p:nvSpPr>
        <p:spPr>
          <a:xfrm>
            <a:off x="545700" y="4751477"/>
            <a:ext cx="3287720" cy="539430"/>
          </a:xfrm>
          <a:prstGeom prst="rect">
            <a:avLst/>
          </a:prstGeom>
        </p:spPr>
        <p:txBody>
          <a:bodyPr anchor="t" anchorCtr="0"/>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b="0" i="0" kern="120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2pPr>
            <a:lvl3pPr marL="323238"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51084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655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smtClean="0">
                <a:latin typeface="+mn-lt"/>
              </a:rPr>
              <a:t>Twitter:	@IbrahimAtLinux</a:t>
            </a:r>
          </a:p>
          <a:p>
            <a:pPr>
              <a:lnSpc>
                <a:spcPct val="100000"/>
              </a:lnSpc>
            </a:pPr>
            <a:r>
              <a:rPr lang="en-US" sz="1400" dirty="0" smtClean="0">
                <a:latin typeface="+mn-lt"/>
              </a:rPr>
              <a:t>Web:	IbrahimAtLinux.com</a:t>
            </a:r>
            <a:endParaRPr lang="en-US" sz="1400" dirty="0">
              <a:latin typeface="+mn-lt"/>
            </a:endParaRPr>
          </a:p>
        </p:txBody>
      </p:sp>
    </p:spTree>
    <p:extLst>
      <p:ext uri="{BB962C8B-B14F-4D97-AF65-F5344CB8AC3E}">
        <p14:creationId xmlns:p14="http://schemas.microsoft.com/office/powerpoint/2010/main" val="769089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Open Source R&amp;D Is an Innovation Enabler</a:t>
            </a:r>
            <a:endParaRPr lang="en-US" dirty="0"/>
          </a:p>
        </p:txBody>
      </p:sp>
      <p:grpSp>
        <p:nvGrpSpPr>
          <p:cNvPr id="4" name="Group 3"/>
          <p:cNvGrpSpPr/>
          <p:nvPr/>
        </p:nvGrpSpPr>
        <p:grpSpPr>
          <a:xfrm>
            <a:off x="817590" y="1988763"/>
            <a:ext cx="8205209" cy="3209362"/>
            <a:chOff x="2293717" y="2079957"/>
            <a:chExt cx="7201565" cy="2613499"/>
          </a:xfrm>
        </p:grpSpPr>
        <p:sp>
          <p:nvSpPr>
            <p:cNvPr id="5" name="Oval 4"/>
            <p:cNvSpPr/>
            <p:nvPr/>
          </p:nvSpPr>
          <p:spPr>
            <a:xfrm>
              <a:off x="9346625" y="2632811"/>
              <a:ext cx="148657" cy="1507787"/>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SamsungOne 400" panose="020B0503030303020204"/>
              </a:endParaRPr>
            </a:p>
          </p:txBody>
        </p:sp>
        <p:sp>
          <p:nvSpPr>
            <p:cNvPr id="6" name="Oval 5"/>
            <p:cNvSpPr/>
            <p:nvPr/>
          </p:nvSpPr>
          <p:spPr>
            <a:xfrm>
              <a:off x="5483226" y="2079957"/>
              <a:ext cx="278256" cy="2613499"/>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000">
                <a:latin typeface="SamsungOne 400" panose="020B0503030303020204"/>
              </a:endParaRPr>
            </a:p>
          </p:txBody>
        </p:sp>
        <p:cxnSp>
          <p:nvCxnSpPr>
            <p:cNvPr id="7" name="Straight Connector 6"/>
            <p:cNvCxnSpPr>
              <a:stCxn id="6" idx="0"/>
              <a:endCxn id="5" idx="0"/>
            </p:cNvCxnSpPr>
            <p:nvPr/>
          </p:nvCxnSpPr>
          <p:spPr>
            <a:xfrm>
              <a:off x="5622354" y="2079957"/>
              <a:ext cx="3798600" cy="552854"/>
            </a:xfrm>
            <a:prstGeom prst="lin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6" idx="4"/>
              <a:endCxn id="5" idx="4"/>
            </p:cNvCxnSpPr>
            <p:nvPr/>
          </p:nvCxnSpPr>
          <p:spPr>
            <a:xfrm flipV="1">
              <a:off x="5622354" y="4140598"/>
              <a:ext cx="3798600" cy="552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39245" y="2464723"/>
              <a:ext cx="1458515" cy="512029"/>
              <a:chOff x="3334742" y="4468010"/>
              <a:chExt cx="1458515" cy="948035"/>
            </a:xfrm>
          </p:grpSpPr>
          <p:sp>
            <p:nvSpPr>
              <p:cNvPr id="26" name="Rounded Rectangle 25"/>
              <p:cNvSpPr/>
              <p:nvPr/>
            </p:nvSpPr>
            <p:spPr>
              <a:xfrm>
                <a:off x="3334742" y="4468010"/>
                <a:ext cx="1458515" cy="948035"/>
              </a:xfrm>
              <a:prstGeom prst="roundRect">
                <a:avLst/>
              </a:prstGeom>
            </p:spPr>
            <p:style>
              <a:lnRef idx="2">
                <a:schemeClr val="lt1">
                  <a:hueOff val="0"/>
                  <a:satOff val="0"/>
                  <a:lumOff val="0"/>
                  <a:alphaOff val="0"/>
                </a:schemeClr>
              </a:lnRef>
              <a:fillRef idx="1">
                <a:schemeClr val="accent5">
                  <a:hueOff val="-4412007"/>
                  <a:satOff val="-6137"/>
                  <a:lumOff val="-2353"/>
                  <a:alphaOff val="0"/>
                </a:schemeClr>
              </a:fillRef>
              <a:effectRef idx="0">
                <a:schemeClr val="accent5">
                  <a:hueOff val="-4412007"/>
                  <a:satOff val="-6137"/>
                  <a:lumOff val="-2353"/>
                  <a:alphaOff val="0"/>
                </a:schemeClr>
              </a:effectRef>
              <a:fontRef idx="minor">
                <a:schemeClr val="lt1"/>
              </a:fontRef>
            </p:style>
          </p:sp>
          <p:sp>
            <p:nvSpPr>
              <p:cNvPr id="27" name="Rounded Rectangle 4"/>
              <p:cNvSpPr txBox="1"/>
              <p:nvPr/>
            </p:nvSpPr>
            <p:spPr>
              <a:xfrm>
                <a:off x="3381021" y="4514289"/>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Industry Collaboration </a:t>
                </a:r>
                <a:endParaRPr lang="en-US" sz="1400" b="1" kern="1200" dirty="0">
                  <a:latin typeface="SamsungOne 400"/>
                </a:endParaRPr>
              </a:p>
            </p:txBody>
          </p:sp>
        </p:grpSp>
        <p:grpSp>
          <p:nvGrpSpPr>
            <p:cNvPr id="10" name="Group 9"/>
            <p:cNvGrpSpPr/>
            <p:nvPr/>
          </p:nvGrpSpPr>
          <p:grpSpPr>
            <a:xfrm>
              <a:off x="2293718" y="2550074"/>
              <a:ext cx="1458515" cy="512029"/>
              <a:chOff x="3334742" y="2620"/>
              <a:chExt cx="1458515" cy="948035"/>
            </a:xfrm>
          </p:grpSpPr>
          <p:sp>
            <p:nvSpPr>
              <p:cNvPr id="24" name="Rounded Rectangle 23"/>
              <p:cNvSpPr/>
              <p:nvPr/>
            </p:nvSpPr>
            <p:spPr>
              <a:xfrm>
                <a:off x="3334742" y="2620"/>
                <a:ext cx="1458515" cy="948035"/>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Rounded Rectangle 4"/>
              <p:cNvSpPr txBox="1"/>
              <p:nvPr/>
            </p:nvSpPr>
            <p:spPr>
              <a:xfrm>
                <a:off x="3381021" y="48899"/>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Academic Research</a:t>
                </a:r>
                <a:endParaRPr lang="en-US" sz="1400" b="1" kern="1200" dirty="0">
                  <a:latin typeface="SamsungOne 400"/>
                </a:endParaRPr>
              </a:p>
            </p:txBody>
          </p:sp>
        </p:grpSp>
        <p:grpSp>
          <p:nvGrpSpPr>
            <p:cNvPr id="11" name="Group 10"/>
            <p:cNvGrpSpPr/>
            <p:nvPr/>
          </p:nvGrpSpPr>
          <p:grpSpPr>
            <a:xfrm>
              <a:off x="2302734" y="3139714"/>
              <a:ext cx="1458515" cy="512029"/>
              <a:chOff x="5268312" y="1118968"/>
              <a:chExt cx="1458515" cy="948035"/>
            </a:xfrm>
          </p:grpSpPr>
          <p:sp>
            <p:nvSpPr>
              <p:cNvPr id="22" name="Rounded Rectangle 21"/>
              <p:cNvSpPr/>
              <p:nvPr/>
            </p:nvSpPr>
            <p:spPr>
              <a:xfrm>
                <a:off x="5268312" y="1118968"/>
                <a:ext cx="1458515" cy="948035"/>
              </a:xfrm>
              <a:prstGeom prst="roundRect">
                <a:avLst/>
              </a:prstGeom>
            </p:spPr>
            <p:style>
              <a:lnRef idx="2">
                <a:schemeClr val="lt1">
                  <a:hueOff val="0"/>
                  <a:satOff val="0"/>
                  <a:lumOff val="0"/>
                  <a:alphaOff val="0"/>
                </a:schemeClr>
              </a:lnRef>
              <a:fillRef idx="1">
                <a:schemeClr val="accent5">
                  <a:hueOff val="-1470669"/>
                  <a:satOff val="-2046"/>
                  <a:lumOff val="-784"/>
                  <a:alphaOff val="0"/>
                </a:schemeClr>
              </a:fillRef>
              <a:effectRef idx="0">
                <a:schemeClr val="accent5">
                  <a:hueOff val="-1470669"/>
                  <a:satOff val="-2046"/>
                  <a:lumOff val="-784"/>
                  <a:alphaOff val="0"/>
                </a:schemeClr>
              </a:effectRef>
              <a:fontRef idx="minor">
                <a:schemeClr val="lt1"/>
              </a:fontRef>
            </p:style>
          </p:sp>
          <p:sp>
            <p:nvSpPr>
              <p:cNvPr id="23" name="Rounded Rectangle 6"/>
              <p:cNvSpPr txBox="1"/>
              <p:nvPr/>
            </p:nvSpPr>
            <p:spPr>
              <a:xfrm>
                <a:off x="5314591" y="1165247"/>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Open Source Collaboration</a:t>
                </a:r>
                <a:endParaRPr lang="en-US" sz="1400" b="1" kern="1200" dirty="0">
                  <a:latin typeface="SamsungOne 400"/>
                </a:endParaRPr>
              </a:p>
            </p:txBody>
          </p:sp>
        </p:grpSp>
        <p:grpSp>
          <p:nvGrpSpPr>
            <p:cNvPr id="12" name="Group 11"/>
            <p:cNvGrpSpPr/>
            <p:nvPr/>
          </p:nvGrpSpPr>
          <p:grpSpPr>
            <a:xfrm>
              <a:off x="2293717" y="3729354"/>
              <a:ext cx="1458515" cy="512029"/>
              <a:chOff x="5268312" y="3351663"/>
              <a:chExt cx="1458515" cy="948035"/>
            </a:xfrm>
          </p:grpSpPr>
          <p:sp>
            <p:nvSpPr>
              <p:cNvPr id="20" name="Rounded Rectangle 19"/>
              <p:cNvSpPr/>
              <p:nvPr/>
            </p:nvSpPr>
            <p:spPr>
              <a:xfrm>
                <a:off x="5268312" y="3351663"/>
                <a:ext cx="1458515" cy="948035"/>
              </a:xfrm>
              <a:prstGeom prst="roundRect">
                <a:avLst/>
              </a:prstGeom>
            </p:spPr>
            <p:style>
              <a:lnRef idx="2">
                <a:schemeClr val="lt1">
                  <a:hueOff val="0"/>
                  <a:satOff val="0"/>
                  <a:lumOff val="0"/>
                  <a:alphaOff val="0"/>
                </a:schemeClr>
              </a:lnRef>
              <a:fillRef idx="1">
                <a:schemeClr val="accent5">
                  <a:hueOff val="-2941338"/>
                  <a:satOff val="-4091"/>
                  <a:lumOff val="-1569"/>
                  <a:alphaOff val="0"/>
                </a:schemeClr>
              </a:fillRef>
              <a:effectRef idx="0">
                <a:schemeClr val="accent5">
                  <a:hueOff val="-2941338"/>
                  <a:satOff val="-4091"/>
                  <a:lumOff val="-1569"/>
                  <a:alphaOff val="0"/>
                </a:schemeClr>
              </a:effectRef>
              <a:fontRef idx="minor">
                <a:schemeClr val="lt1"/>
              </a:fontRef>
            </p:style>
          </p:sp>
          <p:sp>
            <p:nvSpPr>
              <p:cNvPr id="21" name="Rounded Rectangle 8"/>
              <p:cNvSpPr txBox="1"/>
              <p:nvPr/>
            </p:nvSpPr>
            <p:spPr>
              <a:xfrm>
                <a:off x="5314591" y="3397942"/>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Corporate VC </a:t>
                </a:r>
                <a:endParaRPr lang="en-US" sz="1400" b="1" kern="1200" dirty="0">
                  <a:latin typeface="SamsungOne 400"/>
                </a:endParaRPr>
              </a:p>
            </p:txBody>
          </p:sp>
        </p:grpSp>
        <p:grpSp>
          <p:nvGrpSpPr>
            <p:cNvPr id="13" name="Group 12"/>
            <p:cNvGrpSpPr/>
            <p:nvPr/>
          </p:nvGrpSpPr>
          <p:grpSpPr>
            <a:xfrm>
              <a:off x="3839245" y="3875757"/>
              <a:ext cx="1458515" cy="512029"/>
              <a:chOff x="1401171" y="3351663"/>
              <a:chExt cx="1458515" cy="948035"/>
            </a:xfrm>
          </p:grpSpPr>
          <p:sp>
            <p:nvSpPr>
              <p:cNvPr id="18" name="Rounded Rectangle 17"/>
              <p:cNvSpPr/>
              <p:nvPr/>
            </p:nvSpPr>
            <p:spPr>
              <a:xfrm>
                <a:off x="1401171" y="3351663"/>
                <a:ext cx="1458515" cy="948035"/>
              </a:xfrm>
              <a:prstGeom prst="roundRect">
                <a:avLst/>
              </a:prstGeom>
            </p:spPr>
            <p:style>
              <a:lnRef idx="2">
                <a:schemeClr val="lt1">
                  <a:hueOff val="0"/>
                  <a:satOff val="0"/>
                  <a:lumOff val="0"/>
                  <a:alphaOff val="0"/>
                </a:schemeClr>
              </a:lnRef>
              <a:fillRef idx="1">
                <a:schemeClr val="accent5">
                  <a:hueOff val="-5882676"/>
                  <a:satOff val="-8182"/>
                  <a:lumOff val="-3138"/>
                  <a:alphaOff val="0"/>
                </a:schemeClr>
              </a:fillRef>
              <a:effectRef idx="0">
                <a:schemeClr val="accent5">
                  <a:hueOff val="-5882676"/>
                  <a:satOff val="-8182"/>
                  <a:lumOff val="-3138"/>
                  <a:alphaOff val="0"/>
                </a:schemeClr>
              </a:effectRef>
              <a:fontRef idx="minor">
                <a:schemeClr val="lt1"/>
              </a:fontRef>
            </p:style>
          </p:sp>
          <p:sp>
            <p:nvSpPr>
              <p:cNvPr id="19" name="Rounded Rectangle 10"/>
              <p:cNvSpPr txBox="1"/>
              <p:nvPr/>
            </p:nvSpPr>
            <p:spPr>
              <a:xfrm>
                <a:off x="1447450" y="3397942"/>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Startup Ecosystem </a:t>
                </a:r>
                <a:endParaRPr lang="en-US" sz="1400" b="1" kern="1200" dirty="0">
                  <a:latin typeface="SamsungOne 400"/>
                </a:endParaRPr>
              </a:p>
            </p:txBody>
          </p:sp>
        </p:grpSp>
        <p:grpSp>
          <p:nvGrpSpPr>
            <p:cNvPr id="14" name="Group 13"/>
            <p:cNvGrpSpPr/>
            <p:nvPr/>
          </p:nvGrpSpPr>
          <p:grpSpPr>
            <a:xfrm>
              <a:off x="3839245" y="3170240"/>
              <a:ext cx="1458515" cy="512029"/>
              <a:chOff x="1401171" y="1118968"/>
              <a:chExt cx="1458515" cy="948035"/>
            </a:xfrm>
          </p:grpSpPr>
          <p:sp>
            <p:nvSpPr>
              <p:cNvPr id="16" name="Rounded Rectangle 15"/>
              <p:cNvSpPr/>
              <p:nvPr/>
            </p:nvSpPr>
            <p:spPr>
              <a:xfrm>
                <a:off x="1401171" y="1118968"/>
                <a:ext cx="1458515" cy="948035"/>
              </a:xfrm>
              <a:prstGeom prst="roundRect">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sp>
          <p:sp>
            <p:nvSpPr>
              <p:cNvPr id="17" name="Rounded Rectangle 12"/>
              <p:cNvSpPr txBox="1"/>
              <p:nvPr/>
            </p:nvSpPr>
            <p:spPr>
              <a:xfrm>
                <a:off x="1447450" y="1165247"/>
                <a:ext cx="1365957" cy="8554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400" b="1" kern="1200" dirty="0" smtClean="0">
                    <a:latin typeface="SamsungOne 400" panose="020B0503030303020204"/>
                  </a:rPr>
                  <a:t>Internal R&amp;D </a:t>
                </a:r>
                <a:endParaRPr lang="en-US" sz="1400" b="1" kern="1200" dirty="0">
                  <a:latin typeface="SamsungOne 400"/>
                </a:endParaRPr>
              </a:p>
            </p:txBody>
          </p:sp>
        </p:grpSp>
        <p:sp>
          <p:nvSpPr>
            <p:cNvPr id="15" name="TextBox 14"/>
            <p:cNvSpPr txBox="1"/>
            <p:nvPr/>
          </p:nvSpPr>
          <p:spPr>
            <a:xfrm>
              <a:off x="6648810" y="3202038"/>
              <a:ext cx="2070941" cy="325824"/>
            </a:xfrm>
            <a:prstGeom prst="rect">
              <a:avLst/>
            </a:prstGeom>
            <a:noFill/>
          </p:spPr>
          <p:txBody>
            <a:bodyPr wrap="none" rtlCol="0">
              <a:spAutoFit/>
            </a:bodyPr>
            <a:lstStyle/>
            <a:p>
              <a:r>
                <a:rPr lang="en-US" sz="2000" dirty="0" smtClean="0">
                  <a:latin typeface="SamsungOne 400" panose="020B0503030303020204"/>
                </a:rPr>
                <a:t>Innovation pipeline</a:t>
              </a:r>
              <a:endParaRPr lang="en-US" sz="2000" dirty="0">
                <a:latin typeface="SamsungOne 400" panose="020B0503030303020204"/>
              </a:endParaRPr>
            </a:p>
          </p:txBody>
        </p:sp>
      </p:grpSp>
      <p:sp>
        <p:nvSpPr>
          <p:cNvPr id="28" name="TextBox 27"/>
          <p:cNvSpPr txBox="1"/>
          <p:nvPr/>
        </p:nvSpPr>
        <p:spPr>
          <a:xfrm>
            <a:off x="9322985" y="3288065"/>
            <a:ext cx="2436886" cy="707886"/>
          </a:xfrm>
          <a:prstGeom prst="rect">
            <a:avLst/>
          </a:prstGeom>
          <a:noFill/>
        </p:spPr>
        <p:txBody>
          <a:bodyPr wrap="none" rtlCol="0">
            <a:spAutoFit/>
          </a:bodyPr>
          <a:lstStyle/>
          <a:p>
            <a:r>
              <a:rPr lang="en-US" sz="2000" b="1" dirty="0" smtClean="0">
                <a:latin typeface="Ubuntu" panose="020B0504030602030204" pitchFamily="34" charset="0"/>
              </a:rPr>
              <a:t>New technologies </a:t>
            </a:r>
          </a:p>
          <a:p>
            <a:r>
              <a:rPr lang="en-US" sz="2000" b="1" dirty="0" smtClean="0">
                <a:latin typeface="Ubuntu" panose="020B0504030602030204" pitchFamily="34" charset="0"/>
              </a:rPr>
              <a:t>and products</a:t>
            </a:r>
            <a:endParaRPr lang="en-US" sz="2000" b="1" dirty="0">
              <a:latin typeface="Ubuntu" panose="020B0504030602030204" pitchFamily="34" charset="0"/>
            </a:endParaRPr>
          </a:p>
        </p:txBody>
      </p:sp>
    </p:spTree>
    <p:extLst>
      <p:ext uri="{BB962C8B-B14F-4D97-AF65-F5344CB8AC3E}">
        <p14:creationId xmlns:p14="http://schemas.microsoft.com/office/powerpoint/2010/main" val="69722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 your open source strategy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56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5510887" cy="5047361"/>
          </a:xfrm>
        </p:spPr>
        <p:txBody>
          <a:bodyPr/>
          <a:lstStyle/>
          <a:p>
            <a:pPr>
              <a:tabLst>
                <a:tab pos="2460625" algn="l"/>
              </a:tabLst>
            </a:pPr>
            <a:r>
              <a:rPr lang="en-US" sz="1800" dirty="0"/>
              <a:t>There are many questions to answer when </a:t>
            </a:r>
            <a:r>
              <a:rPr lang="en-US" sz="1800" dirty="0" smtClean="0"/>
              <a:t>determining your </a:t>
            </a:r>
            <a:r>
              <a:rPr lang="en-US" sz="1800" dirty="0"/>
              <a:t>open source strategy, and they should </a:t>
            </a:r>
            <a:r>
              <a:rPr lang="en-US" sz="1800" dirty="0" smtClean="0"/>
              <a:t>be answered </a:t>
            </a:r>
            <a:r>
              <a:rPr lang="en-US" sz="1800" dirty="0"/>
              <a:t>early in the process</a:t>
            </a:r>
            <a:r>
              <a:rPr lang="en-US" sz="1800" dirty="0" smtClean="0"/>
              <a:t>.</a:t>
            </a:r>
          </a:p>
          <a:p>
            <a:pPr>
              <a:tabLst>
                <a:tab pos="2460625" algn="l"/>
              </a:tabLst>
            </a:pPr>
            <a:endParaRPr lang="en-US" sz="1800" dirty="0"/>
          </a:p>
          <a:p>
            <a:pPr>
              <a:tabLst>
                <a:tab pos="2460625" algn="l"/>
              </a:tabLst>
            </a:pPr>
            <a:r>
              <a:rPr lang="en-US" sz="1800" dirty="0"/>
              <a:t>An open source strategy should address four </a:t>
            </a:r>
            <a:r>
              <a:rPr lang="en-US" sz="1800" dirty="0" smtClean="0"/>
              <a:t>key requirements:</a:t>
            </a:r>
            <a:endParaRPr lang="en-US" sz="1800" dirty="0"/>
          </a:p>
          <a:p>
            <a:pPr lvl="1">
              <a:tabLst>
                <a:tab pos="2460625" algn="l"/>
              </a:tabLst>
            </a:pPr>
            <a:r>
              <a:rPr lang="en-US" sz="1800" dirty="0" smtClean="0"/>
              <a:t>The </a:t>
            </a:r>
            <a:r>
              <a:rPr lang="en-US" sz="1800" dirty="0"/>
              <a:t>open source projects it aims to address</a:t>
            </a:r>
            <a:r>
              <a:rPr lang="en-US" sz="1800" dirty="0" smtClean="0"/>
              <a:t>,</a:t>
            </a:r>
          </a:p>
          <a:p>
            <a:pPr lvl="1">
              <a:tabLst>
                <a:tab pos="2460625" algn="l"/>
              </a:tabLst>
            </a:pPr>
            <a:r>
              <a:rPr lang="en-US" sz="1800" dirty="0" smtClean="0"/>
              <a:t>The </a:t>
            </a:r>
            <a:r>
              <a:rPr lang="en-US" sz="1800" dirty="0"/>
              <a:t>respective open source project community </a:t>
            </a:r>
            <a:r>
              <a:rPr lang="en-US" sz="1800" dirty="0" smtClean="0"/>
              <a:t>it aims </a:t>
            </a:r>
            <a:r>
              <a:rPr lang="en-US" sz="1800" dirty="0"/>
              <a:t>to engage </a:t>
            </a:r>
            <a:r>
              <a:rPr lang="en-US" sz="1800" dirty="0" smtClean="0"/>
              <a:t>with,</a:t>
            </a:r>
          </a:p>
          <a:p>
            <a:pPr lvl="1">
              <a:tabLst>
                <a:tab pos="2460625" algn="l"/>
              </a:tabLst>
            </a:pPr>
            <a:r>
              <a:rPr lang="en-US" sz="1800" dirty="0" smtClean="0"/>
              <a:t>The </a:t>
            </a:r>
            <a:r>
              <a:rPr lang="en-US" sz="1800" dirty="0"/>
              <a:t>internal enterprise open source </a:t>
            </a:r>
            <a:r>
              <a:rPr lang="en-US" sz="1800" dirty="0" smtClean="0"/>
              <a:t>governance, and </a:t>
            </a:r>
          </a:p>
          <a:p>
            <a:pPr lvl="1">
              <a:tabLst>
                <a:tab pos="2460625" algn="l"/>
              </a:tabLst>
            </a:pPr>
            <a:r>
              <a:rPr lang="en-US" sz="1800" dirty="0" smtClean="0"/>
              <a:t>The </a:t>
            </a:r>
            <a:r>
              <a:rPr lang="en-US" sz="1800" dirty="0"/>
              <a:t>internal enterprise culture and whether or </a:t>
            </a:r>
            <a:r>
              <a:rPr lang="en-US" sz="1800" dirty="0" smtClean="0"/>
              <a:t>not it </a:t>
            </a:r>
            <a:r>
              <a:rPr lang="en-US" sz="1800" dirty="0"/>
              <a:t>will be enabler of open source efforts.</a:t>
            </a:r>
          </a:p>
        </p:txBody>
      </p:sp>
      <p:sp>
        <p:nvSpPr>
          <p:cNvPr id="4" name="Title 3"/>
          <p:cNvSpPr>
            <a:spLocks noGrp="1"/>
          </p:cNvSpPr>
          <p:nvPr>
            <p:ph type="title"/>
          </p:nvPr>
        </p:nvSpPr>
        <p:spPr/>
        <p:txBody>
          <a:bodyPr/>
          <a:lstStyle/>
          <a:p>
            <a:r>
              <a:rPr lang="en-US" dirty="0" smtClean="0"/>
              <a:t>The product is always the center</a:t>
            </a:r>
            <a:endParaRPr lang="en-US" dirty="0"/>
          </a:p>
        </p:txBody>
      </p:sp>
      <p:grpSp>
        <p:nvGrpSpPr>
          <p:cNvPr id="6" name="Group 5"/>
          <p:cNvGrpSpPr/>
          <p:nvPr/>
        </p:nvGrpSpPr>
        <p:grpSpPr>
          <a:xfrm>
            <a:off x="6129196" y="1346714"/>
            <a:ext cx="5659275" cy="3552517"/>
            <a:chOff x="2464195" y="1371600"/>
            <a:chExt cx="6884086" cy="4068454"/>
          </a:xfrm>
        </p:grpSpPr>
        <p:sp>
          <p:nvSpPr>
            <p:cNvPr id="7" name="Shape 557"/>
            <p:cNvSpPr/>
            <p:nvPr/>
          </p:nvSpPr>
          <p:spPr>
            <a:xfrm>
              <a:off x="4318346" y="1779583"/>
              <a:ext cx="3211931" cy="3252208"/>
            </a:xfrm>
            <a:prstGeom prst="ellipse">
              <a:avLst/>
            </a:prstGeom>
            <a:noFill/>
            <a:ln w="9525" cap="flat" cmpd="sng">
              <a:solidFill>
                <a:srgbClr val="7F7F7F"/>
              </a:solidFill>
              <a:prstDash val="lgDash"/>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8" name="Shape 559"/>
            <p:cNvSpPr/>
            <p:nvPr/>
          </p:nvSpPr>
          <p:spPr>
            <a:xfrm rot="2700000">
              <a:off x="3898480" y="2259784"/>
              <a:ext cx="2780407" cy="1004040"/>
            </a:xfrm>
            <a:prstGeom prst="roundRect">
              <a:avLst>
                <a:gd name="adj" fmla="val 50000"/>
              </a:avLst>
            </a:prstGeom>
            <a:solidFill>
              <a:srgbClr val="8BBC00"/>
            </a:solidFill>
            <a:ln>
              <a:noFill/>
            </a:ln>
          </p:spPr>
          <p:txBody>
            <a:bodyPr lIns="91425" tIns="45700" rIns="91425" bIns="45700" anchor="ctr" anchorCtr="0">
              <a:noAutofit/>
            </a:bodyPr>
            <a:lstStyle/>
            <a:p>
              <a:pPr marL="0" marR="0" lvl="0" indent="-69850" defTabSz="914400" eaLnBrk="1" fontAlgn="base" latinLnBrk="0" hangingPunct="1">
                <a:lnSpc>
                  <a:spcPct val="100000"/>
                </a:lnSpc>
                <a:spcBef>
                  <a:spcPts val="0"/>
                </a:spcBef>
                <a:spcAft>
                  <a:spcPts val="0"/>
                </a:spcAft>
                <a:buClr>
                  <a:srgbClr val="000000"/>
                </a:buClr>
                <a:buSzTx/>
                <a:buFont typeface="Arial"/>
                <a:buNone/>
                <a:tabLst/>
                <a:defRPr/>
              </a:pPr>
              <a:endParaRPr kumimoji="0" b="1" i="0" u="none" strike="noStrike" kern="0" cap="none" spc="0" normalizeH="0" baseline="0" noProof="0">
                <a:ln>
                  <a:noFill/>
                </a:ln>
                <a:solidFill>
                  <a:srgbClr val="FFFFFF"/>
                </a:solidFill>
                <a:effectLst/>
                <a:uLnTx/>
                <a:uFillTx/>
              </a:endParaRPr>
            </a:p>
          </p:txBody>
        </p:sp>
        <p:sp>
          <p:nvSpPr>
            <p:cNvPr id="9" name="Shape 560"/>
            <p:cNvSpPr/>
            <p:nvPr/>
          </p:nvSpPr>
          <p:spPr>
            <a:xfrm rot="2700000">
              <a:off x="5170576" y="3547831"/>
              <a:ext cx="2780407" cy="1004040"/>
            </a:xfrm>
            <a:prstGeom prst="roundRect">
              <a:avLst>
                <a:gd name="adj" fmla="val 50000"/>
              </a:avLst>
            </a:prstGeom>
            <a:solidFill>
              <a:srgbClr val="5482AB">
                <a:lumMod val="50000"/>
              </a:srgbClr>
            </a:solidFill>
            <a:ln>
              <a:noFill/>
            </a:ln>
          </p:spPr>
          <p:txBody>
            <a:bodyPr lIns="91425" tIns="45700" rIns="91425" bIns="45700" anchor="ctr" anchorCtr="0">
              <a:noAutofit/>
            </a:bodyPr>
            <a:lstStyle/>
            <a:p>
              <a:pPr marL="0" marR="0" lvl="0" indent="-69850" defTabSz="914400" eaLnBrk="1" fontAlgn="base" latinLnBrk="0" hangingPunct="1">
                <a:lnSpc>
                  <a:spcPct val="100000"/>
                </a:lnSpc>
                <a:spcBef>
                  <a:spcPts val="0"/>
                </a:spcBef>
                <a:spcAft>
                  <a:spcPts val="0"/>
                </a:spcAft>
                <a:buClr>
                  <a:srgbClr val="000000"/>
                </a:buClr>
                <a:buSzTx/>
                <a:buFont typeface="Arial"/>
                <a:buNone/>
                <a:tabLst/>
                <a:defRPr/>
              </a:pPr>
              <a:endParaRPr kumimoji="0" b="1" i="0" u="none" strike="noStrike" kern="0" cap="none" spc="0" normalizeH="0" baseline="0" noProof="0">
                <a:ln>
                  <a:noFill/>
                </a:ln>
                <a:solidFill>
                  <a:srgbClr val="FFFFFF"/>
                </a:solidFill>
                <a:effectLst/>
                <a:uLnTx/>
                <a:uFillTx/>
              </a:endParaRPr>
            </a:p>
          </p:txBody>
        </p:sp>
        <p:sp>
          <p:nvSpPr>
            <p:cNvPr id="10" name="Shape 561"/>
            <p:cNvSpPr/>
            <p:nvPr/>
          </p:nvSpPr>
          <p:spPr>
            <a:xfrm rot="18900000">
              <a:off x="3915416" y="3541459"/>
              <a:ext cx="2745972" cy="1016631"/>
            </a:xfrm>
            <a:prstGeom prst="roundRect">
              <a:avLst>
                <a:gd name="adj" fmla="val 50000"/>
              </a:avLst>
            </a:prstGeom>
            <a:solidFill>
              <a:srgbClr val="3C78D8"/>
            </a:solidFill>
            <a:ln>
              <a:noFill/>
            </a:ln>
          </p:spPr>
          <p:txBody>
            <a:bodyPr lIns="91425" tIns="45700" rIns="91425" bIns="45700" anchor="ctr" anchorCtr="0">
              <a:noAutofit/>
            </a:bodyPr>
            <a:lstStyle/>
            <a:p>
              <a:pPr marL="0" marR="0" lvl="0" indent="-69850" defTabSz="914400" eaLnBrk="1" fontAlgn="base" latinLnBrk="0" hangingPunct="1">
                <a:lnSpc>
                  <a:spcPct val="100000"/>
                </a:lnSpc>
                <a:spcBef>
                  <a:spcPts val="0"/>
                </a:spcBef>
                <a:spcAft>
                  <a:spcPts val="0"/>
                </a:spcAft>
                <a:buClr>
                  <a:srgbClr val="000000"/>
                </a:buClr>
                <a:buSzTx/>
                <a:buFont typeface="Arial"/>
                <a:buNone/>
                <a:tabLst/>
                <a:defRPr/>
              </a:pPr>
              <a:endParaRPr kumimoji="0" b="1" i="0" u="none" strike="noStrike" kern="0" cap="none" spc="0" normalizeH="0" baseline="0" noProof="0">
                <a:ln>
                  <a:noFill/>
                </a:ln>
                <a:solidFill>
                  <a:srgbClr val="FFFFFF"/>
                </a:solidFill>
                <a:effectLst/>
                <a:uLnTx/>
                <a:uFillTx/>
              </a:endParaRPr>
            </a:p>
          </p:txBody>
        </p:sp>
        <p:sp>
          <p:nvSpPr>
            <p:cNvPr id="11" name="Shape 562"/>
            <p:cNvSpPr/>
            <p:nvPr/>
          </p:nvSpPr>
          <p:spPr>
            <a:xfrm rot="18900000">
              <a:off x="5187512" y="2253412"/>
              <a:ext cx="2745972" cy="1016631"/>
            </a:xfrm>
            <a:prstGeom prst="roundRect">
              <a:avLst>
                <a:gd name="adj" fmla="val 50000"/>
              </a:avLst>
            </a:prstGeom>
            <a:solidFill>
              <a:srgbClr val="00CEF6"/>
            </a:solidFill>
            <a:ln>
              <a:noFill/>
            </a:ln>
          </p:spPr>
          <p:txBody>
            <a:bodyPr lIns="91425" tIns="45700" rIns="91425" bIns="45700" anchor="ctr" anchorCtr="0">
              <a:noAutofit/>
            </a:bodyPr>
            <a:lstStyle/>
            <a:p>
              <a:pPr marL="0" marR="0" lvl="0" indent="-69850" defTabSz="914400" eaLnBrk="1" fontAlgn="base" latinLnBrk="0" hangingPunct="1">
                <a:lnSpc>
                  <a:spcPct val="100000"/>
                </a:lnSpc>
                <a:spcBef>
                  <a:spcPts val="0"/>
                </a:spcBef>
                <a:spcAft>
                  <a:spcPts val="0"/>
                </a:spcAft>
                <a:buClr>
                  <a:srgbClr val="000000"/>
                </a:buClr>
                <a:buSzTx/>
                <a:buFont typeface="Arial"/>
                <a:buNone/>
                <a:tabLst/>
                <a:defRPr/>
              </a:pPr>
              <a:endParaRPr kumimoji="0" b="1" i="0" u="none" strike="noStrike" kern="0" cap="none" spc="0" normalizeH="0" baseline="0" noProof="0">
                <a:ln>
                  <a:noFill/>
                </a:ln>
                <a:solidFill>
                  <a:srgbClr val="FFFFFF"/>
                </a:solidFill>
                <a:effectLst/>
                <a:uLnTx/>
                <a:uFillTx/>
              </a:endParaRPr>
            </a:p>
          </p:txBody>
        </p:sp>
        <p:sp>
          <p:nvSpPr>
            <p:cNvPr id="12" name="Shape 563"/>
            <p:cNvSpPr/>
            <p:nvPr/>
          </p:nvSpPr>
          <p:spPr>
            <a:xfrm>
              <a:off x="4995262" y="2452630"/>
              <a:ext cx="1874650" cy="1898158"/>
            </a:xfrm>
            <a:prstGeom prst="ellipse">
              <a:avLst/>
            </a:prstGeom>
            <a:noFill/>
            <a:ln w="76200" cap="flat" cmpd="sng">
              <a:solidFill>
                <a:srgbClr val="7F7F7F">
                  <a:alpha val="20000"/>
                </a:srgbClr>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Calibri"/>
                <a:cs typeface="Calibri"/>
                <a:sym typeface="Calibri"/>
              </a:endParaRPr>
            </a:p>
          </p:txBody>
        </p:sp>
        <p:sp>
          <p:nvSpPr>
            <p:cNvPr id="13" name="Shape 564"/>
            <p:cNvSpPr/>
            <p:nvPr/>
          </p:nvSpPr>
          <p:spPr>
            <a:xfrm>
              <a:off x="4993738" y="2463709"/>
              <a:ext cx="929689" cy="942692"/>
            </a:xfrm>
            <a:custGeom>
              <a:avLst/>
              <a:gdLst/>
              <a:ahLst/>
              <a:cxnLst/>
              <a:rect l="0" t="0" r="0" b="0"/>
              <a:pathLst>
                <a:path w="120000" h="120000" extrusionOk="0">
                  <a:moveTo>
                    <a:pt x="120000" y="0"/>
                  </a:moveTo>
                  <a:cubicBezTo>
                    <a:pt x="53743" y="0"/>
                    <a:pt x="0" y="53743"/>
                    <a:pt x="0" y="120000"/>
                  </a:cubicBezTo>
                  <a:cubicBezTo>
                    <a:pt x="120000" y="120000"/>
                    <a:pt x="120000" y="120000"/>
                    <a:pt x="120000" y="120000"/>
                  </a:cubicBezTo>
                  <a:lnTo>
                    <a:pt x="120000" y="0"/>
                  </a:lnTo>
                  <a:close/>
                </a:path>
              </a:pathLst>
            </a:custGeom>
            <a:solidFill>
              <a:srgbClr val="577A00"/>
            </a:solid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
                  <a:srgbClr val="000000"/>
                </a:buClr>
                <a:buSzTx/>
                <a:buFont typeface="Arial"/>
                <a:buNone/>
                <a:tabLst/>
                <a:defRPr/>
              </a:pPr>
              <a:endParaRPr kumimoji="0" b="1" i="0" u="none" strike="noStrike" kern="0" cap="none" spc="0" normalizeH="0" baseline="0" noProof="0">
                <a:ln>
                  <a:noFill/>
                </a:ln>
                <a:solidFill>
                  <a:srgbClr val="000000"/>
                </a:solidFill>
                <a:effectLst/>
                <a:uLnTx/>
                <a:uFillTx/>
                <a:ea typeface="Arial"/>
                <a:cs typeface="Arial"/>
                <a:sym typeface="Arial"/>
              </a:endParaRPr>
            </a:p>
          </p:txBody>
        </p:sp>
        <p:sp>
          <p:nvSpPr>
            <p:cNvPr id="14" name="Shape 565"/>
            <p:cNvSpPr/>
            <p:nvPr/>
          </p:nvSpPr>
          <p:spPr>
            <a:xfrm>
              <a:off x="4993738" y="3406161"/>
              <a:ext cx="929689" cy="941348"/>
            </a:xfrm>
            <a:custGeom>
              <a:avLst/>
              <a:gdLst/>
              <a:ahLst/>
              <a:cxnLst/>
              <a:rect l="0" t="0" r="0" b="0"/>
              <a:pathLst>
                <a:path w="120000" h="120000" extrusionOk="0">
                  <a:moveTo>
                    <a:pt x="0" y="0"/>
                  </a:moveTo>
                  <a:cubicBezTo>
                    <a:pt x="0" y="66256"/>
                    <a:pt x="53743" y="120000"/>
                    <a:pt x="120000" y="120000"/>
                  </a:cubicBezTo>
                  <a:cubicBezTo>
                    <a:pt x="120000" y="0"/>
                    <a:pt x="120000" y="0"/>
                    <a:pt x="120000" y="0"/>
                  </a:cubicBezTo>
                  <a:lnTo>
                    <a:pt x="0" y="0"/>
                  </a:lnTo>
                  <a:close/>
                </a:path>
              </a:pathLst>
            </a:custGeom>
            <a:solidFill>
              <a:srgbClr val="3468BC"/>
            </a:solid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000000"/>
                </a:solidFill>
                <a:effectLst/>
                <a:uLnTx/>
                <a:uFillTx/>
                <a:ea typeface="Arial"/>
                <a:cs typeface="Arial"/>
                <a:sym typeface="Arial"/>
              </a:endParaRPr>
            </a:p>
          </p:txBody>
        </p:sp>
        <p:sp>
          <p:nvSpPr>
            <p:cNvPr id="15" name="Shape 566"/>
            <p:cNvSpPr/>
            <p:nvPr/>
          </p:nvSpPr>
          <p:spPr>
            <a:xfrm>
              <a:off x="5923655" y="2463709"/>
              <a:ext cx="931017" cy="942692"/>
            </a:xfrm>
            <a:custGeom>
              <a:avLst/>
              <a:gdLst/>
              <a:ahLst/>
              <a:cxnLst/>
              <a:rect l="0" t="0" r="0" b="0"/>
              <a:pathLst>
                <a:path w="120000" h="120000" extrusionOk="0">
                  <a:moveTo>
                    <a:pt x="0" y="0"/>
                  </a:moveTo>
                  <a:cubicBezTo>
                    <a:pt x="0" y="120000"/>
                    <a:pt x="0" y="120000"/>
                    <a:pt x="0" y="120000"/>
                  </a:cubicBezTo>
                  <a:cubicBezTo>
                    <a:pt x="120000" y="120000"/>
                    <a:pt x="120000" y="120000"/>
                    <a:pt x="120000" y="120000"/>
                  </a:cubicBezTo>
                  <a:cubicBezTo>
                    <a:pt x="120000" y="53743"/>
                    <a:pt x="66256" y="0"/>
                    <a:pt x="0" y="0"/>
                  </a:cubicBezTo>
                  <a:close/>
                </a:path>
              </a:pathLst>
            </a:custGeom>
            <a:solidFill>
              <a:srgbClr val="00A7C8"/>
            </a:solid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000000"/>
                </a:solidFill>
                <a:effectLst/>
                <a:uLnTx/>
                <a:uFillTx/>
                <a:ea typeface="Arial"/>
                <a:cs typeface="Arial"/>
                <a:sym typeface="Arial"/>
              </a:endParaRPr>
            </a:p>
          </p:txBody>
        </p:sp>
        <p:sp>
          <p:nvSpPr>
            <p:cNvPr id="16" name="Shape 567"/>
            <p:cNvSpPr/>
            <p:nvPr/>
          </p:nvSpPr>
          <p:spPr>
            <a:xfrm>
              <a:off x="5923655" y="3406161"/>
              <a:ext cx="931017" cy="941348"/>
            </a:xfrm>
            <a:custGeom>
              <a:avLst/>
              <a:gdLst/>
              <a:ahLst/>
              <a:cxnLst/>
              <a:rect l="0" t="0" r="0" b="0"/>
              <a:pathLst>
                <a:path w="120000" h="120000" extrusionOk="0">
                  <a:moveTo>
                    <a:pt x="0" y="120000"/>
                  </a:moveTo>
                  <a:cubicBezTo>
                    <a:pt x="66256" y="120000"/>
                    <a:pt x="120000" y="66256"/>
                    <a:pt x="120000" y="0"/>
                  </a:cubicBezTo>
                  <a:cubicBezTo>
                    <a:pt x="0" y="0"/>
                    <a:pt x="0" y="0"/>
                    <a:pt x="0" y="0"/>
                  </a:cubicBezTo>
                  <a:lnTo>
                    <a:pt x="0" y="120000"/>
                  </a:lnTo>
                  <a:close/>
                </a:path>
              </a:pathLst>
            </a:custGeom>
            <a:solidFill>
              <a:srgbClr val="163856"/>
            </a:solid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000000"/>
                </a:solidFill>
                <a:effectLst/>
                <a:uLnTx/>
                <a:uFillTx/>
                <a:ea typeface="Arial"/>
                <a:cs typeface="Arial"/>
                <a:sym typeface="Arial"/>
              </a:endParaRPr>
            </a:p>
          </p:txBody>
        </p:sp>
        <p:sp>
          <p:nvSpPr>
            <p:cNvPr id="17" name="Shape 568"/>
            <p:cNvSpPr/>
            <p:nvPr/>
          </p:nvSpPr>
          <p:spPr>
            <a:xfrm>
              <a:off x="5237306" y="2711171"/>
              <a:ext cx="1372795" cy="1390009"/>
            </a:xfrm>
            <a:prstGeom prst="ellipse">
              <a:avLst/>
            </a:prstGeom>
            <a:gradFill>
              <a:gsLst>
                <a:gs pos="0">
                  <a:srgbClr val="FFFFFF"/>
                </a:gs>
                <a:gs pos="81000">
                  <a:srgbClr val="EEEEEE"/>
                </a:gs>
                <a:gs pos="100000">
                  <a:srgbClr val="D8D8D8"/>
                </a:gs>
              </a:gsLst>
              <a:path path="circle">
                <a:fillToRect l="50000" t="50000" r="50000" b="50000"/>
              </a:path>
              <a:tileRect/>
            </a:gradFill>
            <a:ln>
              <a:noFill/>
            </a:ln>
          </p:spPr>
          <p:txBody>
            <a:bodyPr lIns="91425" tIns="1005825" rIns="91425" bIns="45700" anchor="ctr" anchorCtr="1">
              <a:noAutofit/>
            </a:bodyPr>
            <a:lstStyle/>
            <a:p>
              <a:pPr marL="0" marR="0" lvl="0" indent="0" algn="ctr" defTabSz="914400" eaLnBrk="1" fontAlgn="base" latinLnBrk="0" hangingPunct="1">
                <a:lnSpc>
                  <a:spcPct val="100000"/>
                </a:lnSpc>
                <a:spcBef>
                  <a:spcPts val="0"/>
                </a:spcBef>
                <a:spcAft>
                  <a:spcPct val="0"/>
                </a:spcAft>
                <a:buClrTx/>
                <a:buSzPct val="25000"/>
                <a:buFontTx/>
                <a:buNone/>
                <a:tabLst/>
                <a:defRPr/>
              </a:pPr>
              <a:endParaRPr kumimoji="0" lang="en" b="1" i="0" u="none" strike="noStrike" kern="0" cap="none" spc="0" normalizeH="0" baseline="0" noProof="0" dirty="0">
                <a:ln>
                  <a:noFill/>
                </a:ln>
                <a:solidFill>
                  <a:srgbClr val="28324A"/>
                </a:solidFill>
                <a:effectLst/>
                <a:uLnTx/>
                <a:uFillTx/>
                <a:ea typeface="SamsungOne 400" panose="020B0503030303020204" pitchFamily="34" charset="0"/>
                <a:cs typeface="Source Sans Pro"/>
                <a:sym typeface="Source Sans Pro"/>
              </a:endParaRPr>
            </a:p>
          </p:txBody>
        </p:sp>
        <p:sp>
          <p:nvSpPr>
            <p:cNvPr id="18" name="Shape 570"/>
            <p:cNvSpPr/>
            <p:nvPr/>
          </p:nvSpPr>
          <p:spPr>
            <a:xfrm>
              <a:off x="5125668" y="1888809"/>
              <a:ext cx="137080" cy="138799"/>
            </a:xfrm>
            <a:prstGeom prst="ellipse">
              <a:avLst/>
            </a:prstGeom>
            <a:solidFill>
              <a:srgbClr val="8BBC00"/>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19" name="Shape 571"/>
            <p:cNvSpPr/>
            <p:nvPr/>
          </p:nvSpPr>
          <p:spPr>
            <a:xfrm>
              <a:off x="6580664" y="1888809"/>
              <a:ext cx="137080" cy="138799"/>
            </a:xfrm>
            <a:prstGeom prst="ellipse">
              <a:avLst/>
            </a:prstGeom>
            <a:solidFill>
              <a:srgbClr val="00CEF6"/>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0" name="Shape 572"/>
            <p:cNvSpPr/>
            <p:nvPr/>
          </p:nvSpPr>
          <p:spPr>
            <a:xfrm>
              <a:off x="7290170" y="2597067"/>
              <a:ext cx="137080" cy="138799"/>
            </a:xfrm>
            <a:prstGeom prst="ellipse">
              <a:avLst/>
            </a:prstGeom>
            <a:solidFill>
              <a:srgbClr val="00CEF6"/>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1" name="Shape 573"/>
            <p:cNvSpPr/>
            <p:nvPr/>
          </p:nvSpPr>
          <p:spPr>
            <a:xfrm>
              <a:off x="7290170" y="4061980"/>
              <a:ext cx="137080" cy="138799"/>
            </a:xfrm>
            <a:prstGeom prst="ellipse">
              <a:avLst/>
            </a:prstGeom>
            <a:solidFill>
              <a:srgbClr val="5482AB">
                <a:lumMod val="50000"/>
              </a:srgbClr>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
                  <a:srgbClr val="000000"/>
                </a:buClr>
                <a:buSzTx/>
                <a:buFont typeface="Arial"/>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2" name="Shape 574"/>
            <p:cNvSpPr/>
            <p:nvPr/>
          </p:nvSpPr>
          <p:spPr>
            <a:xfrm>
              <a:off x="5125668" y="4777447"/>
              <a:ext cx="137080" cy="138799"/>
            </a:xfrm>
            <a:prstGeom prst="ellipse">
              <a:avLst/>
            </a:prstGeom>
            <a:solidFill>
              <a:srgbClr val="3C78D8"/>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3" name="Shape 575"/>
            <p:cNvSpPr/>
            <p:nvPr/>
          </p:nvSpPr>
          <p:spPr>
            <a:xfrm>
              <a:off x="6580664" y="4777447"/>
              <a:ext cx="137080" cy="138799"/>
            </a:xfrm>
            <a:prstGeom prst="ellipse">
              <a:avLst/>
            </a:prstGeom>
            <a:solidFill>
              <a:srgbClr val="5482AB">
                <a:lumMod val="50000"/>
              </a:srgbClr>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4" name="Shape 576"/>
            <p:cNvSpPr/>
            <p:nvPr/>
          </p:nvSpPr>
          <p:spPr>
            <a:xfrm>
              <a:off x="4414256" y="2597067"/>
              <a:ext cx="137080" cy="138799"/>
            </a:xfrm>
            <a:prstGeom prst="ellipse">
              <a:avLst/>
            </a:prstGeom>
            <a:solidFill>
              <a:srgbClr val="8BBC00"/>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sp>
          <p:nvSpPr>
            <p:cNvPr id="25" name="Shape 577"/>
            <p:cNvSpPr/>
            <p:nvPr/>
          </p:nvSpPr>
          <p:spPr>
            <a:xfrm>
              <a:off x="4414256" y="4061980"/>
              <a:ext cx="137080" cy="138799"/>
            </a:xfrm>
            <a:prstGeom prst="ellipse">
              <a:avLst/>
            </a:prstGeom>
            <a:solidFill>
              <a:srgbClr val="3C78D8"/>
            </a:solidFill>
            <a:ln w="25400" cap="flat" cmpd="sng">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defTabSz="914400" eaLnBrk="1" fontAlgn="base" latinLnBrk="0" hangingPunct="1">
                <a:lnSpc>
                  <a:spcPct val="100000"/>
                </a:lnSpc>
                <a:spcBef>
                  <a:spcPts val="0"/>
                </a:spcBef>
                <a:spcAft>
                  <a:spcPct val="0"/>
                </a:spcAft>
                <a:buClrTx/>
                <a:buSzTx/>
                <a:buFontTx/>
                <a:buNone/>
                <a:tabLst/>
                <a:defRPr/>
              </a:pPr>
              <a:endParaRPr kumimoji="0" b="1" i="0" u="none" strike="noStrike" kern="0" cap="none" spc="0" normalizeH="0" baseline="0" noProof="0">
                <a:ln>
                  <a:noFill/>
                </a:ln>
                <a:solidFill>
                  <a:srgbClr val="FFFFFF"/>
                </a:solidFill>
                <a:effectLst/>
                <a:uLnTx/>
                <a:uFillTx/>
                <a:ea typeface="Arial"/>
                <a:cs typeface="Arial"/>
                <a:sym typeface="Arial"/>
              </a:endParaRPr>
            </a:p>
          </p:txBody>
        </p:sp>
        <p:grpSp>
          <p:nvGrpSpPr>
            <p:cNvPr id="26" name="Shape 586"/>
            <p:cNvGrpSpPr/>
            <p:nvPr/>
          </p:nvGrpSpPr>
          <p:grpSpPr>
            <a:xfrm>
              <a:off x="7881658" y="1596842"/>
              <a:ext cx="1058062" cy="1082369"/>
              <a:chOff x="8578271" y="1407789"/>
              <a:chExt cx="2810099" cy="1021632"/>
            </a:xfrm>
          </p:grpSpPr>
          <p:sp>
            <p:nvSpPr>
              <p:cNvPr id="37" name="Shape 587"/>
              <p:cNvSpPr txBox="1"/>
              <p:nvPr/>
            </p:nvSpPr>
            <p:spPr>
              <a:xfrm>
                <a:off x="8578271" y="1844721"/>
                <a:ext cx="2800800" cy="584700"/>
              </a:xfrm>
              <a:prstGeom prst="rect">
                <a:avLst/>
              </a:prstGeom>
              <a:no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Pct val="25000"/>
                  <a:buFontTx/>
                  <a:buNone/>
                  <a:tabLst/>
                  <a:defRPr/>
                </a:pPr>
                <a:r>
                  <a:rPr kumimoji="0" lang="en-US" b="1" i="0" u="none" strike="noStrike" kern="0" cap="none" spc="0" normalizeH="0" baseline="0" noProof="0" dirty="0" smtClean="0">
                    <a:ln>
                      <a:noFill/>
                    </a:ln>
                    <a:solidFill>
                      <a:srgbClr val="3F3F3F"/>
                    </a:solidFill>
                    <a:effectLst/>
                    <a:uLnTx/>
                    <a:uFillTx/>
                    <a:ea typeface="SamsungOne 400" panose="020B0503030303020204" pitchFamily="34" charset="0"/>
                    <a:cs typeface="Source Sans Pro"/>
                    <a:sym typeface="Source Sans Pro"/>
                  </a:rPr>
                  <a:t> </a:t>
                </a:r>
                <a:endParaRPr kumimoji="0" lang="en" b="1" i="0" u="none" strike="noStrike" kern="0" cap="none" spc="0" normalizeH="0" baseline="0" noProof="0" dirty="0">
                  <a:ln>
                    <a:noFill/>
                  </a:ln>
                  <a:solidFill>
                    <a:srgbClr val="3F3F3F"/>
                  </a:solidFill>
                  <a:effectLst/>
                  <a:uLnTx/>
                  <a:uFillTx/>
                  <a:ea typeface="SamsungOne 400" panose="020B0503030303020204" pitchFamily="34" charset="0"/>
                  <a:cs typeface="Source Sans Pro"/>
                  <a:sym typeface="Source Sans Pro"/>
                </a:endParaRPr>
              </a:p>
            </p:txBody>
          </p:sp>
          <p:sp>
            <p:nvSpPr>
              <p:cNvPr id="38" name="Shape 588"/>
              <p:cNvSpPr txBox="1"/>
              <p:nvPr/>
            </p:nvSpPr>
            <p:spPr>
              <a:xfrm>
                <a:off x="8578271" y="1407789"/>
                <a:ext cx="2810099" cy="400199"/>
              </a:xfrm>
              <a:prstGeom prst="rect">
                <a:avLst/>
              </a:prstGeom>
              <a:no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Pct val="25000"/>
                  <a:buFontTx/>
                  <a:buNone/>
                  <a:tabLst/>
                  <a:defRPr/>
                </a:pPr>
                <a:r>
                  <a:rPr kumimoji="0" lang="en-US" sz="1600" b="1" i="0" u="none" strike="noStrike" kern="0" cap="none" spc="0" normalizeH="0" baseline="0" noProof="0" dirty="0" smtClean="0">
                    <a:ln>
                      <a:noFill/>
                    </a:ln>
                    <a:solidFill>
                      <a:srgbClr val="00CEF6"/>
                    </a:solidFill>
                    <a:effectLst/>
                    <a:uLnTx/>
                    <a:uFillTx/>
                    <a:ea typeface="SamsungOne 400" panose="020B0503030303020204" pitchFamily="34" charset="0"/>
                    <a:cs typeface="Source Sans Pro"/>
                    <a:sym typeface="Source Sans Pro"/>
                  </a:rPr>
                  <a:t>Projects</a:t>
                </a:r>
                <a:endParaRPr kumimoji="0" lang="en" sz="1600" b="1" i="0" u="none" strike="noStrike" kern="0" cap="none" spc="0" normalizeH="0" baseline="0" noProof="0" dirty="0">
                  <a:ln>
                    <a:noFill/>
                  </a:ln>
                  <a:solidFill>
                    <a:srgbClr val="00CEF6"/>
                  </a:solidFill>
                  <a:effectLst/>
                  <a:uLnTx/>
                  <a:uFillTx/>
                  <a:ea typeface="SamsungOne 400" panose="020B0503030303020204" pitchFamily="34" charset="0"/>
                  <a:cs typeface="Source Sans Pro"/>
                  <a:sym typeface="Source Sans Pro"/>
                </a:endParaRPr>
              </a:p>
            </p:txBody>
          </p:sp>
        </p:grpSp>
        <p:grpSp>
          <p:nvGrpSpPr>
            <p:cNvPr id="27" name="Shape 589"/>
            <p:cNvGrpSpPr/>
            <p:nvPr/>
          </p:nvGrpSpPr>
          <p:grpSpPr>
            <a:xfrm>
              <a:off x="7882074" y="4010921"/>
              <a:ext cx="1466207" cy="1086725"/>
              <a:chOff x="6426462" y="3414294"/>
              <a:chExt cx="2133000" cy="775372"/>
            </a:xfrm>
          </p:grpSpPr>
          <p:sp>
            <p:nvSpPr>
              <p:cNvPr id="35" name="Shape 590"/>
              <p:cNvSpPr txBox="1"/>
              <p:nvPr/>
            </p:nvSpPr>
            <p:spPr>
              <a:xfrm>
                <a:off x="6426462" y="3745966"/>
                <a:ext cx="2126100" cy="443700"/>
              </a:xfrm>
              <a:prstGeom prst="rect">
                <a:avLst/>
              </a:prstGeom>
              <a:no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Pct val="25000"/>
                  <a:buFontTx/>
                  <a:buNone/>
                  <a:tabLst/>
                  <a:defRPr/>
                </a:pPr>
                <a:r>
                  <a:rPr kumimoji="0" lang="en-US" b="1" i="0" u="none" strike="noStrike" kern="0" cap="none" spc="0" normalizeH="0" baseline="0" noProof="0" dirty="0" smtClean="0">
                    <a:ln>
                      <a:noFill/>
                    </a:ln>
                    <a:solidFill>
                      <a:srgbClr val="3F3F3F"/>
                    </a:solidFill>
                    <a:effectLst/>
                    <a:uLnTx/>
                    <a:uFillTx/>
                    <a:ea typeface="SamsungOne 400" panose="020B0503030303020204" pitchFamily="34" charset="0"/>
                    <a:cs typeface="Source Sans Pro"/>
                    <a:sym typeface="Source Sans Pro"/>
                  </a:rPr>
                  <a:t> </a:t>
                </a:r>
                <a:endParaRPr kumimoji="0" lang="en" b="1" i="0" u="none" strike="noStrike" kern="0" cap="none" spc="0" normalizeH="0" baseline="0" noProof="0" dirty="0">
                  <a:ln>
                    <a:noFill/>
                  </a:ln>
                  <a:solidFill>
                    <a:srgbClr val="3F3F3F"/>
                  </a:solidFill>
                  <a:effectLst/>
                  <a:uLnTx/>
                  <a:uFillTx/>
                  <a:ea typeface="SamsungOne 400" panose="020B0503030303020204" pitchFamily="34" charset="0"/>
                  <a:cs typeface="Source Sans Pro"/>
                  <a:sym typeface="Source Sans Pro"/>
                </a:endParaRPr>
              </a:p>
            </p:txBody>
          </p:sp>
          <p:sp>
            <p:nvSpPr>
              <p:cNvPr id="36" name="Shape 591"/>
              <p:cNvSpPr txBox="1"/>
              <p:nvPr/>
            </p:nvSpPr>
            <p:spPr>
              <a:xfrm>
                <a:off x="6426462" y="3414294"/>
                <a:ext cx="2133000" cy="303903"/>
              </a:xfrm>
              <a:prstGeom prst="rect">
                <a:avLst/>
              </a:prstGeom>
              <a:noFill/>
              <a:ln>
                <a:noFill/>
              </a:ln>
            </p:spPr>
            <p:txBody>
              <a:bodyPr lIns="91425" tIns="45700" rIns="91425" bIns="45700" anchor="t" anchorCtr="0">
                <a:noAutofit/>
              </a:bodyPr>
              <a:lstStyle/>
              <a:p>
                <a:pPr marL="0" marR="0" lvl="0" indent="0" defTabSz="914400" eaLnBrk="1" fontAlgn="base" latinLnBrk="0" hangingPunct="1">
                  <a:lnSpc>
                    <a:spcPct val="100000"/>
                  </a:lnSpc>
                  <a:spcBef>
                    <a:spcPts val="0"/>
                  </a:spcBef>
                  <a:spcAft>
                    <a:spcPct val="0"/>
                  </a:spcAft>
                  <a:buClrTx/>
                  <a:buSzPct val="25000"/>
                  <a:buFontTx/>
                  <a:buNone/>
                  <a:tabLst/>
                  <a:defRPr/>
                </a:pPr>
                <a:r>
                  <a:rPr kumimoji="0" lang="en-US" sz="1600" b="1" i="0" u="none" strike="noStrike" kern="0" cap="none" spc="0" normalizeH="0" baseline="0" noProof="0" dirty="0" smtClean="0">
                    <a:ln>
                      <a:noFill/>
                    </a:ln>
                    <a:solidFill>
                      <a:srgbClr val="002060"/>
                    </a:solidFill>
                    <a:effectLst/>
                    <a:uLnTx/>
                    <a:uFillTx/>
                    <a:ea typeface="SamsungOne 400" panose="020B0503030303020204" pitchFamily="34" charset="0"/>
                    <a:cs typeface="Source Sans Pro"/>
                    <a:sym typeface="Source Sans Pro"/>
                  </a:rPr>
                  <a:t>Community</a:t>
                </a:r>
                <a:endParaRPr kumimoji="0" lang="en" b="1" i="0" u="none" strike="noStrike" kern="0" cap="none" spc="0" normalizeH="0" baseline="0" noProof="0" dirty="0">
                  <a:ln>
                    <a:noFill/>
                  </a:ln>
                  <a:solidFill>
                    <a:srgbClr val="002060"/>
                  </a:solidFill>
                  <a:effectLst/>
                  <a:uLnTx/>
                  <a:uFillTx/>
                  <a:ea typeface="SamsungOne 400" panose="020B0503030303020204" pitchFamily="34" charset="0"/>
                  <a:cs typeface="Source Sans Pro"/>
                  <a:sym typeface="Source Sans Pro"/>
                </a:endParaRPr>
              </a:p>
            </p:txBody>
          </p:sp>
        </p:grpSp>
        <p:grpSp>
          <p:nvGrpSpPr>
            <p:cNvPr id="28" name="Shape 592"/>
            <p:cNvGrpSpPr/>
            <p:nvPr/>
          </p:nvGrpSpPr>
          <p:grpSpPr>
            <a:xfrm>
              <a:off x="2568102" y="1596842"/>
              <a:ext cx="1397371" cy="1000226"/>
              <a:chOff x="8578271" y="1407789"/>
              <a:chExt cx="2810099" cy="1021634"/>
            </a:xfrm>
          </p:grpSpPr>
          <p:sp>
            <p:nvSpPr>
              <p:cNvPr id="33" name="Shape 593"/>
              <p:cNvSpPr txBox="1"/>
              <p:nvPr/>
            </p:nvSpPr>
            <p:spPr>
              <a:xfrm>
                <a:off x="8578271" y="1844723"/>
                <a:ext cx="2800800" cy="584700"/>
              </a:xfrm>
              <a:prstGeom prst="rect">
                <a:avLst/>
              </a:prstGeom>
              <a:noFill/>
              <a:ln>
                <a:noFill/>
              </a:ln>
            </p:spPr>
            <p:txBody>
              <a:bodyPr lIns="91425" tIns="45700" rIns="91425" bIns="45700" anchor="t" anchorCtr="0">
                <a:noAutofit/>
              </a:bodyPr>
              <a:lstStyle/>
              <a:p>
                <a:pPr marL="0" marR="0" lvl="0" indent="0" algn="r" defTabSz="914400" eaLnBrk="1" fontAlgn="base" latinLnBrk="0" hangingPunct="1">
                  <a:lnSpc>
                    <a:spcPct val="100000"/>
                  </a:lnSpc>
                  <a:spcBef>
                    <a:spcPts val="0"/>
                  </a:spcBef>
                  <a:spcAft>
                    <a:spcPct val="0"/>
                  </a:spcAft>
                  <a:buClrTx/>
                  <a:buSzPct val="25000"/>
                  <a:buFontTx/>
                  <a:buNone/>
                  <a:tabLst/>
                  <a:defRPr/>
                </a:pPr>
                <a:endParaRPr kumimoji="0" lang="en" sz="1600" b="1" i="0" u="none" strike="noStrike" kern="0" cap="none" spc="0" normalizeH="0" baseline="0" noProof="0" dirty="0">
                  <a:ln>
                    <a:noFill/>
                  </a:ln>
                  <a:solidFill>
                    <a:srgbClr val="3F3F3F"/>
                  </a:solidFill>
                  <a:effectLst/>
                  <a:uLnTx/>
                  <a:uFillTx/>
                  <a:ea typeface="SamsungOne 400" panose="020B0503030303020204" pitchFamily="34" charset="0"/>
                  <a:cs typeface="Source Sans Pro"/>
                  <a:sym typeface="Source Sans Pro"/>
                </a:endParaRPr>
              </a:p>
            </p:txBody>
          </p:sp>
          <p:sp>
            <p:nvSpPr>
              <p:cNvPr id="34" name="Shape 594"/>
              <p:cNvSpPr txBox="1"/>
              <p:nvPr/>
            </p:nvSpPr>
            <p:spPr>
              <a:xfrm>
                <a:off x="8578271" y="1407789"/>
                <a:ext cx="2810099" cy="400198"/>
              </a:xfrm>
              <a:prstGeom prst="rect">
                <a:avLst/>
              </a:prstGeom>
              <a:noFill/>
              <a:ln>
                <a:noFill/>
              </a:ln>
            </p:spPr>
            <p:txBody>
              <a:bodyPr lIns="91425" tIns="45700" rIns="91425" bIns="45700" anchor="t" anchorCtr="0">
                <a:noAutofit/>
              </a:bodyPr>
              <a:lstStyle/>
              <a:p>
                <a:pPr marL="0" marR="0" lvl="0" indent="0" algn="r" defTabSz="914400" eaLnBrk="1" fontAlgn="base" latinLnBrk="0" hangingPunct="1">
                  <a:lnSpc>
                    <a:spcPct val="100000"/>
                  </a:lnSpc>
                  <a:spcBef>
                    <a:spcPts val="0"/>
                  </a:spcBef>
                  <a:spcAft>
                    <a:spcPct val="0"/>
                  </a:spcAft>
                  <a:buClrTx/>
                  <a:buSzPct val="25000"/>
                  <a:buFontTx/>
                  <a:buNone/>
                  <a:tabLst/>
                  <a:defRPr/>
                </a:pPr>
                <a:r>
                  <a:rPr kumimoji="0" lang="en-US" sz="1600" b="1" i="0" u="none" strike="noStrike" kern="0" cap="none" spc="0" normalizeH="0" baseline="0" noProof="0" dirty="0" smtClean="0">
                    <a:ln>
                      <a:noFill/>
                    </a:ln>
                    <a:solidFill>
                      <a:srgbClr val="8BBC00"/>
                    </a:solidFill>
                    <a:effectLst/>
                    <a:uLnTx/>
                    <a:uFillTx/>
                    <a:ea typeface="SamsungOne 400" panose="020B0503030303020204" pitchFamily="34" charset="0"/>
                    <a:cs typeface="Source Sans Pro"/>
                    <a:sym typeface="Source Sans Pro"/>
                  </a:rPr>
                  <a:t>Culture</a:t>
                </a:r>
                <a:endParaRPr kumimoji="0" lang="en" sz="1600" b="1" i="0" u="none" strike="noStrike" kern="0" cap="none" spc="0" normalizeH="0" baseline="0" noProof="0" dirty="0">
                  <a:ln>
                    <a:noFill/>
                  </a:ln>
                  <a:solidFill>
                    <a:srgbClr val="8BBC00"/>
                  </a:solidFill>
                  <a:effectLst/>
                  <a:uLnTx/>
                  <a:uFillTx/>
                  <a:ea typeface="SamsungOne 400" panose="020B0503030303020204" pitchFamily="34" charset="0"/>
                  <a:cs typeface="Source Sans Pro"/>
                  <a:sym typeface="Source Sans Pro"/>
                </a:endParaRPr>
              </a:p>
            </p:txBody>
          </p:sp>
        </p:grpSp>
        <p:grpSp>
          <p:nvGrpSpPr>
            <p:cNvPr id="29" name="Shape 595"/>
            <p:cNvGrpSpPr/>
            <p:nvPr/>
          </p:nvGrpSpPr>
          <p:grpSpPr>
            <a:xfrm>
              <a:off x="2464195" y="4010921"/>
              <a:ext cx="1501366" cy="1000099"/>
              <a:chOff x="386248" y="3414293"/>
              <a:chExt cx="2133000" cy="775373"/>
            </a:xfrm>
          </p:grpSpPr>
          <p:sp>
            <p:nvSpPr>
              <p:cNvPr id="31" name="Shape 596"/>
              <p:cNvSpPr txBox="1"/>
              <p:nvPr/>
            </p:nvSpPr>
            <p:spPr>
              <a:xfrm>
                <a:off x="386248" y="3745966"/>
                <a:ext cx="2126100" cy="443700"/>
              </a:xfrm>
              <a:prstGeom prst="rect">
                <a:avLst/>
              </a:prstGeom>
              <a:noFill/>
              <a:ln>
                <a:noFill/>
              </a:ln>
            </p:spPr>
            <p:txBody>
              <a:bodyPr lIns="91425" tIns="45700" rIns="91425" bIns="45700" anchor="t" anchorCtr="0">
                <a:noAutofit/>
              </a:bodyPr>
              <a:lstStyle/>
              <a:p>
                <a:pPr marL="0" marR="0" lvl="0" indent="0" algn="r" defTabSz="914400" eaLnBrk="1" fontAlgn="base" latinLnBrk="0" hangingPunct="1">
                  <a:lnSpc>
                    <a:spcPct val="100000"/>
                  </a:lnSpc>
                  <a:spcBef>
                    <a:spcPts val="0"/>
                  </a:spcBef>
                  <a:spcAft>
                    <a:spcPct val="0"/>
                  </a:spcAft>
                  <a:buClrTx/>
                  <a:buSzPct val="25000"/>
                  <a:buFontTx/>
                  <a:buNone/>
                  <a:tabLst/>
                  <a:defRPr/>
                </a:pPr>
                <a:endParaRPr kumimoji="0" lang="en" sz="1600" b="1" i="0" u="none" strike="noStrike" kern="0" cap="none" spc="0" normalizeH="0" baseline="0" noProof="0" dirty="0">
                  <a:ln>
                    <a:noFill/>
                  </a:ln>
                  <a:solidFill>
                    <a:srgbClr val="3F3F3F"/>
                  </a:solidFill>
                  <a:effectLst/>
                  <a:uLnTx/>
                  <a:uFillTx/>
                  <a:ea typeface="SamsungOne 400" panose="020B0503030303020204" pitchFamily="34" charset="0"/>
                  <a:cs typeface="Source Sans Pro"/>
                  <a:sym typeface="Source Sans Pro"/>
                </a:endParaRPr>
              </a:p>
            </p:txBody>
          </p:sp>
          <p:sp>
            <p:nvSpPr>
              <p:cNvPr id="32" name="Shape 597"/>
              <p:cNvSpPr txBox="1"/>
              <p:nvPr/>
            </p:nvSpPr>
            <p:spPr>
              <a:xfrm>
                <a:off x="386248" y="3414293"/>
                <a:ext cx="2133000" cy="303902"/>
              </a:xfrm>
              <a:prstGeom prst="rect">
                <a:avLst/>
              </a:prstGeom>
              <a:noFill/>
              <a:ln>
                <a:noFill/>
              </a:ln>
            </p:spPr>
            <p:txBody>
              <a:bodyPr lIns="91425" tIns="45700" rIns="91425" bIns="45700" anchor="t" anchorCtr="0">
                <a:noAutofit/>
              </a:bodyPr>
              <a:lstStyle/>
              <a:p>
                <a:pPr marL="0" marR="0" lvl="0" indent="0" algn="r" defTabSz="914400" eaLnBrk="1" fontAlgn="base" latinLnBrk="0" hangingPunct="1">
                  <a:lnSpc>
                    <a:spcPct val="100000"/>
                  </a:lnSpc>
                  <a:spcBef>
                    <a:spcPts val="0"/>
                  </a:spcBef>
                  <a:spcAft>
                    <a:spcPct val="0"/>
                  </a:spcAft>
                  <a:buClrTx/>
                  <a:buSzPct val="25000"/>
                  <a:buFontTx/>
                  <a:buNone/>
                  <a:tabLst/>
                  <a:defRPr/>
                </a:pPr>
                <a:r>
                  <a:rPr kumimoji="0" lang="en-US" sz="1600" b="1" i="0" u="none" strike="noStrike" kern="0" cap="none" spc="0" normalizeH="0" baseline="0" noProof="0" dirty="0" smtClean="0">
                    <a:ln>
                      <a:noFill/>
                    </a:ln>
                    <a:solidFill>
                      <a:srgbClr val="3468BC"/>
                    </a:solidFill>
                    <a:effectLst/>
                    <a:uLnTx/>
                    <a:uFillTx/>
                    <a:ea typeface="SamsungOne 400" panose="020B0503030303020204" pitchFamily="34" charset="0"/>
                    <a:cs typeface="Source Sans Pro"/>
                    <a:sym typeface="Source Sans Pro"/>
                  </a:rPr>
                  <a:t>Governance</a:t>
                </a:r>
                <a:endParaRPr kumimoji="0" lang="en" sz="1600" b="1" i="0" u="none" strike="noStrike" kern="0" cap="none" spc="0" normalizeH="0" baseline="0" noProof="0" dirty="0">
                  <a:ln>
                    <a:noFill/>
                  </a:ln>
                  <a:solidFill>
                    <a:srgbClr val="3468BC"/>
                  </a:solidFill>
                  <a:effectLst/>
                  <a:uLnTx/>
                  <a:uFillTx/>
                  <a:ea typeface="SamsungOne 400" panose="020B0503030303020204" pitchFamily="34" charset="0"/>
                  <a:cs typeface="Source Sans Pro"/>
                  <a:sym typeface="Source Sans Pro"/>
                </a:endParaRPr>
              </a:p>
            </p:txBody>
          </p:sp>
        </p:grpSp>
        <p:sp>
          <p:nvSpPr>
            <p:cNvPr id="30" name="Shape 594"/>
            <p:cNvSpPr txBox="1"/>
            <p:nvPr/>
          </p:nvSpPr>
          <p:spPr>
            <a:xfrm>
              <a:off x="5120463" y="3164029"/>
              <a:ext cx="1630723" cy="463132"/>
            </a:xfrm>
            <a:prstGeom prst="rect">
              <a:avLst/>
            </a:prstGeom>
            <a:noFill/>
            <a:ln>
              <a:noFill/>
            </a:ln>
          </p:spPr>
          <p:txBody>
            <a:bodyPr lIns="91425" tIns="45700" rIns="91425" bIns="45700" anchor="t" anchorCtr="0">
              <a:noAutofit/>
            </a:bodyPr>
            <a:lstStyle/>
            <a:p>
              <a:pPr marL="0" marR="0" lvl="0" indent="0" algn="ctr" defTabSz="914400" eaLnBrk="1" fontAlgn="base" latinLnBrk="0" hangingPunct="1">
                <a:lnSpc>
                  <a:spcPct val="100000"/>
                </a:lnSpc>
                <a:spcBef>
                  <a:spcPts val="0"/>
                </a:spcBef>
                <a:spcAft>
                  <a:spcPct val="0"/>
                </a:spcAft>
                <a:buClrTx/>
                <a:buSzPct val="25000"/>
                <a:buFontTx/>
                <a:buNone/>
                <a:tabLst/>
                <a:defRPr/>
              </a:pPr>
              <a:r>
                <a:rPr kumimoji="0" lang="en-US" b="1" i="0" u="none" strike="noStrike" kern="0" cap="none" spc="0" normalizeH="0" baseline="0" noProof="0" dirty="0" smtClean="0">
                  <a:ln>
                    <a:noFill/>
                  </a:ln>
                  <a:solidFill>
                    <a:schemeClr val="accent3">
                      <a:lumMod val="50000"/>
                    </a:schemeClr>
                  </a:solidFill>
                  <a:effectLst/>
                  <a:uLnTx/>
                  <a:uFillTx/>
                  <a:ea typeface="SamsungOne 400" panose="020B0503030303020204" pitchFamily="34" charset="0"/>
                  <a:cs typeface="Source Sans Pro"/>
                  <a:sym typeface="Source Sans Pro"/>
                </a:rPr>
                <a:t>Products</a:t>
              </a:r>
              <a:endParaRPr kumimoji="0" lang="en" b="1" i="0" u="none" strike="noStrike" kern="0" cap="none" spc="0" normalizeH="0" baseline="0" noProof="0" dirty="0">
                <a:ln>
                  <a:noFill/>
                </a:ln>
                <a:solidFill>
                  <a:schemeClr val="accent3">
                    <a:lumMod val="50000"/>
                  </a:schemeClr>
                </a:solidFill>
                <a:effectLst/>
                <a:uLnTx/>
                <a:uFillTx/>
                <a:ea typeface="SamsungOne 400" panose="020B0503030303020204" pitchFamily="34" charset="0"/>
                <a:cs typeface="Source Sans Pro"/>
                <a:sym typeface="Source Sans Pro"/>
              </a:endParaRPr>
            </a:p>
          </p:txBody>
        </p:sp>
      </p:grpSp>
    </p:spTree>
    <p:extLst>
      <p:ext uri="{BB962C8B-B14F-4D97-AF65-F5344CB8AC3E}">
        <p14:creationId xmlns:p14="http://schemas.microsoft.com/office/powerpoint/2010/main" val="230987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a:t>Although you can choose from several </a:t>
            </a:r>
            <a:r>
              <a:rPr lang="en-US" sz="1800" dirty="0" smtClean="0"/>
              <a:t>strategy objectives</a:t>
            </a:r>
            <a:r>
              <a:rPr lang="en-US" sz="1800" dirty="0"/>
              <a:t>, some objectives are common for </a:t>
            </a:r>
            <a:r>
              <a:rPr lang="en-US" sz="1800" dirty="0" smtClean="0"/>
              <a:t>most companies </a:t>
            </a:r>
            <a:r>
              <a:rPr lang="en-US" sz="1800" dirty="0"/>
              <a:t>that use and develop open source software</a:t>
            </a:r>
            <a:r>
              <a:rPr lang="en-US" sz="1800" dirty="0" smtClean="0"/>
              <a:t>: </a:t>
            </a:r>
          </a:p>
          <a:p>
            <a:pPr lvl="1"/>
            <a:r>
              <a:rPr lang="en-US" sz="1800" dirty="0" smtClean="0"/>
              <a:t>Reduce </a:t>
            </a:r>
            <a:r>
              <a:rPr lang="en-US" sz="1800" dirty="0"/>
              <a:t>development </a:t>
            </a:r>
            <a:r>
              <a:rPr lang="en-US" sz="1800" dirty="0" smtClean="0"/>
              <a:t>costs.</a:t>
            </a:r>
          </a:p>
          <a:p>
            <a:pPr lvl="1"/>
            <a:r>
              <a:rPr lang="en-US" sz="1800" dirty="0" smtClean="0"/>
              <a:t>Improve </a:t>
            </a:r>
            <a:r>
              <a:rPr lang="en-US" sz="1800" dirty="0"/>
              <a:t>the quality and flexibility of </a:t>
            </a:r>
            <a:r>
              <a:rPr lang="en-US" sz="1800" dirty="0" smtClean="0"/>
              <a:t>products,</a:t>
            </a:r>
          </a:p>
          <a:p>
            <a:pPr lvl="1"/>
            <a:r>
              <a:rPr lang="en-US" sz="1800" dirty="0" smtClean="0"/>
              <a:t>Achieve </a:t>
            </a:r>
            <a:r>
              <a:rPr lang="en-US" sz="1800" dirty="0"/>
              <a:t>a faster time to market for </a:t>
            </a:r>
            <a:r>
              <a:rPr lang="en-US" sz="1800" dirty="0" smtClean="0"/>
              <a:t>products, </a:t>
            </a:r>
          </a:p>
          <a:p>
            <a:pPr lvl="1"/>
            <a:r>
              <a:rPr lang="en-US" sz="1800" dirty="0" smtClean="0"/>
              <a:t>Increase </a:t>
            </a:r>
            <a:r>
              <a:rPr lang="en-US" sz="1800" dirty="0"/>
              <a:t>engineering capacity through </a:t>
            </a:r>
            <a:r>
              <a:rPr lang="en-US" sz="1800" dirty="0" smtClean="0"/>
              <a:t>community engagement, </a:t>
            </a:r>
          </a:p>
          <a:p>
            <a:pPr lvl="1"/>
            <a:r>
              <a:rPr lang="en-US" sz="1800" dirty="0" smtClean="0"/>
              <a:t>Broaden </a:t>
            </a:r>
            <a:r>
              <a:rPr lang="en-US" sz="1800" dirty="0"/>
              <a:t>and deepen developer </a:t>
            </a:r>
            <a:r>
              <a:rPr lang="en-US" sz="1800" dirty="0" smtClean="0"/>
              <a:t>community commitment </a:t>
            </a:r>
            <a:r>
              <a:rPr lang="en-US" sz="1800" dirty="0"/>
              <a:t>to your open source efforts.</a:t>
            </a:r>
          </a:p>
          <a:p>
            <a:endParaRPr lang="en-US" sz="1800" dirty="0" smtClean="0"/>
          </a:p>
          <a:p>
            <a:r>
              <a:rPr lang="en-US" sz="1800" dirty="0" smtClean="0"/>
              <a:t>Common </a:t>
            </a:r>
            <a:r>
              <a:rPr lang="en-US" sz="1800" dirty="0"/>
              <a:t>benefits seen by customers of </a:t>
            </a:r>
            <a:r>
              <a:rPr lang="en-US" sz="1800" dirty="0" smtClean="0"/>
              <a:t>companies that </a:t>
            </a:r>
            <a:r>
              <a:rPr lang="en-US" sz="1800" dirty="0"/>
              <a:t>use and contribute to open source </a:t>
            </a:r>
            <a:r>
              <a:rPr lang="en-US" sz="1800" dirty="0" smtClean="0"/>
              <a:t>software include</a:t>
            </a:r>
            <a:r>
              <a:rPr lang="en-US" sz="1800" dirty="0"/>
              <a:t>:</a:t>
            </a:r>
          </a:p>
          <a:p>
            <a:pPr lvl="1"/>
            <a:r>
              <a:rPr lang="en-US" sz="1800" dirty="0" smtClean="0"/>
              <a:t>Lower </a:t>
            </a:r>
            <a:r>
              <a:rPr lang="en-US" sz="1800" dirty="0"/>
              <a:t>cost products and </a:t>
            </a:r>
            <a:r>
              <a:rPr lang="en-US" sz="1800" dirty="0" smtClean="0"/>
              <a:t>applications,</a:t>
            </a:r>
          </a:p>
          <a:p>
            <a:pPr lvl="1"/>
            <a:r>
              <a:rPr lang="en-US" sz="1800" dirty="0" smtClean="0"/>
              <a:t>Higher </a:t>
            </a:r>
            <a:r>
              <a:rPr lang="en-US" sz="1800" dirty="0"/>
              <a:t>quality and more reliable products </a:t>
            </a:r>
            <a:r>
              <a:rPr lang="en-US" sz="1800" dirty="0" smtClean="0"/>
              <a:t>and applications, </a:t>
            </a:r>
          </a:p>
          <a:p>
            <a:pPr lvl="1"/>
            <a:r>
              <a:rPr lang="en-US" sz="1800" dirty="0" smtClean="0"/>
              <a:t>New </a:t>
            </a:r>
            <a:r>
              <a:rPr lang="en-US" sz="1800" dirty="0"/>
              <a:t>products, capabilities and </a:t>
            </a:r>
            <a:r>
              <a:rPr lang="en-US" sz="1800" dirty="0" smtClean="0"/>
              <a:t>applications delivered </a:t>
            </a:r>
            <a:r>
              <a:rPr lang="en-US" sz="1800" dirty="0"/>
              <a:t>to the market sooner</a:t>
            </a:r>
          </a:p>
        </p:txBody>
      </p:sp>
      <p:sp>
        <p:nvSpPr>
          <p:cNvPr id="4" name="Title 3"/>
          <p:cNvSpPr>
            <a:spLocks noGrp="1"/>
          </p:cNvSpPr>
          <p:nvPr>
            <p:ph type="title"/>
          </p:nvPr>
        </p:nvSpPr>
        <p:spPr/>
        <p:txBody>
          <a:bodyPr/>
          <a:lstStyle/>
          <a:p>
            <a:r>
              <a:rPr lang="en-US" dirty="0" smtClean="0"/>
              <a:t>Strategy objectives</a:t>
            </a:r>
            <a:endParaRPr lang="en-US" dirty="0"/>
          </a:p>
        </p:txBody>
      </p:sp>
    </p:spTree>
    <p:extLst>
      <p:ext uri="{BB962C8B-B14F-4D97-AF65-F5344CB8AC3E}">
        <p14:creationId xmlns:p14="http://schemas.microsoft.com/office/powerpoint/2010/main" val="284245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a:t>Open source licensing is different from </a:t>
            </a:r>
            <a:r>
              <a:rPr lang="en-US" sz="1800" dirty="0" smtClean="0"/>
              <a:t>proprietary </a:t>
            </a:r>
            <a:r>
              <a:rPr lang="en-US" sz="1800" dirty="0"/>
              <a:t>l</a:t>
            </a:r>
            <a:r>
              <a:rPr lang="en-US" sz="1800" dirty="0" smtClean="0"/>
              <a:t>icensing </a:t>
            </a:r>
            <a:r>
              <a:rPr lang="en-US" sz="1800" dirty="0"/>
              <a:t>and your company must account for </a:t>
            </a:r>
            <a:r>
              <a:rPr lang="en-US" sz="1800" dirty="0" smtClean="0"/>
              <a:t>how </a:t>
            </a:r>
            <a:r>
              <a:rPr lang="en-US" sz="1800" dirty="0"/>
              <a:t>differences in licenses affect your ability to </a:t>
            </a:r>
            <a:r>
              <a:rPr lang="en-US" sz="1800" dirty="0" smtClean="0"/>
              <a:t>benefit from </a:t>
            </a:r>
            <a:r>
              <a:rPr lang="en-US" sz="1800" dirty="0"/>
              <a:t>the use and development of open </a:t>
            </a:r>
            <a:r>
              <a:rPr lang="en-US" sz="1800" dirty="0" smtClean="0"/>
              <a:t>source software</a:t>
            </a:r>
            <a:r>
              <a:rPr lang="en-US" sz="1800" dirty="0"/>
              <a:t>.</a:t>
            </a:r>
          </a:p>
          <a:p>
            <a:endParaRPr lang="en-US" sz="1800" dirty="0" smtClean="0"/>
          </a:p>
          <a:p>
            <a:r>
              <a:rPr lang="en-US" sz="1800" dirty="0" smtClean="0"/>
              <a:t>The </a:t>
            </a:r>
            <a:r>
              <a:rPr lang="en-US" sz="1800" dirty="0"/>
              <a:t>objectives you set can include any of the following:</a:t>
            </a:r>
          </a:p>
          <a:p>
            <a:pPr lvl="1"/>
            <a:r>
              <a:rPr lang="en-US" sz="1800" dirty="0" smtClean="0"/>
              <a:t>Determine </a:t>
            </a:r>
            <a:r>
              <a:rPr lang="en-US" sz="1800" dirty="0"/>
              <a:t>a licensing strategy that best </a:t>
            </a:r>
            <a:r>
              <a:rPr lang="en-US" sz="1800" dirty="0" smtClean="0"/>
              <a:t>allows the </a:t>
            </a:r>
            <a:r>
              <a:rPr lang="en-US" sz="1800" dirty="0"/>
              <a:t>company to benefit from external </a:t>
            </a:r>
            <a:r>
              <a:rPr lang="en-US" sz="1800" dirty="0" smtClean="0"/>
              <a:t>involvement while </a:t>
            </a:r>
            <a:r>
              <a:rPr lang="en-US" sz="1800" dirty="0"/>
              <a:t>enabling better proprietary </a:t>
            </a:r>
            <a:r>
              <a:rPr lang="en-US" sz="1800" dirty="0" smtClean="0"/>
              <a:t>products.</a:t>
            </a:r>
          </a:p>
          <a:p>
            <a:pPr lvl="1"/>
            <a:r>
              <a:rPr lang="en-US" sz="1800" dirty="0" smtClean="0"/>
              <a:t>Mitigate </a:t>
            </a:r>
            <a:r>
              <a:rPr lang="en-US" sz="1800" dirty="0"/>
              <a:t>intellectual property risk by </a:t>
            </a:r>
            <a:r>
              <a:rPr lang="en-US" sz="1800" dirty="0" smtClean="0"/>
              <a:t>ensuring compliance </a:t>
            </a:r>
            <a:r>
              <a:rPr lang="en-US" sz="1800" dirty="0"/>
              <a:t>with open source software used </a:t>
            </a:r>
            <a:r>
              <a:rPr lang="en-US" sz="1800" dirty="0" smtClean="0"/>
              <a:t>in products </a:t>
            </a:r>
            <a:r>
              <a:rPr lang="en-US" sz="1800" dirty="0"/>
              <a:t>and </a:t>
            </a:r>
            <a:r>
              <a:rPr lang="en-US" sz="1800" dirty="0" smtClean="0"/>
              <a:t>services.</a:t>
            </a:r>
          </a:p>
          <a:p>
            <a:pPr lvl="1"/>
            <a:r>
              <a:rPr lang="en-US" sz="1800" dirty="0" smtClean="0"/>
              <a:t>Enable </a:t>
            </a:r>
            <a:r>
              <a:rPr lang="en-US" sz="1800" dirty="0"/>
              <a:t>greater differentiation in </a:t>
            </a:r>
            <a:r>
              <a:rPr lang="en-US" sz="1800" dirty="0" smtClean="0"/>
              <a:t>proprietary intellectual property.</a:t>
            </a:r>
            <a:endParaRPr lang="en-US" sz="1800" dirty="0"/>
          </a:p>
        </p:txBody>
      </p:sp>
      <p:sp>
        <p:nvSpPr>
          <p:cNvPr id="4" name="Title 3"/>
          <p:cNvSpPr>
            <a:spLocks noGrp="1"/>
          </p:cNvSpPr>
          <p:nvPr>
            <p:ph type="title"/>
          </p:nvPr>
        </p:nvSpPr>
        <p:spPr/>
        <p:txBody>
          <a:bodyPr/>
          <a:lstStyle/>
          <a:p>
            <a:r>
              <a:rPr lang="en-US" dirty="0" smtClean="0"/>
              <a:t>How can an open source strategy help you achieve your IP strategy?</a:t>
            </a:r>
            <a:endParaRPr lang="en-US" dirty="0"/>
          </a:p>
        </p:txBody>
      </p:sp>
    </p:spTree>
    <p:extLst>
      <p:ext uri="{BB962C8B-B14F-4D97-AF65-F5344CB8AC3E}">
        <p14:creationId xmlns:p14="http://schemas.microsoft.com/office/powerpoint/2010/main" val="218290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pPr>
              <a:tabLst>
                <a:tab pos="2403475" algn="l"/>
              </a:tabLst>
            </a:pPr>
            <a:r>
              <a:rPr lang="en-US" sz="1800" dirty="0"/>
              <a:t>Open source also offers some unique </a:t>
            </a:r>
            <a:r>
              <a:rPr lang="en-US" sz="1800" dirty="0" smtClean="0"/>
              <a:t>opportunities that </a:t>
            </a:r>
            <a:r>
              <a:rPr lang="en-US" sz="1800" dirty="0"/>
              <a:t>are only be obtainable through an open </a:t>
            </a:r>
            <a:r>
              <a:rPr lang="en-US" sz="1800" dirty="0" smtClean="0"/>
              <a:t>source strategy</a:t>
            </a:r>
            <a:r>
              <a:rPr lang="en-US" sz="1800" dirty="0"/>
              <a:t>. </a:t>
            </a:r>
            <a:endParaRPr lang="en-US" sz="1800" dirty="0" smtClean="0"/>
          </a:p>
          <a:p>
            <a:pPr>
              <a:tabLst>
                <a:tab pos="2403475" algn="l"/>
              </a:tabLst>
            </a:pPr>
            <a:endParaRPr lang="en-US" sz="1800" dirty="0"/>
          </a:p>
          <a:p>
            <a:pPr>
              <a:tabLst>
                <a:tab pos="2403475" algn="l"/>
              </a:tabLst>
            </a:pPr>
            <a:r>
              <a:rPr lang="en-US" sz="1800" dirty="0" smtClean="0"/>
              <a:t>Common </a:t>
            </a:r>
            <a:r>
              <a:rPr lang="en-US" sz="1800" dirty="0"/>
              <a:t>objectives that fall under </a:t>
            </a:r>
            <a:r>
              <a:rPr lang="en-US" sz="1800" dirty="0" smtClean="0"/>
              <a:t>this category </a:t>
            </a:r>
            <a:r>
              <a:rPr lang="en-US" sz="1800" dirty="0"/>
              <a:t>include:</a:t>
            </a:r>
          </a:p>
          <a:p>
            <a:pPr lvl="1">
              <a:tabLst>
                <a:tab pos="2403475" algn="l"/>
              </a:tabLst>
            </a:pPr>
            <a:r>
              <a:rPr lang="en-US" sz="1800" dirty="0" smtClean="0"/>
              <a:t>Provide </a:t>
            </a:r>
            <a:r>
              <a:rPr lang="en-US" sz="1800" dirty="0"/>
              <a:t>market leadership by focusing </a:t>
            </a:r>
            <a:r>
              <a:rPr lang="en-US" sz="1800" dirty="0" smtClean="0"/>
              <a:t>R&amp;D investment </a:t>
            </a:r>
            <a:r>
              <a:rPr lang="en-US" sz="1800" dirty="0"/>
              <a:t>to improve key open </a:t>
            </a:r>
            <a:r>
              <a:rPr lang="en-US" sz="1800" dirty="0" smtClean="0"/>
              <a:t>source technologies </a:t>
            </a:r>
            <a:r>
              <a:rPr lang="en-US" sz="1800" dirty="0"/>
              <a:t>that are complementary </a:t>
            </a:r>
            <a:r>
              <a:rPr lang="en-US" sz="1800" dirty="0" smtClean="0"/>
              <a:t>to differentiated </a:t>
            </a:r>
            <a:r>
              <a:rPr lang="en-US" sz="1800" dirty="0"/>
              <a:t>capabilities in </a:t>
            </a:r>
            <a:r>
              <a:rPr lang="en-US" sz="1800" dirty="0" smtClean="0"/>
              <a:t>products.</a:t>
            </a:r>
          </a:p>
          <a:p>
            <a:pPr lvl="1">
              <a:tabLst>
                <a:tab pos="2403475" algn="l"/>
              </a:tabLst>
            </a:pPr>
            <a:r>
              <a:rPr lang="en-US" sz="1800" dirty="0" smtClean="0"/>
              <a:t>Defend </a:t>
            </a:r>
            <a:r>
              <a:rPr lang="en-US" sz="1800" dirty="0"/>
              <a:t>existing market positions by supporting </a:t>
            </a:r>
            <a:r>
              <a:rPr lang="en-US" sz="1800" dirty="0" smtClean="0"/>
              <a:t>key open </a:t>
            </a:r>
            <a:r>
              <a:rPr lang="en-US" sz="1800" dirty="0"/>
              <a:t>source initiatives and consortia, </a:t>
            </a:r>
            <a:r>
              <a:rPr lang="en-US" sz="1800" dirty="0" smtClean="0"/>
              <a:t>selectively releasing </a:t>
            </a:r>
            <a:r>
              <a:rPr lang="en-US" sz="1800" dirty="0"/>
              <a:t>proprietary capabilities as open source </a:t>
            </a:r>
            <a:r>
              <a:rPr lang="en-US" sz="1800" dirty="0" smtClean="0"/>
              <a:t>to disrupt </a:t>
            </a:r>
            <a:r>
              <a:rPr lang="en-US" sz="1800" dirty="0"/>
              <a:t>competitors or competing markets, and </a:t>
            </a:r>
            <a:r>
              <a:rPr lang="en-US" sz="1800" dirty="0" smtClean="0"/>
              <a:t>use open </a:t>
            </a:r>
            <a:r>
              <a:rPr lang="en-US" sz="1800" dirty="0"/>
              <a:t>source to level the technology playing field.</a:t>
            </a:r>
          </a:p>
          <a:p>
            <a:pPr lvl="1">
              <a:tabLst>
                <a:tab pos="2403475" algn="l"/>
              </a:tabLst>
            </a:pPr>
            <a:r>
              <a:rPr lang="en-US" sz="1800" dirty="0" smtClean="0"/>
              <a:t>Drive </a:t>
            </a:r>
            <a:r>
              <a:rPr lang="en-US" sz="1800" dirty="0"/>
              <a:t>cost of goods sold improvements </a:t>
            </a:r>
            <a:r>
              <a:rPr lang="en-US" sz="1800" dirty="0" smtClean="0"/>
              <a:t>by incorporating </a:t>
            </a:r>
            <a:r>
              <a:rPr lang="en-US" sz="1800" dirty="0"/>
              <a:t>readily available open </a:t>
            </a:r>
            <a:r>
              <a:rPr lang="en-US" sz="1800" dirty="0" smtClean="0"/>
              <a:t>source commoditized </a:t>
            </a:r>
            <a:r>
              <a:rPr lang="en-US" sz="1800" dirty="0"/>
              <a:t>capabilities and market </a:t>
            </a:r>
            <a:r>
              <a:rPr lang="en-US" sz="1800" dirty="0" smtClean="0"/>
              <a:t>accelerators in </a:t>
            </a:r>
            <a:r>
              <a:rPr lang="en-US" sz="1800" dirty="0"/>
              <a:t>products. The cost per product delivered </a:t>
            </a:r>
            <a:r>
              <a:rPr lang="en-US" sz="1800" dirty="0" smtClean="0"/>
              <a:t>will decline </a:t>
            </a:r>
            <a:r>
              <a:rPr lang="en-US" sz="1800" dirty="0"/>
              <a:t>over time in as a result.</a:t>
            </a:r>
          </a:p>
        </p:txBody>
      </p:sp>
      <p:sp>
        <p:nvSpPr>
          <p:cNvPr id="4" name="Title 3"/>
          <p:cNvSpPr>
            <a:spLocks noGrp="1"/>
          </p:cNvSpPr>
          <p:nvPr>
            <p:ph type="title"/>
          </p:nvPr>
        </p:nvSpPr>
        <p:spPr/>
        <p:txBody>
          <a:bodyPr/>
          <a:lstStyle/>
          <a:p>
            <a:r>
              <a:rPr lang="en-US" altLang="en-US" dirty="0"/>
              <a:t>How can </a:t>
            </a:r>
            <a:r>
              <a:rPr lang="en-US" altLang="en-US" dirty="0" smtClean="0"/>
              <a:t>an open source strategy help </a:t>
            </a:r>
            <a:r>
              <a:rPr lang="en-US" altLang="en-US" dirty="0"/>
              <a:t>you grab </a:t>
            </a:r>
            <a:r>
              <a:rPr lang="en-US" altLang="en-US" dirty="0" smtClean="0"/>
              <a:t>opportunities that </a:t>
            </a:r>
            <a:r>
              <a:rPr lang="en-US" altLang="en-US" dirty="0"/>
              <a:t>are otherwise </a:t>
            </a:r>
            <a:r>
              <a:rPr lang="en-US" altLang="en-US" dirty="0" smtClean="0"/>
              <a:t>unattainable?</a:t>
            </a:r>
            <a:endParaRPr lang="en-US" dirty="0"/>
          </a:p>
        </p:txBody>
      </p:sp>
    </p:spTree>
    <p:extLst>
      <p:ext uri="{BB962C8B-B14F-4D97-AF65-F5344CB8AC3E}">
        <p14:creationId xmlns:p14="http://schemas.microsoft.com/office/powerpoint/2010/main" val="2269329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 </a:t>
            </a:r>
            <a:r>
              <a:rPr lang="en-US" altLang="en-US" dirty="0"/>
              <a:t>Identify Current and Target Position on the Open </a:t>
            </a:r>
            <a:r>
              <a:rPr lang="en-US" altLang="en-US" dirty="0" smtClean="0"/>
              <a:t>Source Strategy </a:t>
            </a:r>
            <a:r>
              <a:rPr lang="en-US" altLang="en-US" dirty="0"/>
              <a:t>Ladder</a:t>
            </a:r>
            <a:endParaRPr lang="en-US" dirty="0"/>
          </a:p>
        </p:txBody>
      </p:sp>
      <p:pic>
        <p:nvPicPr>
          <p:cNvPr id="4" name="Picture 3"/>
          <p:cNvPicPr>
            <a:picLocks noChangeAspect="1"/>
          </p:cNvPicPr>
          <p:nvPr/>
        </p:nvPicPr>
        <p:blipFill>
          <a:blip r:embed="rId2"/>
          <a:stretch>
            <a:fillRect/>
          </a:stretch>
        </p:blipFill>
        <p:spPr>
          <a:xfrm>
            <a:off x="2696002" y="1304250"/>
            <a:ext cx="6799996" cy="5249485"/>
          </a:xfrm>
          <a:prstGeom prst="rect">
            <a:avLst/>
          </a:prstGeom>
        </p:spPr>
      </p:pic>
    </p:spTree>
    <p:extLst>
      <p:ext uri="{BB962C8B-B14F-4D97-AF65-F5344CB8AC3E}">
        <p14:creationId xmlns:p14="http://schemas.microsoft.com/office/powerpoint/2010/main" val="73728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618309" y="1346714"/>
            <a:ext cx="10955382" cy="5047361"/>
          </a:xfrm>
        </p:spPr>
        <p:txBody>
          <a:bodyPr/>
          <a:lstStyle/>
          <a:p>
            <a:r>
              <a:rPr lang="en-US" sz="1800" dirty="0"/>
              <a:t>The most common starting point for organizations </a:t>
            </a:r>
            <a:r>
              <a:rPr lang="en-US" sz="1800" dirty="0" smtClean="0"/>
              <a:t>is as </a:t>
            </a:r>
            <a:r>
              <a:rPr lang="en-US" sz="1800" dirty="0"/>
              <a:t>an open source software user in their </a:t>
            </a:r>
            <a:r>
              <a:rPr lang="en-US" sz="1800" dirty="0" smtClean="0"/>
              <a:t>commercial products</a:t>
            </a:r>
            <a:r>
              <a:rPr lang="en-US" sz="1800" dirty="0"/>
              <a:t>. Aggressively consuming open </a:t>
            </a:r>
            <a:r>
              <a:rPr lang="en-US" sz="1800" dirty="0" smtClean="0"/>
              <a:t>source components </a:t>
            </a:r>
            <a:r>
              <a:rPr lang="en-US" sz="1800" dirty="0"/>
              <a:t>will increase your ability to </a:t>
            </a:r>
            <a:r>
              <a:rPr lang="en-US" sz="1800" dirty="0" smtClean="0"/>
              <a:t>differentiate and </a:t>
            </a:r>
            <a:r>
              <a:rPr lang="en-US" sz="1800" dirty="0"/>
              <a:t>reduce overall time and cost to deliver </a:t>
            </a:r>
            <a:r>
              <a:rPr lang="en-US" sz="1800" dirty="0" smtClean="0"/>
              <a:t>commercial products</a:t>
            </a:r>
            <a:r>
              <a:rPr lang="en-US" sz="1800" dirty="0"/>
              <a:t>. </a:t>
            </a:r>
            <a:endParaRPr lang="en-US" sz="1800" dirty="0" smtClean="0"/>
          </a:p>
          <a:p>
            <a:endParaRPr lang="en-US" sz="1800" dirty="0"/>
          </a:p>
          <a:p>
            <a:r>
              <a:rPr lang="en-US" sz="1800" dirty="0" smtClean="0"/>
              <a:t>Here </a:t>
            </a:r>
            <a:r>
              <a:rPr lang="en-US" sz="1800" dirty="0"/>
              <a:t>are the necessary components of </a:t>
            </a:r>
            <a:r>
              <a:rPr lang="en-US" sz="1800" dirty="0" smtClean="0"/>
              <a:t>the open </a:t>
            </a:r>
            <a:r>
              <a:rPr lang="en-US" sz="1800" dirty="0"/>
              <a:t>source consumption strategy:</a:t>
            </a:r>
          </a:p>
          <a:p>
            <a:pPr lvl="1"/>
            <a:r>
              <a:rPr lang="en-US" sz="1800" dirty="0" smtClean="0"/>
              <a:t>Use </a:t>
            </a:r>
            <a:r>
              <a:rPr lang="en-US" sz="1800" dirty="0"/>
              <a:t>a strategic classification scheme to </a:t>
            </a:r>
            <a:r>
              <a:rPr lang="en-US" sz="1800" dirty="0" smtClean="0"/>
              <a:t>guide decisions </a:t>
            </a:r>
            <a:r>
              <a:rPr lang="en-US" sz="1800" dirty="0"/>
              <a:t>on what open source software to consume.</a:t>
            </a:r>
          </a:p>
          <a:p>
            <a:pPr lvl="1"/>
            <a:r>
              <a:rPr lang="en-US" sz="1800" dirty="0" smtClean="0"/>
              <a:t>Ensure </a:t>
            </a:r>
            <a:r>
              <a:rPr lang="en-US" sz="1800" dirty="0"/>
              <a:t>the company meets all obligations of its </a:t>
            </a:r>
            <a:r>
              <a:rPr lang="en-US" sz="1800" dirty="0" smtClean="0"/>
              <a:t>use of </a:t>
            </a:r>
            <a:r>
              <a:rPr lang="en-US" sz="1800" dirty="0"/>
              <a:t>open source software.</a:t>
            </a:r>
          </a:p>
          <a:p>
            <a:pPr lvl="1"/>
            <a:r>
              <a:rPr lang="en-US" sz="1800" dirty="0" smtClean="0"/>
              <a:t>Deploy </a:t>
            </a:r>
            <a:r>
              <a:rPr lang="en-US" sz="1800" dirty="0"/>
              <a:t>automated workflow software </a:t>
            </a:r>
            <a:r>
              <a:rPr lang="en-US" sz="1800" dirty="0" smtClean="0"/>
              <a:t>for evaluating/approving </a:t>
            </a:r>
            <a:r>
              <a:rPr lang="en-US" sz="1800" dirty="0"/>
              <a:t>open source usage.</a:t>
            </a:r>
          </a:p>
          <a:p>
            <a:pPr lvl="1"/>
            <a:r>
              <a:rPr lang="en-US" sz="1800" dirty="0" smtClean="0"/>
              <a:t>Establish </a:t>
            </a:r>
            <a:r>
              <a:rPr lang="en-US" sz="1800" dirty="0"/>
              <a:t>an Open Source Review Board (</a:t>
            </a:r>
            <a:r>
              <a:rPr lang="en-US" sz="1800" dirty="0" smtClean="0"/>
              <a:t>OSRB) immediately </a:t>
            </a:r>
            <a:r>
              <a:rPr lang="en-US" sz="1800" dirty="0"/>
              <a:t>to serve as a clearinghouse for </a:t>
            </a:r>
            <a:r>
              <a:rPr lang="en-US" sz="1800" dirty="0" smtClean="0"/>
              <a:t>all Open </a:t>
            </a:r>
            <a:r>
              <a:rPr lang="en-US" sz="1800" dirty="0"/>
              <a:t>Source activities.</a:t>
            </a:r>
          </a:p>
          <a:p>
            <a:pPr lvl="1"/>
            <a:r>
              <a:rPr lang="en-US" sz="1800" dirty="0" smtClean="0"/>
              <a:t>Create </a:t>
            </a:r>
            <a:r>
              <a:rPr lang="en-US" sz="1800" dirty="0"/>
              <a:t>incremental investment in </a:t>
            </a:r>
            <a:r>
              <a:rPr lang="en-US" sz="1800" dirty="0" smtClean="0"/>
              <a:t>headcount and </a:t>
            </a:r>
            <a:r>
              <a:rPr lang="en-US" sz="1800" dirty="0"/>
              <a:t>infrastructure in engineering, </a:t>
            </a:r>
            <a:r>
              <a:rPr lang="en-US" sz="1800" dirty="0" smtClean="0"/>
              <a:t>product management</a:t>
            </a:r>
            <a:r>
              <a:rPr lang="en-US" sz="1800" dirty="0"/>
              <a:t>, and legal to manage a complex </a:t>
            </a:r>
            <a:r>
              <a:rPr lang="en-US" sz="1800" dirty="0" smtClean="0"/>
              <a:t>mix of </a:t>
            </a:r>
            <a:r>
              <a:rPr lang="en-US" sz="1800" dirty="0"/>
              <a:t>closed source / open source software.</a:t>
            </a:r>
          </a:p>
        </p:txBody>
      </p:sp>
      <p:sp>
        <p:nvSpPr>
          <p:cNvPr id="4" name="Title 3"/>
          <p:cNvSpPr>
            <a:spLocks noGrp="1"/>
          </p:cNvSpPr>
          <p:nvPr>
            <p:ph type="title"/>
          </p:nvPr>
        </p:nvSpPr>
        <p:spPr/>
        <p:txBody>
          <a:bodyPr/>
          <a:lstStyle/>
          <a:p>
            <a:r>
              <a:rPr lang="en-US" altLang="en-US" dirty="0"/>
              <a:t>Strategy: Open Source Consumption</a:t>
            </a:r>
            <a:endParaRPr lang="en-US" dirty="0"/>
          </a:p>
        </p:txBody>
      </p:sp>
    </p:spTree>
    <p:extLst>
      <p:ext uri="{BB962C8B-B14F-4D97-AF65-F5344CB8AC3E}">
        <p14:creationId xmlns:p14="http://schemas.microsoft.com/office/powerpoint/2010/main" val="2659949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a:t>Once your company is successfully using open </a:t>
            </a:r>
            <a:r>
              <a:rPr lang="en-US" sz="1800" dirty="0" smtClean="0"/>
              <a:t>source software </a:t>
            </a:r>
            <a:r>
              <a:rPr lang="en-US" sz="1800" dirty="0"/>
              <a:t>in products or services, you can expand </a:t>
            </a:r>
            <a:r>
              <a:rPr lang="en-US" sz="1800" dirty="0" smtClean="0"/>
              <a:t>your strategy </a:t>
            </a:r>
            <a:r>
              <a:rPr lang="en-US" sz="1800" dirty="0"/>
              <a:t>to participate in the open source </a:t>
            </a:r>
            <a:r>
              <a:rPr lang="en-US" sz="1800" dirty="0" smtClean="0"/>
              <a:t>community. Unless </a:t>
            </a:r>
            <a:r>
              <a:rPr lang="en-US" sz="1800" dirty="0"/>
              <a:t>you have already hired experienced </a:t>
            </a:r>
            <a:r>
              <a:rPr lang="en-US" sz="1800" dirty="0" smtClean="0"/>
              <a:t>developers from </a:t>
            </a:r>
            <a:r>
              <a:rPr lang="en-US" sz="1800" dirty="0"/>
              <a:t>the community, you will first need to </a:t>
            </a:r>
            <a:r>
              <a:rPr lang="en-US" sz="1800" dirty="0" smtClean="0"/>
              <a:t>engage more </a:t>
            </a:r>
            <a:r>
              <a:rPr lang="en-US" sz="1800" dirty="0"/>
              <a:t>closely with the community to increase </a:t>
            </a:r>
            <a:r>
              <a:rPr lang="en-US" sz="1800" dirty="0" smtClean="0"/>
              <a:t>your visibility </a:t>
            </a:r>
            <a:r>
              <a:rPr lang="en-US" sz="1800" dirty="0"/>
              <a:t>and to begin attracting the talent you need</a:t>
            </a:r>
            <a:r>
              <a:rPr lang="en-US" sz="1800" dirty="0" smtClean="0"/>
              <a:t>.</a:t>
            </a:r>
          </a:p>
          <a:p>
            <a:endParaRPr lang="en-US" sz="1800" dirty="0"/>
          </a:p>
          <a:p>
            <a:r>
              <a:rPr lang="en-US" sz="1800" dirty="0"/>
              <a:t>Here are the necessary components of the open </a:t>
            </a:r>
            <a:r>
              <a:rPr lang="en-US" sz="1800" dirty="0" smtClean="0"/>
              <a:t>source participation </a:t>
            </a:r>
            <a:r>
              <a:rPr lang="en-US" sz="1800" dirty="0"/>
              <a:t>strategy:</a:t>
            </a:r>
          </a:p>
          <a:p>
            <a:pPr lvl="1"/>
            <a:r>
              <a:rPr lang="en-US" sz="1800" dirty="0" smtClean="0"/>
              <a:t>Monitor </a:t>
            </a:r>
            <a:r>
              <a:rPr lang="en-US" sz="1800" dirty="0"/>
              <a:t>community communication platforms </a:t>
            </a:r>
            <a:r>
              <a:rPr lang="en-US" sz="1800" dirty="0" smtClean="0"/>
              <a:t>like chat </a:t>
            </a:r>
            <a:r>
              <a:rPr lang="en-US" sz="1800" dirty="0"/>
              <a:t>servers, mailing lists, forums, and websites </a:t>
            </a:r>
            <a:r>
              <a:rPr lang="en-US" sz="1800" dirty="0" smtClean="0"/>
              <a:t>to stay </a:t>
            </a:r>
            <a:r>
              <a:rPr lang="en-US" sz="1800" dirty="0"/>
              <a:t>informed about project developments.</a:t>
            </a:r>
          </a:p>
          <a:p>
            <a:pPr lvl="1"/>
            <a:r>
              <a:rPr lang="en-US" sz="1800" dirty="0" smtClean="0"/>
              <a:t>Attend </a:t>
            </a:r>
            <a:r>
              <a:rPr lang="en-US" sz="1800" dirty="0"/>
              <a:t>relevant conferences and meetups </a:t>
            </a:r>
            <a:r>
              <a:rPr lang="en-US" sz="1800" dirty="0" smtClean="0"/>
              <a:t>to establish </a:t>
            </a:r>
            <a:r>
              <a:rPr lang="en-US" sz="1800" dirty="0"/>
              <a:t>a relationship with the community.</a:t>
            </a:r>
          </a:p>
          <a:p>
            <a:pPr lvl="1"/>
            <a:r>
              <a:rPr lang="en-US" sz="1800" dirty="0" smtClean="0"/>
              <a:t>Sponsor </a:t>
            </a:r>
            <a:r>
              <a:rPr lang="en-US" sz="1800" dirty="0"/>
              <a:t>project events and foundations to </a:t>
            </a:r>
            <a:r>
              <a:rPr lang="en-US" sz="1800" dirty="0" smtClean="0"/>
              <a:t>improve visibility </a:t>
            </a:r>
            <a:r>
              <a:rPr lang="en-US" sz="1800" dirty="0"/>
              <a:t>within the community.</a:t>
            </a:r>
          </a:p>
          <a:p>
            <a:pPr lvl="1"/>
            <a:r>
              <a:rPr lang="en-US" sz="1800" dirty="0" smtClean="0"/>
              <a:t>Educate </a:t>
            </a:r>
            <a:r>
              <a:rPr lang="en-US" sz="1800" dirty="0"/>
              <a:t>developers on how to participate in </a:t>
            </a:r>
            <a:r>
              <a:rPr lang="en-US" sz="1800" dirty="0" smtClean="0"/>
              <a:t>and contribute </a:t>
            </a:r>
            <a:r>
              <a:rPr lang="en-US" sz="1800" dirty="0"/>
              <a:t>to open source projects</a:t>
            </a:r>
          </a:p>
        </p:txBody>
      </p:sp>
      <p:sp>
        <p:nvSpPr>
          <p:cNvPr id="4" name="Title 3"/>
          <p:cNvSpPr>
            <a:spLocks noGrp="1"/>
          </p:cNvSpPr>
          <p:nvPr>
            <p:ph type="title"/>
          </p:nvPr>
        </p:nvSpPr>
        <p:spPr/>
        <p:txBody>
          <a:bodyPr/>
          <a:lstStyle/>
          <a:p>
            <a:r>
              <a:rPr lang="en-US" altLang="en-US" dirty="0"/>
              <a:t>Strategy: Open Source Participation</a:t>
            </a:r>
            <a:endParaRPr lang="en-US" dirty="0"/>
          </a:p>
        </p:txBody>
      </p:sp>
    </p:spTree>
    <p:extLst>
      <p:ext uri="{BB962C8B-B14F-4D97-AF65-F5344CB8AC3E}">
        <p14:creationId xmlns:p14="http://schemas.microsoft.com/office/powerpoint/2010/main" val="2638268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a:t>Once you are ready to build on your </a:t>
            </a:r>
            <a:r>
              <a:rPr lang="en-US" sz="1800" dirty="0" smtClean="0"/>
              <a:t>company’s participation </a:t>
            </a:r>
            <a:r>
              <a:rPr lang="en-US" sz="1800" dirty="0"/>
              <a:t>and begin contributing code to an </a:t>
            </a:r>
            <a:r>
              <a:rPr lang="en-US" sz="1800" dirty="0" smtClean="0"/>
              <a:t>open source </a:t>
            </a:r>
            <a:r>
              <a:rPr lang="en-US" sz="1800" dirty="0"/>
              <a:t>project, you need to selectively engage </a:t>
            </a:r>
            <a:r>
              <a:rPr lang="en-US" sz="1800" dirty="0" smtClean="0"/>
              <a:t>with targeted </a:t>
            </a:r>
            <a:r>
              <a:rPr lang="en-US" sz="1800" dirty="0"/>
              <a:t>projects and communities to drive </a:t>
            </a:r>
            <a:r>
              <a:rPr lang="en-US" sz="1800" dirty="0" smtClean="0"/>
              <a:t>you company’s </a:t>
            </a:r>
            <a:r>
              <a:rPr lang="en-US" sz="1800" dirty="0"/>
              <a:t>needs. </a:t>
            </a:r>
            <a:endParaRPr lang="en-US" sz="1800" dirty="0" smtClean="0"/>
          </a:p>
          <a:p>
            <a:endParaRPr lang="en-US" sz="1800" dirty="0"/>
          </a:p>
          <a:p>
            <a:r>
              <a:rPr lang="en-US" sz="1800" dirty="0" smtClean="0"/>
              <a:t>Contributing </a:t>
            </a:r>
            <a:r>
              <a:rPr lang="en-US" sz="1800" dirty="0"/>
              <a:t>to strategic open </a:t>
            </a:r>
            <a:r>
              <a:rPr lang="en-US" sz="1800" dirty="0" smtClean="0"/>
              <a:t>source projects </a:t>
            </a:r>
            <a:r>
              <a:rPr lang="en-US" sz="1800" dirty="0"/>
              <a:t>can help your organization gain </a:t>
            </a:r>
            <a:r>
              <a:rPr lang="en-US" sz="1800" dirty="0" smtClean="0"/>
              <a:t>additional value </a:t>
            </a:r>
            <a:r>
              <a:rPr lang="en-US" sz="1800" dirty="0"/>
              <a:t>as code contributions can help shape </a:t>
            </a:r>
            <a:r>
              <a:rPr lang="en-US" sz="1800" dirty="0" smtClean="0"/>
              <a:t>future features </a:t>
            </a:r>
            <a:r>
              <a:rPr lang="en-US" sz="1800" dirty="0"/>
              <a:t>in the project that meet a company’s </a:t>
            </a:r>
            <a:r>
              <a:rPr lang="en-US" sz="1800" dirty="0" smtClean="0"/>
              <a:t>needs.</a:t>
            </a:r>
          </a:p>
          <a:p>
            <a:endParaRPr lang="en-US" sz="1800" dirty="0"/>
          </a:p>
          <a:p>
            <a:r>
              <a:rPr lang="en-US" sz="1800" dirty="0"/>
              <a:t>Here are the necessary components of the open </a:t>
            </a:r>
            <a:r>
              <a:rPr lang="en-US" sz="1800" dirty="0" smtClean="0"/>
              <a:t>source contribution </a:t>
            </a:r>
            <a:r>
              <a:rPr lang="en-US" sz="1800" dirty="0"/>
              <a:t>strategy:</a:t>
            </a:r>
          </a:p>
          <a:p>
            <a:pPr lvl="1"/>
            <a:r>
              <a:rPr lang="en-US" sz="1800" dirty="0" smtClean="0"/>
              <a:t>Hire </a:t>
            </a:r>
            <a:r>
              <a:rPr lang="en-US" sz="1800" dirty="0"/>
              <a:t>a staff director to lead open source </a:t>
            </a:r>
            <a:r>
              <a:rPr lang="en-US" sz="1800" dirty="0" smtClean="0"/>
              <a:t>strategy and </a:t>
            </a:r>
            <a:r>
              <a:rPr lang="en-US" sz="1800" dirty="0"/>
              <a:t>manage the OSRB.</a:t>
            </a:r>
          </a:p>
          <a:p>
            <a:pPr lvl="1"/>
            <a:r>
              <a:rPr lang="en-US" sz="1800" dirty="0" smtClean="0"/>
              <a:t>Hire </a:t>
            </a:r>
            <a:r>
              <a:rPr lang="en-US" sz="1800" dirty="0"/>
              <a:t>contributors and committers to key </a:t>
            </a:r>
            <a:r>
              <a:rPr lang="en-US" sz="1800" dirty="0" smtClean="0"/>
              <a:t>open source </a:t>
            </a:r>
            <a:r>
              <a:rPr lang="en-US" sz="1800" dirty="0"/>
              <a:t>communities that are critical to </a:t>
            </a:r>
            <a:r>
              <a:rPr lang="en-US" sz="1800" dirty="0" smtClean="0"/>
              <a:t>your products</a:t>
            </a:r>
            <a:r>
              <a:rPr lang="en-US" sz="1800" dirty="0"/>
              <a:t>.</a:t>
            </a:r>
          </a:p>
          <a:p>
            <a:pPr lvl="1"/>
            <a:r>
              <a:rPr lang="en-US" sz="1800" dirty="0" smtClean="0"/>
              <a:t>Deploy </a:t>
            </a:r>
            <a:r>
              <a:rPr lang="en-US" sz="1800" dirty="0"/>
              <a:t>open source collaboration tools to </a:t>
            </a:r>
            <a:r>
              <a:rPr lang="en-US" sz="1800" dirty="0" smtClean="0"/>
              <a:t>support open </a:t>
            </a:r>
            <a:r>
              <a:rPr lang="en-US" sz="1800" dirty="0"/>
              <a:t>source usage and contributions.</a:t>
            </a:r>
          </a:p>
          <a:p>
            <a:pPr lvl="1"/>
            <a:r>
              <a:rPr lang="en-US" sz="1800" dirty="0" smtClean="0"/>
              <a:t>Add </a:t>
            </a:r>
            <a:r>
              <a:rPr lang="en-US" sz="1800" dirty="0"/>
              <a:t>open source developer resources.</a:t>
            </a:r>
          </a:p>
          <a:p>
            <a:pPr lvl="1"/>
            <a:r>
              <a:rPr lang="en-US" sz="1800" dirty="0" smtClean="0"/>
              <a:t>Incrementally </a:t>
            </a:r>
            <a:r>
              <a:rPr lang="en-US" sz="1800" dirty="0"/>
              <a:t>invest in engineering, </a:t>
            </a:r>
            <a:r>
              <a:rPr lang="en-US" sz="1800" dirty="0" smtClean="0"/>
              <a:t>product management</a:t>
            </a:r>
            <a:r>
              <a:rPr lang="en-US" sz="1800" dirty="0"/>
              <a:t>, and legal to engage with </a:t>
            </a:r>
            <a:r>
              <a:rPr lang="en-US" sz="1800" dirty="0" smtClean="0"/>
              <a:t>existing external </a:t>
            </a:r>
            <a:r>
              <a:rPr lang="en-US" sz="1800" dirty="0"/>
              <a:t>communities.</a:t>
            </a:r>
          </a:p>
        </p:txBody>
      </p:sp>
      <p:sp>
        <p:nvSpPr>
          <p:cNvPr id="4" name="Title 3"/>
          <p:cNvSpPr>
            <a:spLocks noGrp="1"/>
          </p:cNvSpPr>
          <p:nvPr>
            <p:ph type="title"/>
          </p:nvPr>
        </p:nvSpPr>
        <p:spPr/>
        <p:txBody>
          <a:bodyPr/>
          <a:lstStyle/>
          <a:p>
            <a:r>
              <a:rPr lang="en-US" altLang="en-US" dirty="0"/>
              <a:t>Strategy: Open Source Contribution</a:t>
            </a:r>
            <a:endParaRPr lang="en-US" dirty="0"/>
          </a:p>
        </p:txBody>
      </p:sp>
    </p:spTree>
    <p:extLst>
      <p:ext uri="{BB962C8B-B14F-4D97-AF65-F5344CB8AC3E}">
        <p14:creationId xmlns:p14="http://schemas.microsoft.com/office/powerpoint/2010/main" val="219766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pPr marL="0" indent="0">
              <a:buNone/>
            </a:pPr>
            <a:r>
              <a:rPr lang="en-US" sz="2000" dirty="0"/>
              <a:t>Enterprise open source development and involvement has its own set of challenges, but it becomes easier if you have a clear plan to follow. If you're one of the growing list of companies that relies on open source software for their products and services, investing time and money into improving your open source practices can pay off immensely in the long run. Fortunately, there are many success stories of companies getting involved and becoming leaders in various open source domains that they charted a path you can follow to improve your own contributions and aim for a leadership role. </a:t>
            </a:r>
            <a:endParaRPr lang="en-US" sz="2000" dirty="0" smtClean="0"/>
          </a:p>
          <a:p>
            <a:pPr marL="0" indent="0">
              <a:buNone/>
            </a:pPr>
            <a:r>
              <a:rPr lang="en-US" sz="2000" dirty="0" smtClean="0"/>
              <a:t>This </a:t>
            </a:r>
            <a:r>
              <a:rPr lang="en-US" sz="2000" dirty="0"/>
              <a:t>talk offers a practical guide to a number of practices that enterprises can adopt to help them grow their footprint in open source projects. We also offer an overview of the experience with Samsung’s open source group and some of the lessons learned throughout this experience.</a:t>
            </a:r>
            <a:endParaRPr lang="en-US" sz="3200" dirty="0" smtClean="0"/>
          </a:p>
        </p:txBody>
      </p:sp>
      <p:sp>
        <p:nvSpPr>
          <p:cNvPr id="4" name="Title 3"/>
          <p:cNvSpPr>
            <a:spLocks noGrp="1"/>
          </p:cNvSpPr>
          <p:nvPr>
            <p:ph type="title"/>
          </p:nvPr>
        </p:nvSpPr>
        <p:spPr/>
        <p:txBody>
          <a:bodyPr/>
          <a:lstStyle/>
          <a:p>
            <a:r>
              <a:rPr lang="en-US" sz="2800" dirty="0" smtClean="0"/>
              <a:t>Abstract</a:t>
            </a:r>
            <a:endParaRPr lang="en-US" dirty="0"/>
          </a:p>
        </p:txBody>
      </p:sp>
    </p:spTree>
    <p:extLst>
      <p:ext uri="{BB962C8B-B14F-4D97-AF65-F5344CB8AC3E}">
        <p14:creationId xmlns:p14="http://schemas.microsoft.com/office/powerpoint/2010/main" val="13606607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smtClean="0"/>
              <a:t>This scenario </a:t>
            </a:r>
            <a:r>
              <a:rPr lang="en-US" sz="1800" dirty="0"/>
              <a:t>builds on all of </a:t>
            </a:r>
            <a:r>
              <a:rPr lang="en-US" sz="1800" dirty="0" smtClean="0"/>
              <a:t>the prior </a:t>
            </a:r>
            <a:r>
              <a:rPr lang="en-US" sz="1800" dirty="0"/>
              <a:t>scenarios to capitalize on emerging trends </a:t>
            </a:r>
            <a:r>
              <a:rPr lang="en-US" sz="1800" dirty="0" smtClean="0"/>
              <a:t>in technology </a:t>
            </a:r>
            <a:r>
              <a:rPr lang="en-US" sz="1800" dirty="0"/>
              <a:t>to establish a leadership position.</a:t>
            </a:r>
          </a:p>
          <a:p>
            <a:endParaRPr lang="en-US" sz="1800" dirty="0" smtClean="0"/>
          </a:p>
          <a:p>
            <a:r>
              <a:rPr lang="en-US" sz="1800" dirty="0" smtClean="0"/>
              <a:t>This </a:t>
            </a:r>
            <a:r>
              <a:rPr lang="en-US" sz="1800" dirty="0"/>
              <a:t>scenario requires significant investment </a:t>
            </a:r>
            <a:r>
              <a:rPr lang="en-US" sz="1800" dirty="0" smtClean="0"/>
              <a:t>in targeted </a:t>
            </a:r>
            <a:r>
              <a:rPr lang="en-US" sz="1800" dirty="0"/>
              <a:t>open source communities and </a:t>
            </a:r>
            <a:r>
              <a:rPr lang="en-US" sz="1800" dirty="0" smtClean="0"/>
              <a:t>consortia to </a:t>
            </a:r>
            <a:r>
              <a:rPr lang="en-US" sz="1800" dirty="0"/>
              <a:t>establish leadership agenda. It will also </a:t>
            </a:r>
            <a:r>
              <a:rPr lang="en-US" sz="1800" dirty="0" smtClean="0"/>
              <a:t>require incremental </a:t>
            </a:r>
            <a:r>
              <a:rPr lang="en-US" sz="1800" dirty="0"/>
              <a:t>investment primarily in </a:t>
            </a:r>
            <a:r>
              <a:rPr lang="en-US" sz="1800" dirty="0" smtClean="0"/>
              <a:t>engineering, product </a:t>
            </a:r>
            <a:r>
              <a:rPr lang="en-US" sz="1800" dirty="0"/>
              <a:t>management, and legal to establish </a:t>
            </a:r>
            <a:r>
              <a:rPr lang="en-US" sz="1800" dirty="0" smtClean="0"/>
              <a:t>leadership in </a:t>
            </a:r>
            <a:r>
              <a:rPr lang="en-US" sz="1800" dirty="0"/>
              <a:t>external communities and industry consortia. </a:t>
            </a:r>
            <a:endParaRPr lang="en-US" sz="1800" dirty="0" smtClean="0"/>
          </a:p>
          <a:p>
            <a:endParaRPr lang="en-US" sz="1800" dirty="0"/>
          </a:p>
          <a:p>
            <a:r>
              <a:rPr lang="en-US" sz="1800" dirty="0" smtClean="0"/>
              <a:t>Here</a:t>
            </a:r>
            <a:r>
              <a:rPr lang="en-US" sz="1800" dirty="0"/>
              <a:t> </a:t>
            </a:r>
            <a:r>
              <a:rPr lang="en-US" sz="1800" dirty="0" smtClean="0"/>
              <a:t>are </a:t>
            </a:r>
            <a:r>
              <a:rPr lang="en-US" sz="1800" dirty="0"/>
              <a:t>the necessary components of the open </a:t>
            </a:r>
            <a:r>
              <a:rPr lang="en-US" sz="1800" dirty="0" smtClean="0"/>
              <a:t>source leadership </a:t>
            </a:r>
            <a:r>
              <a:rPr lang="en-US" sz="1800" dirty="0"/>
              <a:t>strategy:</a:t>
            </a:r>
          </a:p>
          <a:p>
            <a:pPr lvl="1"/>
            <a:r>
              <a:rPr lang="en-US" sz="1800" dirty="0" smtClean="0"/>
              <a:t>Increase </a:t>
            </a:r>
            <a:r>
              <a:rPr lang="en-US" sz="1800" dirty="0"/>
              <a:t>engagement with targeted open </a:t>
            </a:r>
            <a:r>
              <a:rPr lang="en-US" sz="1800" dirty="0" smtClean="0"/>
              <a:t>source communities</a:t>
            </a:r>
            <a:r>
              <a:rPr lang="en-US" sz="1800" dirty="0"/>
              <a:t>.</a:t>
            </a:r>
          </a:p>
          <a:p>
            <a:pPr lvl="1"/>
            <a:r>
              <a:rPr lang="en-US" sz="1800" dirty="0" smtClean="0"/>
              <a:t>Selectively </a:t>
            </a:r>
            <a:r>
              <a:rPr lang="en-US" sz="1800" dirty="0"/>
              <a:t>engage with open standards to drive </a:t>
            </a:r>
            <a:r>
              <a:rPr lang="en-US" sz="1800" dirty="0" smtClean="0"/>
              <a:t>the company’s </a:t>
            </a:r>
            <a:r>
              <a:rPr lang="en-US" sz="1800" dirty="0"/>
              <a:t>needs.</a:t>
            </a:r>
          </a:p>
          <a:p>
            <a:pPr lvl="1"/>
            <a:r>
              <a:rPr lang="en-US" sz="1800" dirty="0" smtClean="0"/>
              <a:t>Engage </a:t>
            </a:r>
            <a:r>
              <a:rPr lang="en-US" sz="1800" dirty="0"/>
              <a:t>with open source </a:t>
            </a:r>
            <a:r>
              <a:rPr lang="en-US" sz="1800" dirty="0" smtClean="0"/>
              <a:t>foundations.</a:t>
            </a:r>
          </a:p>
          <a:p>
            <a:pPr lvl="1"/>
            <a:r>
              <a:rPr lang="en-US" sz="1800" dirty="0" smtClean="0"/>
              <a:t>Establish </a:t>
            </a:r>
            <a:r>
              <a:rPr lang="en-US" sz="1800" dirty="0"/>
              <a:t>an open source project, organization, </a:t>
            </a:r>
            <a:r>
              <a:rPr lang="en-US" sz="1800" dirty="0" smtClean="0"/>
              <a:t>or foundation</a:t>
            </a:r>
            <a:r>
              <a:rPr lang="en-US" sz="1800" dirty="0"/>
              <a:t>.</a:t>
            </a:r>
          </a:p>
          <a:p>
            <a:pPr lvl="1"/>
            <a:r>
              <a:rPr lang="en-US" sz="1800" dirty="0" smtClean="0"/>
              <a:t>Incrementally </a:t>
            </a:r>
            <a:r>
              <a:rPr lang="en-US" sz="1800" dirty="0"/>
              <a:t>invest in engineering, </a:t>
            </a:r>
            <a:r>
              <a:rPr lang="en-US" sz="1800" dirty="0" smtClean="0"/>
              <a:t>product management</a:t>
            </a:r>
            <a:r>
              <a:rPr lang="en-US" sz="1800" dirty="0"/>
              <a:t>, and legal to engage with </a:t>
            </a:r>
            <a:r>
              <a:rPr lang="en-US" sz="1800" dirty="0" smtClean="0"/>
              <a:t>existing external </a:t>
            </a:r>
            <a:r>
              <a:rPr lang="en-US" sz="1800" dirty="0"/>
              <a:t>communities.</a:t>
            </a:r>
          </a:p>
        </p:txBody>
      </p:sp>
      <p:sp>
        <p:nvSpPr>
          <p:cNvPr id="4" name="Title 3"/>
          <p:cNvSpPr>
            <a:spLocks noGrp="1"/>
          </p:cNvSpPr>
          <p:nvPr>
            <p:ph type="title"/>
          </p:nvPr>
        </p:nvSpPr>
        <p:spPr/>
        <p:txBody>
          <a:bodyPr/>
          <a:lstStyle/>
          <a:p>
            <a:r>
              <a:rPr lang="en-US" altLang="en-US" dirty="0"/>
              <a:t>Strategy: Open Source Leadership</a:t>
            </a:r>
            <a:endParaRPr lang="en-US" dirty="0"/>
          </a:p>
        </p:txBody>
      </p:sp>
    </p:spTree>
    <p:extLst>
      <p:ext uri="{BB962C8B-B14F-4D97-AF65-F5344CB8AC3E}">
        <p14:creationId xmlns:p14="http://schemas.microsoft.com/office/powerpoint/2010/main" val="12928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4994915" cy="5047361"/>
          </a:xfrm>
        </p:spPr>
        <p:txBody>
          <a:bodyPr/>
          <a:lstStyle/>
          <a:p>
            <a:r>
              <a:rPr lang="en-US" sz="1800" dirty="0"/>
              <a:t>As </a:t>
            </a:r>
            <a:r>
              <a:rPr lang="en-US" sz="1800" dirty="0" smtClean="0"/>
              <a:t>an enterprise, </a:t>
            </a:r>
            <a:r>
              <a:rPr lang="en-US" sz="1800" dirty="0"/>
              <a:t>you are evaluating, using, </a:t>
            </a:r>
            <a:r>
              <a:rPr lang="en-US" sz="1800" dirty="0" smtClean="0"/>
              <a:t>and deploying </a:t>
            </a:r>
            <a:r>
              <a:rPr lang="en-US" sz="1800" dirty="0"/>
              <a:t>open source software already. </a:t>
            </a:r>
            <a:endParaRPr lang="en-US" sz="1800" dirty="0" smtClean="0"/>
          </a:p>
          <a:p>
            <a:r>
              <a:rPr lang="en-US" sz="1800" dirty="0" smtClean="0"/>
              <a:t>You </a:t>
            </a:r>
            <a:r>
              <a:rPr lang="en-US" sz="1800" dirty="0"/>
              <a:t>are </a:t>
            </a:r>
            <a:r>
              <a:rPr lang="en-US" sz="1800" dirty="0" smtClean="0"/>
              <a:t>likely participating </a:t>
            </a:r>
            <a:r>
              <a:rPr lang="en-US" sz="1800" dirty="0"/>
              <a:t>and maybe even contributing to </a:t>
            </a:r>
            <a:r>
              <a:rPr lang="en-US" sz="1800" dirty="0" smtClean="0"/>
              <a:t>projects too</a:t>
            </a:r>
            <a:r>
              <a:rPr lang="en-US" sz="1800" dirty="0"/>
              <a:t>. Ideally, your open source program is guiding </a:t>
            </a:r>
            <a:r>
              <a:rPr lang="en-US" sz="1800" dirty="0" smtClean="0"/>
              <a:t>these efforts</a:t>
            </a:r>
            <a:r>
              <a:rPr lang="en-US" sz="1800" dirty="0"/>
              <a:t>, abating risks and leveraging your </a:t>
            </a:r>
            <a:r>
              <a:rPr lang="en-US" sz="1800" dirty="0" smtClean="0"/>
              <a:t>participation to </a:t>
            </a:r>
            <a:r>
              <a:rPr lang="en-US" sz="1800" dirty="0"/>
              <a:t>benefit your strategy. </a:t>
            </a:r>
          </a:p>
        </p:txBody>
      </p:sp>
      <p:sp>
        <p:nvSpPr>
          <p:cNvPr id="4" name="Title 3"/>
          <p:cNvSpPr>
            <a:spLocks noGrp="1"/>
          </p:cNvSpPr>
          <p:nvPr>
            <p:ph type="title"/>
          </p:nvPr>
        </p:nvSpPr>
        <p:spPr/>
        <p:txBody>
          <a:bodyPr/>
          <a:lstStyle/>
          <a:p>
            <a:r>
              <a:rPr lang="en-US" dirty="0" smtClean="0"/>
              <a:t>Transitioning </a:t>
            </a:r>
            <a:endParaRPr lang="en-US" dirty="0"/>
          </a:p>
        </p:txBody>
      </p:sp>
      <p:grpSp>
        <p:nvGrpSpPr>
          <p:cNvPr id="6" name="Group 5"/>
          <p:cNvGrpSpPr/>
          <p:nvPr/>
        </p:nvGrpSpPr>
        <p:grpSpPr>
          <a:xfrm>
            <a:off x="5948007" y="1447501"/>
            <a:ext cx="5625684" cy="4653900"/>
            <a:chOff x="5621724" y="609226"/>
            <a:chExt cx="6570276" cy="5439305"/>
          </a:xfrm>
        </p:grpSpPr>
        <p:sp>
          <p:nvSpPr>
            <p:cNvPr id="7" name="Rectangle 6"/>
            <p:cNvSpPr/>
            <p:nvPr/>
          </p:nvSpPr>
          <p:spPr>
            <a:xfrm>
              <a:off x="5621724" y="609226"/>
              <a:ext cx="6570276" cy="54393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a:latin typeface="SamsungOne 400"/>
              </a:endParaRPr>
            </a:p>
          </p:txBody>
        </p:sp>
        <p:sp>
          <p:nvSpPr>
            <p:cNvPr id="8" name="Rectangle 4"/>
            <p:cNvSpPr>
              <a:spLocks noChangeArrowheads="1"/>
            </p:cNvSpPr>
            <p:nvPr/>
          </p:nvSpPr>
          <p:spPr bwMode="auto">
            <a:xfrm>
              <a:off x="6270031" y="5053625"/>
              <a:ext cx="1270746" cy="351468"/>
            </a:xfrm>
            <a:prstGeom prst="rect">
              <a:avLst/>
            </a:prstGeom>
            <a:solidFill>
              <a:schemeClr val="accent5"/>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a:latin typeface="SamsungOne 400"/>
                </a:rPr>
                <a:t>Evaluating</a:t>
              </a:r>
            </a:p>
          </p:txBody>
        </p:sp>
        <p:sp>
          <p:nvSpPr>
            <p:cNvPr id="9" name="Rectangle 7"/>
            <p:cNvSpPr>
              <a:spLocks noChangeArrowheads="1"/>
            </p:cNvSpPr>
            <p:nvPr/>
          </p:nvSpPr>
          <p:spPr bwMode="auto">
            <a:xfrm>
              <a:off x="7824850" y="3097589"/>
              <a:ext cx="2265351" cy="336275"/>
            </a:xfrm>
            <a:prstGeom prst="rect">
              <a:avLst/>
            </a:prstGeom>
            <a:solidFill>
              <a:schemeClr val="accent4">
                <a:lumMod val="75000"/>
              </a:schemeClr>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Interacting with communities</a:t>
              </a:r>
            </a:p>
          </p:txBody>
        </p:sp>
        <p:sp>
          <p:nvSpPr>
            <p:cNvPr id="10" name="Line 40"/>
            <p:cNvSpPr>
              <a:spLocks noChangeShapeType="1"/>
            </p:cNvSpPr>
            <p:nvPr/>
          </p:nvSpPr>
          <p:spPr bwMode="auto">
            <a:xfrm>
              <a:off x="6061449" y="5496619"/>
              <a:ext cx="588615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11" name="Line 41"/>
            <p:cNvSpPr>
              <a:spLocks noChangeShapeType="1"/>
            </p:cNvSpPr>
            <p:nvPr/>
          </p:nvSpPr>
          <p:spPr bwMode="auto">
            <a:xfrm flipH="1" flipV="1">
              <a:off x="6070397" y="709067"/>
              <a:ext cx="4287" cy="47875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12" name="Text Box 46"/>
            <p:cNvSpPr txBox="1">
              <a:spLocks noChangeArrowheads="1"/>
            </p:cNvSpPr>
            <p:nvPr/>
          </p:nvSpPr>
          <p:spPr bwMode="auto">
            <a:xfrm>
              <a:off x="6158832" y="3786839"/>
              <a:ext cx="9204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dirty="0">
                  <a:latin typeface="Rockwell" panose="02060603020205020403" pitchFamily="18" charset="0"/>
                </a:rPr>
                <a:t>Consumer</a:t>
              </a:r>
            </a:p>
          </p:txBody>
        </p:sp>
        <p:sp>
          <p:nvSpPr>
            <p:cNvPr id="13" name="Freeform 49"/>
            <p:cNvSpPr>
              <a:spLocks/>
            </p:cNvSpPr>
            <p:nvPr/>
          </p:nvSpPr>
          <p:spPr bwMode="auto">
            <a:xfrm>
              <a:off x="6180420" y="4140689"/>
              <a:ext cx="2705672" cy="401640"/>
            </a:xfrm>
            <a:custGeom>
              <a:avLst/>
              <a:gdLst>
                <a:gd name="T0" fmla="*/ 0 w 2016"/>
                <a:gd name="T1" fmla="*/ 240 h 240"/>
                <a:gd name="T2" fmla="*/ 0 w 2016"/>
                <a:gd name="T3" fmla="*/ 0 h 240"/>
                <a:gd name="T4" fmla="*/ 2016 w 2016"/>
                <a:gd name="T5" fmla="*/ 0 h 240"/>
                <a:gd name="T6" fmla="*/ 2016 w 2016"/>
                <a:gd name="T7" fmla="*/ 240 h 240"/>
              </a:gdLst>
              <a:ahLst/>
              <a:cxnLst>
                <a:cxn ang="0">
                  <a:pos x="T0" y="T1"/>
                </a:cxn>
                <a:cxn ang="0">
                  <a:pos x="T2" y="T3"/>
                </a:cxn>
                <a:cxn ang="0">
                  <a:pos x="T4" y="T5"/>
                </a:cxn>
                <a:cxn ang="0">
                  <a:pos x="T6" y="T7"/>
                </a:cxn>
              </a:cxnLst>
              <a:rect l="0" t="0" r="r" b="b"/>
              <a:pathLst>
                <a:path w="2016" h="240">
                  <a:moveTo>
                    <a:pt x="0" y="240"/>
                  </a:moveTo>
                  <a:lnTo>
                    <a:pt x="0" y="0"/>
                  </a:lnTo>
                  <a:lnTo>
                    <a:pt x="2016" y="0"/>
                  </a:lnTo>
                  <a:lnTo>
                    <a:pt x="2016" y="240"/>
                  </a:ln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14" name="Freeform 50"/>
            <p:cNvSpPr>
              <a:spLocks/>
            </p:cNvSpPr>
            <p:nvPr/>
          </p:nvSpPr>
          <p:spPr bwMode="auto">
            <a:xfrm>
              <a:off x="6158832" y="2995833"/>
              <a:ext cx="4019803" cy="481969"/>
            </a:xfrm>
            <a:custGeom>
              <a:avLst/>
              <a:gdLst>
                <a:gd name="T0" fmla="*/ 0 w 2016"/>
                <a:gd name="T1" fmla="*/ 240 h 240"/>
                <a:gd name="T2" fmla="*/ 0 w 2016"/>
                <a:gd name="T3" fmla="*/ 0 h 240"/>
                <a:gd name="T4" fmla="*/ 2016 w 2016"/>
                <a:gd name="T5" fmla="*/ 0 h 240"/>
                <a:gd name="T6" fmla="*/ 2016 w 2016"/>
                <a:gd name="T7" fmla="*/ 240 h 240"/>
              </a:gdLst>
              <a:ahLst/>
              <a:cxnLst>
                <a:cxn ang="0">
                  <a:pos x="T0" y="T1"/>
                </a:cxn>
                <a:cxn ang="0">
                  <a:pos x="T2" y="T3"/>
                </a:cxn>
                <a:cxn ang="0">
                  <a:pos x="T4" y="T5"/>
                </a:cxn>
                <a:cxn ang="0">
                  <a:pos x="T6" y="T7"/>
                </a:cxn>
              </a:cxnLst>
              <a:rect l="0" t="0" r="r" b="b"/>
              <a:pathLst>
                <a:path w="2016" h="240">
                  <a:moveTo>
                    <a:pt x="0" y="240"/>
                  </a:moveTo>
                  <a:lnTo>
                    <a:pt x="0" y="0"/>
                  </a:lnTo>
                  <a:lnTo>
                    <a:pt x="2016" y="0"/>
                  </a:lnTo>
                  <a:lnTo>
                    <a:pt x="2016" y="240"/>
                  </a:ln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15" name="Text Box 51"/>
            <p:cNvSpPr txBox="1">
              <a:spLocks noChangeArrowheads="1"/>
            </p:cNvSpPr>
            <p:nvPr/>
          </p:nvSpPr>
          <p:spPr bwMode="auto">
            <a:xfrm>
              <a:off x="6154860" y="2637821"/>
              <a:ext cx="9469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dirty="0">
                  <a:latin typeface="Rockwell" panose="02060603020205020403" pitchFamily="18" charset="0"/>
                </a:rPr>
                <a:t>Participant</a:t>
              </a:r>
            </a:p>
          </p:txBody>
        </p:sp>
        <p:sp>
          <p:nvSpPr>
            <p:cNvPr id="16" name="Freeform 52"/>
            <p:cNvSpPr>
              <a:spLocks/>
            </p:cNvSpPr>
            <p:nvPr/>
          </p:nvSpPr>
          <p:spPr bwMode="auto">
            <a:xfrm>
              <a:off x="6154860" y="1072256"/>
              <a:ext cx="5792748" cy="481969"/>
            </a:xfrm>
            <a:custGeom>
              <a:avLst/>
              <a:gdLst>
                <a:gd name="T0" fmla="*/ 0 w 2016"/>
                <a:gd name="T1" fmla="*/ 240 h 240"/>
                <a:gd name="T2" fmla="*/ 0 w 2016"/>
                <a:gd name="T3" fmla="*/ 0 h 240"/>
                <a:gd name="T4" fmla="*/ 2016 w 2016"/>
                <a:gd name="T5" fmla="*/ 0 h 240"/>
                <a:gd name="T6" fmla="*/ 2016 w 2016"/>
                <a:gd name="T7" fmla="*/ 240 h 240"/>
              </a:gdLst>
              <a:ahLst/>
              <a:cxnLst>
                <a:cxn ang="0">
                  <a:pos x="T0" y="T1"/>
                </a:cxn>
                <a:cxn ang="0">
                  <a:pos x="T2" y="T3"/>
                </a:cxn>
                <a:cxn ang="0">
                  <a:pos x="T4" y="T5"/>
                </a:cxn>
                <a:cxn ang="0">
                  <a:pos x="T6" y="T7"/>
                </a:cxn>
              </a:cxnLst>
              <a:rect l="0" t="0" r="r" b="b"/>
              <a:pathLst>
                <a:path w="2016" h="240">
                  <a:moveTo>
                    <a:pt x="0" y="240"/>
                  </a:moveTo>
                  <a:lnTo>
                    <a:pt x="0" y="0"/>
                  </a:lnTo>
                  <a:lnTo>
                    <a:pt x="2016" y="0"/>
                  </a:lnTo>
                  <a:lnTo>
                    <a:pt x="2016" y="240"/>
                  </a:ln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17" name="Text Box 53"/>
            <p:cNvSpPr txBox="1">
              <a:spLocks noChangeArrowheads="1"/>
            </p:cNvSpPr>
            <p:nvPr/>
          </p:nvSpPr>
          <p:spPr bwMode="auto">
            <a:xfrm>
              <a:off x="6154860" y="709067"/>
              <a:ext cx="683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dirty="0">
                  <a:latin typeface="Rockwell" panose="02060603020205020403" pitchFamily="18" charset="0"/>
                </a:rPr>
                <a:t>Leader</a:t>
              </a:r>
            </a:p>
          </p:txBody>
        </p:sp>
        <p:sp>
          <p:nvSpPr>
            <p:cNvPr id="18" name="Text Box 54"/>
            <p:cNvSpPr txBox="1">
              <a:spLocks noChangeArrowheads="1"/>
            </p:cNvSpPr>
            <p:nvPr/>
          </p:nvSpPr>
          <p:spPr bwMode="auto">
            <a:xfrm>
              <a:off x="8684052" y="5499327"/>
              <a:ext cx="540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b="1" i="1" dirty="0">
                  <a:latin typeface="SamsungOne 400"/>
                </a:rPr>
                <a:t>Time</a:t>
              </a:r>
            </a:p>
          </p:txBody>
        </p:sp>
        <p:sp>
          <p:nvSpPr>
            <p:cNvPr id="19" name="Text Box 55"/>
            <p:cNvSpPr txBox="1">
              <a:spLocks noChangeArrowheads="1"/>
            </p:cNvSpPr>
            <p:nvPr/>
          </p:nvSpPr>
          <p:spPr bwMode="auto">
            <a:xfrm rot="16200000">
              <a:off x="5105492" y="2959089"/>
              <a:ext cx="1618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b="1" i="1" dirty="0" smtClean="0">
                  <a:latin typeface="SamsungOne 400"/>
                </a:rPr>
                <a:t>Involvement/Efforts</a:t>
              </a:r>
              <a:endParaRPr lang="en-US" sz="1200" b="1" i="1" dirty="0">
                <a:latin typeface="SamsungOne 400"/>
              </a:endParaRPr>
            </a:p>
          </p:txBody>
        </p:sp>
        <p:sp>
          <p:nvSpPr>
            <p:cNvPr id="20" name="Rectangle 4"/>
            <p:cNvSpPr>
              <a:spLocks noChangeArrowheads="1"/>
            </p:cNvSpPr>
            <p:nvPr/>
          </p:nvSpPr>
          <p:spPr bwMode="auto">
            <a:xfrm>
              <a:off x="6905404" y="4633855"/>
              <a:ext cx="1270746" cy="351468"/>
            </a:xfrm>
            <a:prstGeom prst="rect">
              <a:avLst/>
            </a:prstGeom>
            <a:solidFill>
              <a:schemeClr val="accent5"/>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Using</a:t>
              </a:r>
            </a:p>
          </p:txBody>
        </p:sp>
        <p:sp>
          <p:nvSpPr>
            <p:cNvPr id="21" name="Rectangle 4"/>
            <p:cNvSpPr>
              <a:spLocks noChangeArrowheads="1"/>
            </p:cNvSpPr>
            <p:nvPr/>
          </p:nvSpPr>
          <p:spPr bwMode="auto">
            <a:xfrm>
              <a:off x="7540778" y="4218964"/>
              <a:ext cx="1270746" cy="351468"/>
            </a:xfrm>
            <a:prstGeom prst="rect">
              <a:avLst/>
            </a:prstGeom>
            <a:solidFill>
              <a:schemeClr val="accent5"/>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Deploying</a:t>
              </a:r>
            </a:p>
          </p:txBody>
        </p:sp>
        <p:sp>
          <p:nvSpPr>
            <p:cNvPr id="22" name="Rectangle 7"/>
            <p:cNvSpPr>
              <a:spLocks noChangeArrowheads="1"/>
            </p:cNvSpPr>
            <p:nvPr/>
          </p:nvSpPr>
          <p:spPr bwMode="auto">
            <a:xfrm>
              <a:off x="7824850" y="3479769"/>
              <a:ext cx="2265351" cy="308518"/>
            </a:xfrm>
            <a:prstGeom prst="rect">
              <a:avLst/>
            </a:prstGeom>
            <a:solidFill>
              <a:schemeClr val="accent4">
                <a:lumMod val="75000"/>
              </a:schemeClr>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Minimal contributions</a:t>
              </a:r>
            </a:p>
          </p:txBody>
        </p:sp>
        <p:sp>
          <p:nvSpPr>
            <p:cNvPr id="23" name="Rectangle 7"/>
            <p:cNvSpPr>
              <a:spLocks noChangeArrowheads="1"/>
            </p:cNvSpPr>
            <p:nvPr/>
          </p:nvSpPr>
          <p:spPr bwMode="auto">
            <a:xfrm>
              <a:off x="8525540" y="2039726"/>
              <a:ext cx="2449027" cy="335080"/>
            </a:xfrm>
            <a:prstGeom prst="rect">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Increased interactions</a:t>
              </a:r>
            </a:p>
          </p:txBody>
        </p:sp>
        <p:sp>
          <p:nvSpPr>
            <p:cNvPr id="24" name="Freeform 50"/>
            <p:cNvSpPr>
              <a:spLocks/>
            </p:cNvSpPr>
            <p:nvPr/>
          </p:nvSpPr>
          <p:spPr bwMode="auto">
            <a:xfrm>
              <a:off x="6154860" y="1969956"/>
              <a:ext cx="4900708" cy="481969"/>
            </a:xfrm>
            <a:custGeom>
              <a:avLst/>
              <a:gdLst>
                <a:gd name="T0" fmla="*/ 0 w 2016"/>
                <a:gd name="T1" fmla="*/ 240 h 240"/>
                <a:gd name="T2" fmla="*/ 0 w 2016"/>
                <a:gd name="T3" fmla="*/ 0 h 240"/>
                <a:gd name="T4" fmla="*/ 2016 w 2016"/>
                <a:gd name="T5" fmla="*/ 0 h 240"/>
                <a:gd name="T6" fmla="*/ 2016 w 2016"/>
                <a:gd name="T7" fmla="*/ 240 h 240"/>
              </a:gdLst>
              <a:ahLst/>
              <a:cxnLst>
                <a:cxn ang="0">
                  <a:pos x="T0" y="T1"/>
                </a:cxn>
                <a:cxn ang="0">
                  <a:pos x="T2" y="T3"/>
                </a:cxn>
                <a:cxn ang="0">
                  <a:pos x="T4" y="T5"/>
                </a:cxn>
                <a:cxn ang="0">
                  <a:pos x="T6" y="T7"/>
                </a:cxn>
              </a:cxnLst>
              <a:rect l="0" t="0" r="r" b="b"/>
              <a:pathLst>
                <a:path w="2016" h="240">
                  <a:moveTo>
                    <a:pt x="0" y="240"/>
                  </a:moveTo>
                  <a:lnTo>
                    <a:pt x="0" y="0"/>
                  </a:lnTo>
                  <a:lnTo>
                    <a:pt x="2016" y="0"/>
                  </a:lnTo>
                  <a:lnTo>
                    <a:pt x="2016" y="240"/>
                  </a:lnTo>
                </a:path>
              </a:pathLst>
            </a:custGeom>
            <a:noFill/>
            <a:ln w="1905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200">
                <a:latin typeface="SamsungOne 400"/>
              </a:endParaRPr>
            </a:p>
          </p:txBody>
        </p:sp>
        <p:sp>
          <p:nvSpPr>
            <p:cNvPr id="25" name="Text Box 51"/>
            <p:cNvSpPr txBox="1">
              <a:spLocks noChangeArrowheads="1"/>
            </p:cNvSpPr>
            <p:nvPr/>
          </p:nvSpPr>
          <p:spPr bwMode="auto">
            <a:xfrm>
              <a:off x="6199143" y="1597915"/>
              <a:ext cx="10198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dirty="0">
                  <a:latin typeface="Rockwell" panose="02060603020205020403" pitchFamily="18" charset="0"/>
                </a:rPr>
                <a:t>Contributor</a:t>
              </a:r>
            </a:p>
          </p:txBody>
        </p:sp>
        <p:sp>
          <p:nvSpPr>
            <p:cNvPr id="26" name="Rectangle 7"/>
            <p:cNvSpPr>
              <a:spLocks noChangeArrowheads="1"/>
            </p:cNvSpPr>
            <p:nvPr/>
          </p:nvSpPr>
          <p:spPr bwMode="auto">
            <a:xfrm>
              <a:off x="8525540" y="2429379"/>
              <a:ext cx="2449027" cy="335080"/>
            </a:xfrm>
            <a:prstGeom prst="rect">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Major, more scaled contributions</a:t>
              </a:r>
            </a:p>
          </p:txBody>
        </p:sp>
        <p:sp>
          <p:nvSpPr>
            <p:cNvPr id="27" name="Rectangle 7"/>
            <p:cNvSpPr>
              <a:spLocks noChangeArrowheads="1"/>
            </p:cNvSpPr>
            <p:nvPr/>
          </p:nvSpPr>
          <p:spPr bwMode="auto">
            <a:xfrm>
              <a:off x="9872505" y="1158873"/>
              <a:ext cx="2013644" cy="335080"/>
            </a:xfrm>
            <a:prstGeom prst="rect">
              <a:avLst/>
            </a:prstGeom>
            <a:solidFill>
              <a:schemeClr val="accent6"/>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Open source organization</a:t>
              </a:r>
            </a:p>
          </p:txBody>
        </p:sp>
        <p:sp>
          <p:nvSpPr>
            <p:cNvPr id="28" name="Rectangle 7"/>
            <p:cNvSpPr>
              <a:spLocks noChangeArrowheads="1"/>
            </p:cNvSpPr>
            <p:nvPr/>
          </p:nvSpPr>
          <p:spPr bwMode="auto">
            <a:xfrm>
              <a:off x="9872504" y="1548259"/>
              <a:ext cx="2013644" cy="335080"/>
            </a:xfrm>
            <a:prstGeom prst="rect">
              <a:avLst/>
            </a:prstGeom>
            <a:solidFill>
              <a:schemeClr val="accent6"/>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wrap="none"/>
            <a:lstStyle/>
            <a:p>
              <a:pPr algn="ctr"/>
              <a:r>
                <a:rPr lang="en-US" sz="1200" dirty="0">
                  <a:latin typeface="SamsungOne 400"/>
                </a:rPr>
                <a:t>Starting new </a:t>
              </a:r>
              <a:r>
                <a:rPr lang="en-US" sz="1200" dirty="0" smtClean="0">
                  <a:latin typeface="SamsungOne 400"/>
                </a:rPr>
                <a:t>initiatives</a:t>
              </a:r>
              <a:endParaRPr lang="en-US" sz="1200" dirty="0">
                <a:latin typeface="SamsungOne 400"/>
              </a:endParaRPr>
            </a:p>
          </p:txBody>
        </p:sp>
      </p:grpSp>
    </p:spTree>
    <p:extLst>
      <p:ext uri="{BB962C8B-B14F-4D97-AF65-F5344CB8AC3E}">
        <p14:creationId xmlns:p14="http://schemas.microsoft.com/office/powerpoint/2010/main" val="10743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 your open source infrastructure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0410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5465620" cy="5047361"/>
          </a:xfrm>
        </p:spPr>
        <p:txBody>
          <a:bodyPr/>
          <a:lstStyle/>
          <a:p>
            <a:r>
              <a:rPr lang="en-US" sz="1800" dirty="0"/>
              <a:t>Once you have identified your company’s </a:t>
            </a:r>
            <a:r>
              <a:rPr lang="en-US" sz="1800" dirty="0" smtClean="0"/>
              <a:t>open source </a:t>
            </a:r>
            <a:r>
              <a:rPr lang="en-US" sz="1800" dirty="0"/>
              <a:t>strategy, you need to build infrastructure </a:t>
            </a:r>
            <a:r>
              <a:rPr lang="en-US" sz="1800" dirty="0" smtClean="0"/>
              <a:t>to support </a:t>
            </a:r>
            <a:r>
              <a:rPr lang="en-US" sz="1800" dirty="0"/>
              <a:t>your open source engineering efforts. </a:t>
            </a:r>
            <a:endParaRPr lang="en-US" sz="1800" dirty="0" smtClean="0"/>
          </a:p>
          <a:p>
            <a:endParaRPr lang="en-US" sz="1800" dirty="0"/>
          </a:p>
          <a:p>
            <a:r>
              <a:rPr lang="en-US" sz="1800" dirty="0" smtClean="0"/>
              <a:t>There are four </a:t>
            </a:r>
            <a:r>
              <a:rPr lang="en-US" sz="1800" dirty="0"/>
              <a:t>key pillars your infrastructure </a:t>
            </a:r>
            <a:r>
              <a:rPr lang="en-US" sz="1800" dirty="0" smtClean="0"/>
              <a:t>needs to support:</a:t>
            </a:r>
          </a:p>
          <a:p>
            <a:pPr lvl="1"/>
            <a:r>
              <a:rPr lang="en-US" sz="1800" dirty="0" smtClean="0"/>
              <a:t>Consumption</a:t>
            </a:r>
          </a:p>
          <a:p>
            <a:pPr lvl="1"/>
            <a:r>
              <a:rPr lang="en-US" sz="1800" dirty="0" smtClean="0"/>
              <a:t>Compliance</a:t>
            </a:r>
          </a:p>
          <a:p>
            <a:pPr lvl="1"/>
            <a:r>
              <a:rPr lang="en-US" sz="1800" dirty="0" smtClean="0"/>
              <a:t>Contribution</a:t>
            </a:r>
          </a:p>
          <a:p>
            <a:pPr lvl="1"/>
            <a:r>
              <a:rPr lang="en-US" sz="1800" dirty="0" smtClean="0"/>
              <a:t>Community</a:t>
            </a:r>
            <a:endParaRPr lang="en-US" sz="1800" dirty="0"/>
          </a:p>
          <a:p>
            <a:endParaRPr lang="en-US" sz="1800" dirty="0"/>
          </a:p>
          <a:p>
            <a:r>
              <a:rPr lang="en-US" sz="1800" dirty="0"/>
              <a:t>The community is unique within these pillars </a:t>
            </a:r>
            <a:r>
              <a:rPr lang="en-US" sz="1800" dirty="0" smtClean="0"/>
              <a:t>because it </a:t>
            </a:r>
            <a:r>
              <a:rPr lang="en-US" sz="1800" dirty="0"/>
              <a:t>involves all interactions between the company </a:t>
            </a:r>
            <a:r>
              <a:rPr lang="en-US" sz="1800" dirty="0" smtClean="0"/>
              <a:t>and the </a:t>
            </a:r>
            <a:r>
              <a:rPr lang="en-US" sz="1800" dirty="0"/>
              <a:t>specific open source projects that the </a:t>
            </a:r>
            <a:r>
              <a:rPr lang="en-US" sz="1800" dirty="0" smtClean="0"/>
              <a:t>company is </a:t>
            </a:r>
            <a:r>
              <a:rPr lang="en-US" sz="1800" dirty="0"/>
              <a:t>involved in from a consumption, compliance, </a:t>
            </a:r>
            <a:r>
              <a:rPr lang="en-US" sz="1800" dirty="0" smtClean="0"/>
              <a:t>and contribution </a:t>
            </a:r>
            <a:r>
              <a:rPr lang="en-US" sz="1800" dirty="0"/>
              <a:t>aspect</a:t>
            </a:r>
            <a:r>
              <a:rPr lang="en-US" sz="1800" dirty="0" smtClean="0"/>
              <a:t>.</a:t>
            </a:r>
            <a:endParaRPr lang="en-US" sz="1800" dirty="0"/>
          </a:p>
        </p:txBody>
      </p:sp>
      <p:sp>
        <p:nvSpPr>
          <p:cNvPr id="4" name="Title 3"/>
          <p:cNvSpPr>
            <a:spLocks noGrp="1"/>
          </p:cNvSpPr>
          <p:nvPr>
            <p:ph type="title"/>
          </p:nvPr>
        </p:nvSpPr>
        <p:spPr/>
        <p:txBody>
          <a:bodyPr/>
          <a:lstStyle/>
          <a:p>
            <a:r>
              <a:rPr lang="en-US" dirty="0" smtClean="0"/>
              <a:t>Introduction</a:t>
            </a:r>
            <a:endParaRPr lang="en-US" dirty="0"/>
          </a:p>
        </p:txBody>
      </p:sp>
      <p:sp>
        <p:nvSpPr>
          <p:cNvPr id="6" name="Rectangle 5"/>
          <p:cNvSpPr/>
          <p:nvPr/>
        </p:nvSpPr>
        <p:spPr bwMode="auto">
          <a:xfrm rot="16200000">
            <a:off x="6183245" y="2692920"/>
            <a:ext cx="2699426" cy="921162"/>
          </a:xfrm>
          <a:prstGeom prst="rect">
            <a:avLst/>
          </a:prstGeom>
          <a:solidFill>
            <a:srgbClr val="02BAF4"/>
          </a:solidFill>
          <a:ln>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r>
              <a:rPr lang="en-US" sz="2400" dirty="0">
                <a:solidFill>
                  <a:schemeClr val="bg1"/>
                </a:solidFill>
              </a:rPr>
              <a:t>Community</a:t>
            </a:r>
          </a:p>
        </p:txBody>
      </p:sp>
      <p:sp>
        <p:nvSpPr>
          <p:cNvPr id="7" name="Rectangle 6"/>
          <p:cNvSpPr/>
          <p:nvPr/>
        </p:nvSpPr>
        <p:spPr bwMode="auto">
          <a:xfrm>
            <a:off x="8175352" y="1803787"/>
            <a:ext cx="3398339" cy="805802"/>
          </a:xfrm>
          <a:prstGeom prst="rect">
            <a:avLst/>
          </a:prstGeom>
          <a:solidFill>
            <a:srgbClr val="3B7BD9"/>
          </a:solidFill>
          <a:ln>
            <a:headEnd type="none" w="med" len="med"/>
            <a:tailEnd type="none" w="med" len="med"/>
          </a:ln>
          <a:effectLst/>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r>
              <a:rPr lang="en-US" sz="2400" dirty="0">
                <a:solidFill>
                  <a:schemeClr val="bg1"/>
                </a:solidFill>
              </a:rPr>
              <a:t>Contribution</a:t>
            </a:r>
          </a:p>
        </p:txBody>
      </p:sp>
      <p:sp>
        <p:nvSpPr>
          <p:cNvPr id="8" name="Rectangle 7"/>
          <p:cNvSpPr/>
          <p:nvPr/>
        </p:nvSpPr>
        <p:spPr bwMode="auto">
          <a:xfrm>
            <a:off x="8177237" y="2748927"/>
            <a:ext cx="3398339" cy="805802"/>
          </a:xfrm>
          <a:prstGeom prst="rect">
            <a:avLst/>
          </a:prstGeom>
          <a:solidFill>
            <a:srgbClr val="9BD200"/>
          </a:solidFill>
          <a:ln>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r>
              <a:rPr lang="en-US" sz="2400" dirty="0">
                <a:solidFill>
                  <a:schemeClr val="bg1"/>
                </a:solidFill>
              </a:rPr>
              <a:t>Compliance</a:t>
            </a:r>
          </a:p>
        </p:txBody>
      </p:sp>
      <p:sp>
        <p:nvSpPr>
          <p:cNvPr id="9" name="Rectangle 8"/>
          <p:cNvSpPr/>
          <p:nvPr/>
        </p:nvSpPr>
        <p:spPr bwMode="auto">
          <a:xfrm>
            <a:off x="8175352" y="3697411"/>
            <a:ext cx="3398339" cy="805802"/>
          </a:xfrm>
          <a:prstGeom prst="rect">
            <a:avLst/>
          </a:prstGeom>
          <a:solidFill>
            <a:srgbClr val="374567"/>
          </a:solidFill>
          <a:ln>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lnSpc>
                <a:spcPct val="90000"/>
              </a:lnSpc>
            </a:pPr>
            <a:r>
              <a:rPr lang="en-US" sz="2400" dirty="0">
                <a:solidFill>
                  <a:schemeClr val="bg1"/>
                </a:solidFill>
              </a:rPr>
              <a:t>Consumption</a:t>
            </a:r>
          </a:p>
        </p:txBody>
      </p:sp>
    </p:spTree>
    <p:extLst>
      <p:ext uri="{BB962C8B-B14F-4D97-AF65-F5344CB8AC3E}">
        <p14:creationId xmlns:p14="http://schemas.microsoft.com/office/powerpoint/2010/main" val="4132811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Open Source Consumption and Compliance Infrastructure</a:t>
            </a:r>
            <a:endParaRPr lang="en-US" dirty="0"/>
          </a:p>
        </p:txBody>
      </p:sp>
      <p:pic>
        <p:nvPicPr>
          <p:cNvPr id="6" name="Picture 5"/>
          <p:cNvPicPr>
            <a:picLocks noChangeAspect="1"/>
          </p:cNvPicPr>
          <p:nvPr/>
        </p:nvPicPr>
        <p:blipFill>
          <a:blip r:embed="rId2"/>
          <a:stretch>
            <a:fillRect/>
          </a:stretch>
        </p:blipFill>
        <p:spPr>
          <a:xfrm>
            <a:off x="110103" y="1031340"/>
            <a:ext cx="11971793" cy="5573392"/>
          </a:xfrm>
          <a:prstGeom prst="rect">
            <a:avLst/>
          </a:prstGeom>
        </p:spPr>
      </p:pic>
    </p:spTree>
    <p:extLst>
      <p:ext uri="{BB962C8B-B14F-4D97-AF65-F5344CB8AC3E}">
        <p14:creationId xmlns:p14="http://schemas.microsoft.com/office/powerpoint/2010/main" val="3930298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Open Source Contribution Infrastructure</a:t>
            </a:r>
            <a:endParaRPr lang="en-US" dirty="0"/>
          </a:p>
        </p:txBody>
      </p:sp>
      <p:pic>
        <p:nvPicPr>
          <p:cNvPr id="6" name="Picture 5"/>
          <p:cNvPicPr>
            <a:picLocks noChangeAspect="1"/>
          </p:cNvPicPr>
          <p:nvPr/>
        </p:nvPicPr>
        <p:blipFill>
          <a:blip r:embed="rId2"/>
          <a:stretch>
            <a:fillRect/>
          </a:stretch>
        </p:blipFill>
        <p:spPr>
          <a:xfrm>
            <a:off x="3709987" y="1056472"/>
            <a:ext cx="4772025" cy="5324475"/>
          </a:xfrm>
          <a:prstGeom prst="rect">
            <a:avLst/>
          </a:prstGeom>
        </p:spPr>
      </p:pic>
    </p:spTree>
    <p:extLst>
      <p:ext uri="{BB962C8B-B14F-4D97-AF65-F5344CB8AC3E}">
        <p14:creationId xmlns:p14="http://schemas.microsoft.com/office/powerpoint/2010/main" val="334619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Recommended</a:t>
            </a:r>
            <a:r>
              <a:rPr lang="en-US" dirty="0" smtClean="0"/>
              <a:t> practices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11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618309" y="3044757"/>
            <a:ext cx="10955382" cy="7684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i="1" dirty="0" smtClean="0">
                <a:solidFill>
                  <a:schemeClr val="accent5"/>
                </a:solidFill>
                <a:latin typeface="ubuntu" panose="020B0504030602030204" pitchFamily="34" charset="0"/>
              </a:rPr>
              <a:t>Create your open source program office</a:t>
            </a:r>
          </a:p>
        </p:txBody>
      </p:sp>
      <p:sp>
        <p:nvSpPr>
          <p:cNvPr id="5" name="TextBox 4"/>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1/17</a:t>
            </a:r>
            <a:endParaRPr lang="en-US" sz="2000" b="1" dirty="0">
              <a:latin typeface="Ubuntu" panose="020B0504030602030204" pitchFamily="34" charset="0"/>
            </a:endParaRPr>
          </a:p>
        </p:txBody>
      </p:sp>
    </p:spTree>
    <p:extLst>
      <p:ext uri="{BB962C8B-B14F-4D97-AF65-F5344CB8AC3E}">
        <p14:creationId xmlns:p14="http://schemas.microsoft.com/office/powerpoint/2010/main" val="38669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3044757"/>
            <a:ext cx="10955382" cy="768486"/>
          </a:xfrm>
        </p:spPr>
        <p:txBody>
          <a:bodyPr/>
          <a:lstStyle/>
          <a:p>
            <a:pPr marL="0" indent="0" algn="ctr">
              <a:buNone/>
            </a:pPr>
            <a:r>
              <a:rPr lang="en-US" sz="3600" i="1" dirty="0" smtClean="0">
                <a:solidFill>
                  <a:schemeClr val="accent5"/>
                </a:solidFill>
                <a:latin typeface="ubuntu" panose="020B0504030602030204" pitchFamily="34" charset="0"/>
              </a:rPr>
              <a:t>Hire or promote a leader for the open source office</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2/17</a:t>
            </a:r>
            <a:endParaRPr lang="en-US" sz="2000" b="1" dirty="0">
              <a:latin typeface="Ubuntu" panose="020B0504030602030204" pitchFamily="34" charset="0"/>
            </a:endParaRPr>
          </a:p>
        </p:txBody>
      </p:sp>
    </p:spTree>
    <p:extLst>
      <p:ext uri="{BB962C8B-B14F-4D97-AF65-F5344CB8AC3E}">
        <p14:creationId xmlns:p14="http://schemas.microsoft.com/office/powerpoint/2010/main" val="25975435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
          <p:cNvSpPr>
            <a:spLocks noGrp="1"/>
          </p:cNvSpPr>
          <p:nvPr>
            <p:ph sz="quarter" idx="14"/>
          </p:nvPr>
        </p:nvSpPr>
        <p:spPr>
          <a:xfrm>
            <a:off x="618309" y="1796451"/>
            <a:ext cx="10955382" cy="3242477"/>
          </a:xfrm>
        </p:spPr>
        <p:txBody>
          <a:bodyPr/>
          <a:lstStyle/>
          <a:p>
            <a:pPr marL="0" indent="0" algn="ctr">
              <a:buNone/>
            </a:pPr>
            <a:r>
              <a:rPr lang="en-US" sz="3600" i="1" dirty="0" smtClean="0">
                <a:solidFill>
                  <a:schemeClr val="accent5"/>
                </a:solidFill>
                <a:latin typeface="Ubuntu" panose="020B0504030602030204" pitchFamily="34" charset="0"/>
              </a:rPr>
              <a:t>Identify your reliance on open source software</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dirty="0">
                <a:latin typeface="Ubuntu" panose="020B0504030602030204" pitchFamily="34" charset="0"/>
              </a:rPr>
              <a:t>What components are you </a:t>
            </a:r>
            <a:r>
              <a:rPr lang="en-US" sz="1800" dirty="0" smtClean="0">
                <a:latin typeface="Ubuntu" panose="020B0504030602030204" pitchFamily="34" charset="0"/>
              </a:rPr>
              <a:t>using? </a:t>
            </a:r>
            <a:r>
              <a:rPr lang="en-US" sz="1800" dirty="0">
                <a:latin typeface="Ubuntu" panose="020B0504030602030204" pitchFamily="34" charset="0"/>
              </a:rPr>
              <a:t>W</a:t>
            </a:r>
            <a:r>
              <a:rPr lang="en-US" sz="1800" dirty="0" smtClean="0">
                <a:latin typeface="Ubuntu" panose="020B0504030602030204" pitchFamily="34" charset="0"/>
              </a:rPr>
              <a:t>here</a:t>
            </a:r>
            <a:r>
              <a:rPr lang="en-US" sz="1800" dirty="0">
                <a:latin typeface="Ubuntu" panose="020B0504030602030204" pitchFamily="34" charset="0"/>
              </a:rPr>
              <a:t>?</a:t>
            </a:r>
          </a:p>
          <a:p>
            <a:pPr marL="0" indent="0" algn="ctr">
              <a:buNone/>
            </a:pPr>
            <a:r>
              <a:rPr lang="en-US" sz="1800" dirty="0">
                <a:latin typeface="Ubuntu" panose="020B0504030602030204" pitchFamily="34" charset="0"/>
              </a:rPr>
              <a:t>How important are they to your software stack/product/service</a:t>
            </a:r>
            <a:r>
              <a:rPr lang="en-US" sz="1800" dirty="0" smtClean="0">
                <a:latin typeface="Ubuntu" panose="020B0504030602030204" pitchFamily="34" charset="0"/>
              </a:rPr>
              <a:t>?</a:t>
            </a:r>
          </a:p>
          <a:p>
            <a:pPr marL="0" indent="0" algn="ctr">
              <a:buNone/>
            </a:pPr>
            <a:endParaRPr lang="en-US" sz="1800" dirty="0">
              <a:latin typeface="Ubuntu" panose="020B0504030602030204" pitchFamily="34" charset="0"/>
            </a:endParaRPr>
          </a:p>
          <a:p>
            <a:pPr marL="0" indent="0" algn="ctr">
              <a:buNone/>
            </a:pPr>
            <a:r>
              <a:rPr lang="en-US" sz="1800" dirty="0">
                <a:latin typeface="Ubuntu" panose="020B0504030602030204" pitchFamily="34" charset="0"/>
              </a:rPr>
              <a:t>One option is to </a:t>
            </a:r>
            <a:r>
              <a:rPr lang="en-US" sz="1800" dirty="0" smtClean="0">
                <a:latin typeface="Ubuntu" panose="020B0504030602030204" pitchFamily="34" charset="0"/>
              </a:rPr>
              <a:t>focus on </a:t>
            </a:r>
            <a:r>
              <a:rPr lang="en-US" sz="1800" dirty="0">
                <a:latin typeface="Ubuntu" panose="020B0504030602030204" pitchFamily="34" charset="0"/>
              </a:rPr>
              <a:t>software used by many business </a:t>
            </a:r>
            <a:r>
              <a:rPr lang="en-US" sz="1800" dirty="0" smtClean="0">
                <a:latin typeface="Ubuntu" panose="020B0504030602030204" pitchFamily="34" charset="0"/>
              </a:rPr>
              <a:t>units or incorporated </a:t>
            </a:r>
          </a:p>
          <a:p>
            <a:pPr marL="0" indent="0" algn="ctr">
              <a:buNone/>
            </a:pPr>
            <a:r>
              <a:rPr lang="en-US" sz="1800" dirty="0" smtClean="0">
                <a:latin typeface="Ubuntu" panose="020B0504030602030204" pitchFamily="34" charset="0"/>
              </a:rPr>
              <a:t>in several products. Such an approach will </a:t>
            </a:r>
            <a:r>
              <a:rPr lang="en-US" sz="1800" dirty="0">
                <a:latin typeface="Ubuntu" panose="020B0504030602030204" pitchFamily="34" charset="0"/>
              </a:rPr>
              <a:t>allow you to show a </a:t>
            </a:r>
            <a:r>
              <a:rPr lang="en-US" sz="1800" dirty="0" smtClean="0">
                <a:latin typeface="Ubuntu" panose="020B0504030602030204" pitchFamily="34" charset="0"/>
              </a:rPr>
              <a:t>return on </a:t>
            </a:r>
            <a:r>
              <a:rPr lang="en-US" sz="1800" dirty="0">
                <a:latin typeface="Ubuntu" panose="020B0504030602030204" pitchFamily="34" charset="0"/>
              </a:rPr>
              <a:t>investment </a:t>
            </a:r>
            <a:endParaRPr lang="en-US" sz="1800" dirty="0" smtClean="0">
              <a:latin typeface="Ubuntu" panose="020B0504030602030204" pitchFamily="34" charset="0"/>
            </a:endParaRPr>
          </a:p>
          <a:p>
            <a:pPr marL="0" indent="0" algn="ctr">
              <a:buNone/>
            </a:pPr>
            <a:r>
              <a:rPr lang="en-US" sz="1800" dirty="0" smtClean="0">
                <a:latin typeface="Ubuntu" panose="020B0504030602030204" pitchFamily="34" charset="0"/>
              </a:rPr>
              <a:t>across </a:t>
            </a:r>
            <a:r>
              <a:rPr lang="en-US" sz="1800" dirty="0">
                <a:latin typeface="Ubuntu" panose="020B0504030602030204" pitchFamily="34" charset="0"/>
              </a:rPr>
              <a:t>multiple business units or </a:t>
            </a:r>
            <a:r>
              <a:rPr lang="en-US" sz="1800" dirty="0" smtClean="0">
                <a:latin typeface="Ubuntu" panose="020B0504030602030204" pitchFamily="34" charset="0"/>
              </a:rPr>
              <a:t>across high </a:t>
            </a:r>
            <a:r>
              <a:rPr lang="en-US" sz="1800" dirty="0">
                <a:latin typeface="Ubuntu" panose="020B0504030602030204" pitchFamily="34" charset="0"/>
              </a:rPr>
              <a:t>risk </a:t>
            </a:r>
            <a:r>
              <a:rPr lang="en-US" sz="1800" dirty="0" smtClean="0">
                <a:latin typeface="Ubuntu" panose="020B0504030602030204" pitchFamily="34" charset="0"/>
              </a:rPr>
              <a:t>areas.</a:t>
            </a:r>
            <a:endParaRPr lang="en-US" sz="1800" dirty="0">
              <a:latin typeface="Ubuntu" panose="020B0504030602030204" pitchFamily="34" charset="0"/>
            </a:endParaRPr>
          </a:p>
          <a:p>
            <a:pPr marL="0" indent="0" algn="ctr">
              <a:buNone/>
            </a:pPr>
            <a:endParaRPr lang="en-US" sz="3600" i="1" dirty="0" smtClean="0">
              <a:solidFill>
                <a:schemeClr val="tx1">
                  <a:lumMod val="95000"/>
                  <a:lumOff val="5000"/>
                </a:schemeClr>
              </a:solidFill>
              <a:latin typeface="Ubuntu" panose="020B0504030602030204" pitchFamily="34" charset="0"/>
            </a:endParaRP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3/17</a:t>
            </a:r>
            <a:endParaRPr lang="en-US" sz="2000" b="1" dirty="0">
              <a:latin typeface="Ubuntu" panose="020B0504030602030204" pitchFamily="34" charset="0"/>
            </a:endParaRPr>
          </a:p>
        </p:txBody>
      </p:sp>
    </p:spTree>
    <p:extLst>
      <p:ext uri="{BB962C8B-B14F-4D97-AF65-F5344CB8AC3E}">
        <p14:creationId xmlns:p14="http://schemas.microsoft.com/office/powerpoint/2010/main" val="1820618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open source?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5742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569669" y="2399567"/>
            <a:ext cx="10955382" cy="1958426"/>
          </a:xfrm>
        </p:spPr>
        <p:txBody>
          <a:bodyPr/>
          <a:lstStyle/>
          <a:p>
            <a:pPr marL="0" indent="0" algn="ctr">
              <a:buNone/>
            </a:pPr>
            <a:r>
              <a:rPr lang="en-US" sz="3600" i="1" dirty="0" smtClean="0">
                <a:solidFill>
                  <a:schemeClr val="accent5"/>
                </a:solidFill>
                <a:latin typeface="ubuntu" panose="020B0504030602030204" pitchFamily="34" charset="0"/>
              </a:rPr>
              <a:t>Identify current and target open source position</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Consumer, Participant, Contributor, Leader.</a:t>
            </a:r>
          </a:p>
          <a:p>
            <a:pPr marL="0" indent="0" algn="ctr">
              <a:buNone/>
            </a:pPr>
            <a:r>
              <a:rPr lang="en-US" sz="1800" i="1" dirty="0" smtClean="0">
                <a:solidFill>
                  <a:schemeClr val="tx1">
                    <a:lumMod val="95000"/>
                    <a:lumOff val="5000"/>
                  </a:schemeClr>
                </a:solidFill>
                <a:latin typeface="ubuntu" panose="020B0504030602030204" pitchFamily="34" charset="0"/>
              </a:rPr>
              <a:t>Each position requires a specific set of investment and action plan.</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4/17</a:t>
            </a:r>
            <a:endParaRPr lang="en-US" sz="2000" b="1" dirty="0">
              <a:latin typeface="Ubuntu" panose="020B0504030602030204" pitchFamily="34" charset="0"/>
            </a:endParaRPr>
          </a:p>
        </p:txBody>
      </p:sp>
    </p:spTree>
    <p:extLst>
      <p:ext uri="{BB962C8B-B14F-4D97-AF65-F5344CB8AC3E}">
        <p14:creationId xmlns:p14="http://schemas.microsoft.com/office/powerpoint/2010/main" val="21281456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08581" y="1611625"/>
            <a:ext cx="10955382" cy="3660766"/>
          </a:xfrm>
        </p:spPr>
        <p:txBody>
          <a:bodyPr/>
          <a:lstStyle/>
          <a:p>
            <a:pPr marL="0" indent="0" algn="ctr">
              <a:buNone/>
            </a:pPr>
            <a:r>
              <a:rPr lang="en-US" sz="3600" i="1" dirty="0" smtClean="0">
                <a:solidFill>
                  <a:schemeClr val="accent5"/>
                </a:solidFill>
                <a:latin typeface="ubuntu" panose="020B0504030602030204" pitchFamily="34" charset="0"/>
              </a:rPr>
              <a:t>Develop and execute an open source strategy</a:t>
            </a: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endParaRPr lang="en-US" sz="1800" dirty="0" smtClean="0">
              <a:solidFill>
                <a:schemeClr val="tx1">
                  <a:lumMod val="95000"/>
                  <a:lumOff val="5000"/>
                </a:schemeClr>
              </a:solidFill>
              <a:latin typeface="Ubuntu" panose="020B0504030602030204" pitchFamily="34" charset="0"/>
            </a:endParaRPr>
          </a:p>
          <a:p>
            <a:pPr marL="0" indent="0" algn="ctr">
              <a:buNone/>
            </a:pPr>
            <a:r>
              <a:rPr lang="en-US" sz="1800" dirty="0" smtClean="0">
                <a:solidFill>
                  <a:schemeClr val="tx1">
                    <a:lumMod val="95000"/>
                    <a:lumOff val="5000"/>
                  </a:schemeClr>
                </a:solidFill>
                <a:latin typeface="Ubuntu" panose="020B0504030602030204" pitchFamily="34" charset="0"/>
              </a:rPr>
              <a:t>Technical, legal, product, ecosystem and business considerations.</a:t>
            </a:r>
          </a:p>
          <a:p>
            <a:pPr marL="0" indent="0" algn="ctr">
              <a:buNone/>
            </a:pPr>
            <a:r>
              <a:rPr lang="en-US" sz="1800" dirty="0" smtClean="0">
                <a:solidFill>
                  <a:schemeClr val="tx1">
                    <a:lumMod val="95000"/>
                    <a:lumOff val="5000"/>
                  </a:schemeClr>
                </a:solidFill>
                <a:latin typeface="Ubuntu" panose="020B0504030602030204" pitchFamily="34" charset="0"/>
              </a:rPr>
              <a:t>Open source strategy is a core component of any software strategy.</a:t>
            </a:r>
          </a:p>
          <a:p>
            <a:pPr marL="0" indent="0" algn="ctr">
              <a:buNone/>
            </a:pPr>
            <a:endParaRPr lang="en-US" sz="1800" dirty="0" smtClean="0">
              <a:solidFill>
                <a:schemeClr val="tx1">
                  <a:lumMod val="95000"/>
                  <a:lumOff val="5000"/>
                </a:schemeClr>
              </a:solidFill>
              <a:latin typeface="Ubuntu" panose="020B0504030602030204" pitchFamily="34" charset="0"/>
            </a:endParaRPr>
          </a:p>
          <a:p>
            <a:pPr marL="0" indent="0" algn="ctr">
              <a:buNone/>
            </a:pPr>
            <a:r>
              <a:rPr lang="en-US" sz="1800" dirty="0" smtClean="0">
                <a:solidFill>
                  <a:schemeClr val="tx1">
                    <a:lumMod val="95000"/>
                    <a:lumOff val="5000"/>
                  </a:schemeClr>
                </a:solidFill>
                <a:latin typeface="Ubuntu" panose="020B0504030602030204" pitchFamily="34" charset="0"/>
              </a:rPr>
              <a:t>How can open source strategy accelerate your organization?</a:t>
            </a:r>
          </a:p>
          <a:p>
            <a:pPr marL="0" indent="0" algn="ctr">
              <a:buNone/>
            </a:pPr>
            <a:r>
              <a:rPr lang="en-US" sz="1800" dirty="0" smtClean="0">
                <a:latin typeface="Ubuntu" panose="020B0504030602030204" pitchFamily="34" charset="0"/>
              </a:rPr>
              <a:t>How </a:t>
            </a:r>
            <a:r>
              <a:rPr lang="en-US" sz="1800" dirty="0">
                <a:latin typeface="Ubuntu" panose="020B0504030602030204" pitchFamily="34" charset="0"/>
              </a:rPr>
              <a:t>can an open source strategy help </a:t>
            </a:r>
            <a:r>
              <a:rPr lang="en-US" sz="1800" dirty="0" smtClean="0">
                <a:latin typeface="Ubuntu" panose="020B0504030602030204" pitchFamily="34" charset="0"/>
              </a:rPr>
              <a:t>you achieve </a:t>
            </a:r>
            <a:r>
              <a:rPr lang="en-US" sz="1800" dirty="0">
                <a:latin typeface="Ubuntu" panose="020B0504030602030204" pitchFamily="34" charset="0"/>
              </a:rPr>
              <a:t>overall corporate </a:t>
            </a:r>
            <a:r>
              <a:rPr lang="en-US" sz="1800" dirty="0" smtClean="0">
                <a:latin typeface="Ubuntu" panose="020B0504030602030204" pitchFamily="34" charset="0"/>
              </a:rPr>
              <a:t>objectives?</a:t>
            </a:r>
          </a:p>
          <a:p>
            <a:pPr marL="0" indent="0" algn="ctr">
              <a:buNone/>
            </a:pPr>
            <a:r>
              <a:rPr lang="en-US" sz="1800" dirty="0">
                <a:latin typeface="Ubuntu" panose="020B0504030602030204" pitchFamily="34" charset="0"/>
              </a:rPr>
              <a:t>How can an open source strategy</a:t>
            </a:r>
            <a:r>
              <a:rPr lang="en-US" sz="1800" dirty="0" smtClean="0">
                <a:latin typeface="Ubuntu" panose="020B0504030602030204" pitchFamily="34" charset="0"/>
              </a:rPr>
              <a:t> </a:t>
            </a:r>
            <a:r>
              <a:rPr lang="en-US" sz="1800" dirty="0">
                <a:latin typeface="Ubuntu" panose="020B0504030602030204" pitchFamily="34" charset="0"/>
              </a:rPr>
              <a:t>help you achieve your </a:t>
            </a:r>
            <a:r>
              <a:rPr lang="en-US" sz="1800" dirty="0" smtClean="0">
                <a:latin typeface="Ubuntu" panose="020B0504030602030204" pitchFamily="34" charset="0"/>
              </a:rPr>
              <a:t>IP strategy?</a:t>
            </a:r>
            <a:r>
              <a:rPr lang="en-US" sz="1800" dirty="0">
                <a:latin typeface="Ubuntu" panose="020B0504030602030204" pitchFamily="34" charset="0"/>
              </a:rPr>
              <a:t> </a:t>
            </a:r>
            <a:endParaRPr lang="en-US" sz="1800" dirty="0" smtClean="0">
              <a:latin typeface="Ubuntu" panose="020B0504030602030204" pitchFamily="34" charset="0"/>
            </a:endParaRPr>
          </a:p>
          <a:p>
            <a:pPr marL="0" indent="0" algn="ctr">
              <a:buNone/>
            </a:pPr>
            <a:r>
              <a:rPr lang="en-US" sz="1800" dirty="0" smtClean="0">
                <a:latin typeface="Ubuntu" panose="020B0504030602030204" pitchFamily="34" charset="0"/>
              </a:rPr>
              <a:t>How </a:t>
            </a:r>
            <a:r>
              <a:rPr lang="en-US" sz="1800" dirty="0">
                <a:latin typeface="Ubuntu" panose="020B0504030602030204" pitchFamily="34" charset="0"/>
              </a:rPr>
              <a:t>can </a:t>
            </a:r>
            <a:r>
              <a:rPr lang="en-US" sz="1800" dirty="0" smtClean="0">
                <a:latin typeface="Ubuntu" panose="020B0504030602030204" pitchFamily="34" charset="0"/>
              </a:rPr>
              <a:t>it</a:t>
            </a:r>
            <a:r>
              <a:rPr lang="en-US" sz="1800" dirty="0">
                <a:latin typeface="Ubuntu" panose="020B0504030602030204" pitchFamily="34" charset="0"/>
              </a:rPr>
              <a:t> an open source strategy</a:t>
            </a:r>
            <a:r>
              <a:rPr lang="en-US" sz="1800" dirty="0" smtClean="0">
                <a:latin typeface="Ubuntu" panose="020B0504030602030204" pitchFamily="34" charset="0"/>
              </a:rPr>
              <a:t> </a:t>
            </a:r>
            <a:r>
              <a:rPr lang="en-US" sz="1800" dirty="0">
                <a:latin typeface="Ubuntu" panose="020B0504030602030204" pitchFamily="34" charset="0"/>
              </a:rPr>
              <a:t>help you grab </a:t>
            </a:r>
            <a:r>
              <a:rPr lang="en-US" sz="1800" dirty="0" smtClean="0">
                <a:latin typeface="Ubuntu" panose="020B0504030602030204" pitchFamily="34" charset="0"/>
              </a:rPr>
              <a:t>opportunities that </a:t>
            </a:r>
            <a:r>
              <a:rPr lang="en-US" sz="1800" dirty="0">
                <a:latin typeface="Ubuntu" panose="020B0504030602030204" pitchFamily="34" charset="0"/>
              </a:rPr>
              <a:t>are otherwise unattainable?</a:t>
            </a:r>
            <a:endParaRPr lang="en-US" sz="1800" dirty="0" smtClean="0">
              <a:latin typeface="Ubuntu" panose="020B0504030602030204" pitchFamily="34" charset="0"/>
            </a:endParaRPr>
          </a:p>
          <a:p>
            <a:pPr marL="0" indent="0" algn="ctr">
              <a:buNone/>
            </a:pPr>
            <a:endParaRPr lang="en-US" sz="1800" dirty="0">
              <a:latin typeface="ubuntu" panose="020B0504030602030204" pitchFamily="34" charset="0"/>
            </a:endParaRPr>
          </a:p>
          <a:p>
            <a:pPr marL="0" indent="0" algn="ctr">
              <a:buNone/>
            </a:pPr>
            <a:endParaRPr lang="en-US" sz="3600" i="1" dirty="0" smtClean="0">
              <a:solidFill>
                <a:schemeClr val="tx1">
                  <a:lumMod val="95000"/>
                  <a:lumOff val="5000"/>
                </a:schemeClr>
              </a:solidFill>
              <a:latin typeface="ubuntu" panose="020B0504030602030204" pitchFamily="34" charset="0"/>
            </a:endParaRP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5/17</a:t>
            </a:r>
            <a:endParaRPr lang="en-US" sz="2000" b="1" dirty="0">
              <a:latin typeface="Ubuntu" panose="020B0504030602030204" pitchFamily="34" charset="0"/>
            </a:endParaRPr>
          </a:p>
        </p:txBody>
      </p:sp>
    </p:spTree>
    <p:extLst>
      <p:ext uri="{BB962C8B-B14F-4D97-AF65-F5344CB8AC3E}">
        <p14:creationId xmlns:p14="http://schemas.microsoft.com/office/powerpoint/2010/main" val="8078906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618309" y="2409293"/>
            <a:ext cx="10955382" cy="2532357"/>
          </a:xfrm>
        </p:spPr>
        <p:txBody>
          <a:bodyPr/>
          <a:lstStyle/>
          <a:p>
            <a:pPr marL="0" indent="0" algn="ctr">
              <a:buNone/>
            </a:pPr>
            <a:r>
              <a:rPr lang="en-US" sz="3600" i="1" dirty="0" smtClean="0">
                <a:solidFill>
                  <a:schemeClr val="accent5"/>
                </a:solidFill>
                <a:latin typeface="ubuntu" panose="020B0504030602030204" pitchFamily="34" charset="0"/>
              </a:rPr>
              <a:t>Implement an open source enabling environment</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Policies, processes, tools, development environment, dedicated team, educational resources, open standards, open source foundations, compliance initiatives, communication, human resources, etc.</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6/17</a:t>
            </a:r>
            <a:endParaRPr lang="en-US" sz="2000" b="1" dirty="0">
              <a:latin typeface="Ubuntu" panose="020B0504030602030204" pitchFamily="34" charset="0"/>
            </a:endParaRPr>
          </a:p>
        </p:txBody>
      </p:sp>
    </p:spTree>
    <p:extLst>
      <p:ext uri="{BB962C8B-B14F-4D97-AF65-F5344CB8AC3E}">
        <p14:creationId xmlns:p14="http://schemas.microsoft.com/office/powerpoint/2010/main" val="176624707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618309" y="2785391"/>
            <a:ext cx="10955382" cy="1287217"/>
          </a:xfrm>
        </p:spPr>
        <p:txBody>
          <a:bodyPr/>
          <a:lstStyle/>
          <a:p>
            <a:pPr marL="0" indent="0" algn="ctr">
              <a:buNone/>
            </a:pPr>
            <a:r>
              <a:rPr lang="en-US" sz="3600" i="1" dirty="0" smtClean="0">
                <a:solidFill>
                  <a:schemeClr val="accent5"/>
                </a:solidFill>
                <a:latin typeface="ubuntu" panose="020B0504030602030204" pitchFamily="34" charset="0"/>
              </a:rPr>
              <a:t>Provide a flexible open source friendly IT infrastructure</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7/17</a:t>
            </a:r>
            <a:endParaRPr lang="en-US" sz="2000" b="1" dirty="0">
              <a:latin typeface="Ubuntu" panose="020B0504030602030204" pitchFamily="34" charset="0"/>
            </a:endParaRPr>
          </a:p>
        </p:txBody>
      </p:sp>
    </p:spTree>
    <p:extLst>
      <p:ext uri="{BB962C8B-B14F-4D97-AF65-F5344CB8AC3E}">
        <p14:creationId xmlns:p14="http://schemas.microsoft.com/office/powerpoint/2010/main" val="154451517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2814574"/>
            <a:ext cx="10955382" cy="1228852"/>
          </a:xfrm>
        </p:spPr>
        <p:txBody>
          <a:bodyPr/>
          <a:lstStyle/>
          <a:p>
            <a:pPr marL="0" indent="0" algn="ctr">
              <a:buNone/>
            </a:pPr>
            <a:r>
              <a:rPr lang="en-US" sz="3600" i="1" dirty="0" smtClean="0">
                <a:solidFill>
                  <a:schemeClr val="accent5"/>
                </a:solidFill>
                <a:latin typeface="ubuntu" panose="020B0504030602030204" pitchFamily="34" charset="0"/>
              </a:rPr>
              <a:t>Build expertize in key open source technical areas, ecosystem, community and strategy</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8/17</a:t>
            </a:r>
            <a:endParaRPr lang="en-US" sz="2000" b="1" dirty="0">
              <a:latin typeface="Ubuntu" panose="020B0504030602030204" pitchFamily="34" charset="0"/>
            </a:endParaRPr>
          </a:p>
        </p:txBody>
      </p:sp>
    </p:spTree>
    <p:extLst>
      <p:ext uri="{BB962C8B-B14F-4D97-AF65-F5344CB8AC3E}">
        <p14:creationId xmlns:p14="http://schemas.microsoft.com/office/powerpoint/2010/main" val="62906382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618309" y="2467602"/>
            <a:ext cx="10955382" cy="1922796"/>
          </a:xfrm>
        </p:spPr>
        <p:txBody>
          <a:bodyPr/>
          <a:lstStyle/>
          <a:p>
            <a:pPr marL="0" indent="0" algn="ctr">
              <a:buNone/>
            </a:pPr>
            <a:r>
              <a:rPr lang="en-US" sz="3600" i="1" dirty="0" smtClean="0">
                <a:solidFill>
                  <a:schemeClr val="accent5"/>
                </a:solidFill>
                <a:latin typeface="ubuntu" panose="020B0504030602030204" pitchFamily="34" charset="0"/>
              </a:rPr>
              <a:t>Create meaningful metrics to track your progress</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If you can’t measure it, you can’t improve it.</a:t>
            </a:r>
          </a:p>
          <a:p>
            <a:pPr marL="0" indent="0" algn="ctr">
              <a:buNone/>
            </a:pPr>
            <a:r>
              <a:rPr lang="en-US" sz="1800" i="1" dirty="0" smtClean="0">
                <a:solidFill>
                  <a:schemeClr val="tx1">
                    <a:lumMod val="95000"/>
                    <a:lumOff val="5000"/>
                  </a:schemeClr>
                </a:solidFill>
                <a:latin typeface="ubuntu" panose="020B0504030602030204" pitchFamily="34" charset="0"/>
              </a:rPr>
              <a:t>Some exceptions apply!</a:t>
            </a:r>
          </a:p>
        </p:txBody>
      </p:sp>
      <p:sp>
        <p:nvSpPr>
          <p:cNvPr id="3" name="TextBox 2"/>
          <p:cNvSpPr txBox="1"/>
          <p:nvPr/>
        </p:nvSpPr>
        <p:spPr>
          <a:xfrm>
            <a:off x="148752" y="111210"/>
            <a:ext cx="734496" cy="400110"/>
          </a:xfrm>
          <a:prstGeom prst="rect">
            <a:avLst/>
          </a:prstGeom>
          <a:noFill/>
        </p:spPr>
        <p:txBody>
          <a:bodyPr wrap="none" rtlCol="0">
            <a:spAutoFit/>
          </a:bodyPr>
          <a:lstStyle/>
          <a:p>
            <a:r>
              <a:rPr lang="en-US" sz="2000" b="1" dirty="0" smtClean="0">
                <a:latin typeface="Ubuntu" panose="020B0504030602030204" pitchFamily="34" charset="0"/>
              </a:rPr>
              <a:t>9/17</a:t>
            </a:r>
            <a:endParaRPr lang="en-US" sz="2000" b="1" dirty="0">
              <a:latin typeface="Ubuntu" panose="020B0504030602030204" pitchFamily="34" charset="0"/>
            </a:endParaRPr>
          </a:p>
        </p:txBody>
      </p:sp>
    </p:spTree>
    <p:extLst>
      <p:ext uri="{BB962C8B-B14F-4D97-AF65-F5344CB8AC3E}">
        <p14:creationId xmlns:p14="http://schemas.microsoft.com/office/powerpoint/2010/main" val="395812420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2423828"/>
            <a:ext cx="10955382" cy="2010344"/>
          </a:xfrm>
        </p:spPr>
        <p:txBody>
          <a:bodyPr/>
          <a:lstStyle/>
          <a:p>
            <a:pPr marL="0" indent="0" algn="ctr">
              <a:buNone/>
            </a:pPr>
            <a:r>
              <a:rPr lang="en-US" sz="3600" i="1" dirty="0" smtClean="0">
                <a:solidFill>
                  <a:schemeClr val="accent5"/>
                </a:solidFill>
                <a:latin typeface="ubuntu" panose="020B0504030602030204" pitchFamily="34" charset="0"/>
              </a:rPr>
              <a:t>Create and outsource open source training</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Create training on company strategy, policies, guidelines, etc.</a:t>
            </a:r>
          </a:p>
          <a:p>
            <a:pPr marL="0" indent="0" algn="ctr">
              <a:buNone/>
            </a:pPr>
            <a:r>
              <a:rPr lang="en-US" sz="1800" i="1" dirty="0" smtClean="0">
                <a:solidFill>
                  <a:schemeClr val="tx1">
                    <a:lumMod val="95000"/>
                    <a:lumOff val="5000"/>
                  </a:schemeClr>
                </a:solidFill>
                <a:latin typeface="ubuntu" panose="020B0504030602030204" pitchFamily="34" charset="0"/>
              </a:rPr>
              <a:t>Outsource technical and development training.</a:t>
            </a:r>
            <a:endParaRPr lang="en-US" sz="1800" i="1" dirty="0">
              <a:solidFill>
                <a:schemeClr val="tx1">
                  <a:lumMod val="95000"/>
                  <a:lumOff val="5000"/>
                </a:schemeClr>
              </a:solidFill>
              <a:latin typeface="ubuntu" panose="020B0504030602030204" pitchFamily="34" charset="0"/>
            </a:endParaRP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10/17</a:t>
            </a:r>
            <a:endParaRPr lang="en-US" sz="2000" b="1" dirty="0">
              <a:latin typeface="Ubuntu" panose="020B0504030602030204" pitchFamily="34" charset="0"/>
            </a:endParaRPr>
          </a:p>
        </p:txBody>
      </p:sp>
    </p:spTree>
    <p:extLst>
      <p:ext uri="{BB962C8B-B14F-4D97-AF65-F5344CB8AC3E}">
        <p14:creationId xmlns:p14="http://schemas.microsoft.com/office/powerpoint/2010/main" val="89959652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618309" y="2297368"/>
            <a:ext cx="10955382" cy="2263264"/>
          </a:xfrm>
        </p:spPr>
        <p:txBody>
          <a:bodyPr/>
          <a:lstStyle/>
          <a:p>
            <a:pPr marL="0" indent="0" algn="ctr">
              <a:buNone/>
            </a:pPr>
            <a:r>
              <a:rPr lang="en-US" sz="3600" i="1" dirty="0" smtClean="0">
                <a:solidFill>
                  <a:schemeClr val="accent5"/>
                </a:solidFill>
                <a:latin typeface="ubuntu" panose="020B0504030602030204" pitchFamily="34" charset="0"/>
              </a:rPr>
              <a:t>Establish relationships with open source foundations</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Get involved. </a:t>
            </a:r>
          </a:p>
          <a:p>
            <a:pPr marL="0" indent="0" algn="ctr">
              <a:buNone/>
            </a:pPr>
            <a:r>
              <a:rPr lang="en-US" sz="1800" i="1" dirty="0" smtClean="0">
                <a:solidFill>
                  <a:schemeClr val="tx1">
                    <a:lumMod val="95000"/>
                    <a:lumOff val="5000"/>
                  </a:schemeClr>
                </a:solidFill>
                <a:latin typeface="ubuntu" panose="020B0504030602030204" pitchFamily="34" charset="0"/>
              </a:rPr>
              <a:t>Become a member.</a:t>
            </a:r>
          </a:p>
          <a:p>
            <a:pPr marL="0" indent="0" algn="ctr">
              <a:buNone/>
            </a:pPr>
            <a:r>
              <a:rPr lang="en-US" sz="1800" i="1" dirty="0" smtClean="0">
                <a:solidFill>
                  <a:schemeClr val="tx1">
                    <a:lumMod val="95000"/>
                    <a:lumOff val="5000"/>
                  </a:schemeClr>
                </a:solidFill>
                <a:latin typeface="ubuntu" panose="020B0504030602030204" pitchFamily="34" charset="0"/>
              </a:rPr>
              <a:t>Influence discussions, policy making, be in the know, etc.</a:t>
            </a: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11/17</a:t>
            </a:r>
            <a:endParaRPr lang="en-US" sz="2000" b="1" dirty="0">
              <a:latin typeface="Ubuntu" panose="020B0504030602030204" pitchFamily="34" charset="0"/>
            </a:endParaRPr>
          </a:p>
        </p:txBody>
      </p:sp>
    </p:spTree>
    <p:extLst>
      <p:ext uri="{BB962C8B-B14F-4D97-AF65-F5344CB8AC3E}">
        <p14:creationId xmlns:p14="http://schemas.microsoft.com/office/powerpoint/2010/main" val="171291625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2579470"/>
            <a:ext cx="10955382" cy="1699060"/>
          </a:xfrm>
        </p:spPr>
        <p:txBody>
          <a:bodyPr/>
          <a:lstStyle/>
          <a:p>
            <a:pPr marL="0" indent="0" algn="ctr">
              <a:buNone/>
            </a:pPr>
            <a:r>
              <a:rPr lang="en-US" sz="3600" i="1" dirty="0" smtClean="0">
                <a:solidFill>
                  <a:schemeClr val="accent5"/>
                </a:solidFill>
                <a:latin typeface="ubuntu" panose="020B0504030602030204" pitchFamily="34" charset="0"/>
              </a:rPr>
              <a:t>Establish a framework for open sourcing internal code</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Policy, process, due diligence (technical, business, legal), checklists, tooling, etc.</a:t>
            </a:r>
          </a:p>
          <a:p>
            <a:pPr marL="0" indent="0" algn="ctr">
              <a:buNone/>
            </a:pPr>
            <a:endParaRPr lang="en-US" sz="1800" i="1" dirty="0" smtClean="0">
              <a:solidFill>
                <a:schemeClr val="tx1">
                  <a:lumMod val="95000"/>
                  <a:lumOff val="5000"/>
                </a:schemeClr>
              </a:solidFill>
              <a:latin typeface="ubuntu" panose="020B0504030602030204" pitchFamily="34" charset="0"/>
            </a:endParaRP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12/17</a:t>
            </a:r>
            <a:endParaRPr lang="en-US" sz="2000" b="1" dirty="0">
              <a:latin typeface="Ubuntu" panose="020B0504030602030204" pitchFamily="34" charset="0"/>
            </a:endParaRPr>
          </a:p>
        </p:txBody>
      </p:sp>
    </p:spTree>
    <p:extLst>
      <p:ext uri="{BB962C8B-B14F-4D97-AF65-F5344CB8AC3E}">
        <p14:creationId xmlns:p14="http://schemas.microsoft.com/office/powerpoint/2010/main" val="218487853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4"/>
          </p:nvPr>
        </p:nvSpPr>
        <p:spPr>
          <a:xfrm>
            <a:off x="618309" y="2785391"/>
            <a:ext cx="10955382" cy="1287218"/>
          </a:xfrm>
        </p:spPr>
        <p:txBody>
          <a:bodyPr/>
          <a:lstStyle/>
          <a:p>
            <a:pPr marL="0" indent="0" algn="ctr">
              <a:buNone/>
            </a:pPr>
            <a:r>
              <a:rPr lang="en-US" sz="3600" i="1" dirty="0" smtClean="0">
                <a:solidFill>
                  <a:schemeClr val="accent5"/>
                </a:solidFill>
                <a:latin typeface="ubuntu" panose="020B0504030602030204" pitchFamily="34" charset="0"/>
              </a:rPr>
              <a:t>Encourage internal collaborations and enable them via inner sourcing practices</a:t>
            </a:r>
            <a:endParaRPr lang="en-US" sz="1800" i="1" dirty="0" smtClean="0">
              <a:solidFill>
                <a:schemeClr val="accent5"/>
              </a:solidFill>
              <a:latin typeface="ubuntu" panose="020B0504030602030204" pitchFamily="34" charset="0"/>
            </a:endParaRP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13/17</a:t>
            </a:r>
            <a:endParaRPr lang="en-US" sz="2000" b="1" dirty="0">
              <a:latin typeface="Ubuntu" panose="020B0504030602030204" pitchFamily="34" charset="0"/>
            </a:endParaRPr>
          </a:p>
        </p:txBody>
      </p:sp>
    </p:spTree>
    <p:extLst>
      <p:ext uri="{BB962C8B-B14F-4D97-AF65-F5344CB8AC3E}">
        <p14:creationId xmlns:p14="http://schemas.microsoft.com/office/powerpoint/2010/main" val="13600165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4863040" cy="5047361"/>
          </a:xfrm>
        </p:spPr>
        <p:txBody>
          <a:bodyPr/>
          <a:lstStyle/>
          <a:p>
            <a:r>
              <a:rPr lang="en-US" sz="1600" dirty="0" smtClean="0"/>
              <a:t>Open </a:t>
            </a:r>
            <a:r>
              <a:rPr lang="en-US" sz="1600" dirty="0"/>
              <a:t>source software allows </a:t>
            </a:r>
            <a:r>
              <a:rPr lang="en-US" sz="1600" dirty="0" smtClean="0"/>
              <a:t>shared development </a:t>
            </a:r>
            <a:r>
              <a:rPr lang="en-US" sz="1600" dirty="0"/>
              <a:t>and lowers R&amp;D cost by enabling you </a:t>
            </a:r>
            <a:r>
              <a:rPr lang="en-US" sz="1600" dirty="0" smtClean="0"/>
              <a:t>to reap </a:t>
            </a:r>
            <a:r>
              <a:rPr lang="en-US" sz="1600" dirty="0"/>
              <a:t>the benefit of billions of dollars of open </a:t>
            </a:r>
            <a:r>
              <a:rPr lang="en-US" sz="1600" dirty="0" smtClean="0"/>
              <a:t>source software </a:t>
            </a:r>
            <a:r>
              <a:rPr lang="en-US" sz="1600" dirty="0"/>
              <a:t>that can be harnessed to create </a:t>
            </a:r>
            <a:r>
              <a:rPr lang="en-US" sz="1600" dirty="0" smtClean="0"/>
              <a:t>better products </a:t>
            </a:r>
            <a:r>
              <a:rPr lang="en-US" sz="1600" dirty="0"/>
              <a:t>and services. </a:t>
            </a:r>
            <a:endParaRPr lang="en-US" sz="1600" dirty="0" smtClean="0"/>
          </a:p>
          <a:p>
            <a:r>
              <a:rPr lang="en-US" sz="1600" dirty="0" smtClean="0"/>
              <a:t>Open </a:t>
            </a:r>
            <a:r>
              <a:rPr lang="en-US" sz="1600" dirty="0"/>
              <a:t>source software </a:t>
            </a:r>
            <a:r>
              <a:rPr lang="en-US" sz="1600" dirty="0" smtClean="0"/>
              <a:t>helps accelerate </a:t>
            </a:r>
            <a:r>
              <a:rPr lang="en-US" sz="1600" dirty="0"/>
              <a:t>product development and enables </a:t>
            </a:r>
            <a:r>
              <a:rPr lang="en-US" sz="1600" dirty="0" smtClean="0"/>
              <a:t>faster time </a:t>
            </a:r>
            <a:r>
              <a:rPr lang="en-US" sz="1600" dirty="0"/>
              <a:t>to market especially when products needs </a:t>
            </a:r>
            <a:r>
              <a:rPr lang="en-US" sz="1600" dirty="0" smtClean="0"/>
              <a:t>and requirements </a:t>
            </a:r>
            <a:r>
              <a:rPr lang="en-US" sz="1600" dirty="0"/>
              <a:t>are aligned with upstream open </a:t>
            </a:r>
            <a:r>
              <a:rPr lang="en-US" sz="1600" dirty="0" smtClean="0"/>
              <a:t>source projects</a:t>
            </a:r>
            <a:r>
              <a:rPr lang="en-US" sz="1600" dirty="0"/>
              <a:t>. </a:t>
            </a:r>
            <a:endParaRPr lang="en-US" sz="1600" dirty="0" smtClean="0"/>
          </a:p>
          <a:p>
            <a:r>
              <a:rPr lang="en-US" sz="1600" dirty="0" smtClean="0"/>
              <a:t>Open </a:t>
            </a:r>
            <a:r>
              <a:rPr lang="en-US" sz="1600" dirty="0"/>
              <a:t>source software development can also </a:t>
            </a:r>
            <a:r>
              <a:rPr lang="en-US" sz="1600" dirty="0" smtClean="0"/>
              <a:t>enable you </a:t>
            </a:r>
            <a:r>
              <a:rPr lang="en-US" sz="1600" dirty="0"/>
              <a:t>to drive industry leadership by providing </a:t>
            </a:r>
            <a:r>
              <a:rPr lang="en-US" sz="1600" dirty="0" smtClean="0"/>
              <a:t>strong influence </a:t>
            </a:r>
            <a:r>
              <a:rPr lang="en-US" sz="1600" dirty="0"/>
              <a:t>on the technologies used in </a:t>
            </a:r>
            <a:r>
              <a:rPr lang="en-US" sz="1600" dirty="0" smtClean="0"/>
              <a:t>products. This </a:t>
            </a:r>
            <a:r>
              <a:rPr lang="en-US" sz="1600" dirty="0"/>
              <a:t>can help commoditize competing products </a:t>
            </a:r>
            <a:r>
              <a:rPr lang="en-US" sz="1600" dirty="0" smtClean="0"/>
              <a:t>and services </a:t>
            </a:r>
            <a:r>
              <a:rPr lang="en-US" sz="1600" dirty="0"/>
              <a:t>as open source replaces critical </a:t>
            </a:r>
            <a:r>
              <a:rPr lang="en-US" sz="1600" dirty="0" smtClean="0"/>
              <a:t>components of </a:t>
            </a:r>
            <a:r>
              <a:rPr lang="en-US" sz="1600" dirty="0"/>
              <a:t>innovation ecosystems. </a:t>
            </a:r>
            <a:endParaRPr lang="en-US" sz="1600" dirty="0" smtClean="0"/>
          </a:p>
          <a:p>
            <a:r>
              <a:rPr lang="en-US" sz="1600" dirty="0" smtClean="0"/>
              <a:t>Participating</a:t>
            </a:r>
            <a:r>
              <a:rPr lang="en-US" sz="1600" dirty="0"/>
              <a:t> </a:t>
            </a:r>
            <a:r>
              <a:rPr lang="en-US" sz="1600" dirty="0" smtClean="0"/>
              <a:t>in </a:t>
            </a:r>
            <a:r>
              <a:rPr lang="en-US" sz="1600" dirty="0"/>
              <a:t>open source development gives you an edge in </a:t>
            </a:r>
            <a:r>
              <a:rPr lang="en-US" sz="1600" dirty="0" smtClean="0"/>
              <a:t>the talent </a:t>
            </a:r>
            <a:r>
              <a:rPr lang="en-US" sz="1600" dirty="0"/>
              <a:t>war because organizations with strong </a:t>
            </a:r>
            <a:r>
              <a:rPr lang="en-US" sz="1600" dirty="0" smtClean="0"/>
              <a:t>open source </a:t>
            </a:r>
            <a:r>
              <a:rPr lang="en-US" sz="1600" dirty="0"/>
              <a:t>R&amp;D attract top software talent.</a:t>
            </a:r>
          </a:p>
        </p:txBody>
      </p:sp>
      <p:sp>
        <p:nvSpPr>
          <p:cNvPr id="4" name="Title 3"/>
          <p:cNvSpPr>
            <a:spLocks noGrp="1"/>
          </p:cNvSpPr>
          <p:nvPr>
            <p:ph type="title"/>
          </p:nvPr>
        </p:nvSpPr>
        <p:spPr/>
        <p:txBody>
          <a:bodyPr/>
          <a:lstStyle/>
          <a:p>
            <a:r>
              <a:rPr lang="en-US" dirty="0" smtClean="0"/>
              <a:t>Another tool in your tool box</a:t>
            </a:r>
            <a:endParaRPr lang="en-US" dirty="0"/>
          </a:p>
        </p:txBody>
      </p:sp>
      <p:graphicFrame>
        <p:nvGraphicFramePr>
          <p:cNvPr id="6" name="Diagram 5"/>
          <p:cNvGraphicFramePr/>
          <p:nvPr>
            <p:extLst>
              <p:ext uri="{D42A27DB-BD31-4B8C-83A1-F6EECF244321}">
                <p14:modId xmlns:p14="http://schemas.microsoft.com/office/powerpoint/2010/main" val="3640467622"/>
              </p:ext>
            </p:extLst>
          </p:nvPr>
        </p:nvGraphicFramePr>
        <p:xfrm>
          <a:off x="5773180" y="1375813"/>
          <a:ext cx="6036200" cy="465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699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2307095"/>
            <a:ext cx="10955382" cy="2243809"/>
          </a:xfrm>
        </p:spPr>
        <p:txBody>
          <a:bodyPr/>
          <a:lstStyle/>
          <a:p>
            <a:pPr marL="0" indent="0" algn="ctr">
              <a:buNone/>
            </a:pPr>
            <a:r>
              <a:rPr lang="en-US" sz="3600" i="1" dirty="0" smtClean="0">
                <a:solidFill>
                  <a:schemeClr val="accent5"/>
                </a:solidFill>
                <a:latin typeface="ubuntu" panose="020B0504030602030204" pitchFamily="34" charset="0"/>
              </a:rPr>
              <a:t>Participate and host open source events</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Be visible. </a:t>
            </a:r>
          </a:p>
          <a:p>
            <a:pPr marL="0" indent="0" algn="ctr">
              <a:buNone/>
            </a:pPr>
            <a:r>
              <a:rPr lang="en-US" sz="1800" i="1" dirty="0" smtClean="0">
                <a:solidFill>
                  <a:schemeClr val="tx1">
                    <a:lumMod val="95000"/>
                    <a:lumOff val="5000"/>
                  </a:schemeClr>
                </a:solidFill>
                <a:latin typeface="ubuntu" panose="020B0504030602030204" pitchFamily="34" charset="0"/>
              </a:rPr>
              <a:t>Show your work.</a:t>
            </a:r>
          </a:p>
          <a:p>
            <a:pPr marL="0" indent="0" algn="ctr">
              <a:buNone/>
            </a:pPr>
            <a:r>
              <a:rPr lang="en-US" sz="1800" i="1" dirty="0" smtClean="0">
                <a:solidFill>
                  <a:schemeClr val="tx1">
                    <a:lumMod val="95000"/>
                    <a:lumOff val="5000"/>
                  </a:schemeClr>
                </a:solidFill>
                <a:latin typeface="ubuntu" panose="020B0504030602030204" pitchFamily="34" charset="0"/>
              </a:rPr>
              <a:t>Seek collaborators.</a:t>
            </a: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14/17</a:t>
            </a:r>
            <a:endParaRPr lang="en-US" sz="2000" b="1" dirty="0">
              <a:latin typeface="Ubuntu" panose="020B0504030602030204" pitchFamily="34" charset="0"/>
            </a:endParaRPr>
          </a:p>
        </p:txBody>
      </p:sp>
    </p:spTree>
    <p:extLst>
      <p:ext uri="{BB962C8B-B14F-4D97-AF65-F5344CB8AC3E}">
        <p14:creationId xmlns:p14="http://schemas.microsoft.com/office/powerpoint/2010/main" val="346002915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3072357"/>
            <a:ext cx="10955382" cy="713286"/>
          </a:xfrm>
        </p:spPr>
        <p:txBody>
          <a:bodyPr/>
          <a:lstStyle/>
          <a:p>
            <a:pPr marL="0" indent="0" algn="ctr">
              <a:buNone/>
            </a:pPr>
            <a:r>
              <a:rPr lang="en-US" sz="3600" i="1" dirty="0" smtClean="0">
                <a:solidFill>
                  <a:schemeClr val="accent5"/>
                </a:solidFill>
                <a:latin typeface="ubuntu" panose="020B0504030602030204" pitchFamily="34" charset="0"/>
              </a:rPr>
              <a:t>Establish open source R&amp;D projects with universities</a:t>
            </a:r>
            <a:endParaRPr lang="en-US" sz="1800" i="1" dirty="0" smtClean="0">
              <a:solidFill>
                <a:schemeClr val="accent5"/>
              </a:solidFill>
              <a:latin typeface="ubuntu" panose="020B0504030602030204" pitchFamily="34" charset="0"/>
            </a:endParaRP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15/17</a:t>
            </a:r>
            <a:endParaRPr lang="en-US" sz="2000" b="1" dirty="0">
              <a:latin typeface="Ubuntu" panose="020B0504030602030204" pitchFamily="34" charset="0"/>
            </a:endParaRPr>
          </a:p>
        </p:txBody>
      </p:sp>
    </p:spTree>
    <p:extLst>
      <p:ext uri="{BB962C8B-B14F-4D97-AF65-F5344CB8AC3E}">
        <p14:creationId xmlns:p14="http://schemas.microsoft.com/office/powerpoint/2010/main" val="410947838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sz="quarter" idx="14"/>
          </p:nvPr>
        </p:nvSpPr>
        <p:spPr>
          <a:xfrm>
            <a:off x="618309" y="2299008"/>
            <a:ext cx="10955382" cy="2279439"/>
          </a:xfrm>
        </p:spPr>
        <p:txBody>
          <a:bodyPr/>
          <a:lstStyle/>
          <a:p>
            <a:pPr marL="0" indent="0" algn="ctr">
              <a:buNone/>
            </a:pPr>
            <a:r>
              <a:rPr lang="en-US" sz="3600" i="1" dirty="0" smtClean="0">
                <a:solidFill>
                  <a:schemeClr val="accent5"/>
                </a:solidFill>
                <a:latin typeface="ubuntu" panose="020B0504030602030204" pitchFamily="34" charset="0"/>
              </a:rPr>
              <a:t>Update your outsourcing agreements, your M&amp;A practices</a:t>
            </a:r>
          </a:p>
          <a:p>
            <a:pPr marL="0" indent="0" algn="ctr">
              <a:buNone/>
            </a:pPr>
            <a:endParaRPr lang="en-US" sz="1800" i="1" dirty="0" smtClean="0">
              <a:solidFill>
                <a:schemeClr val="tx1">
                  <a:lumMod val="95000"/>
                  <a:lumOff val="5000"/>
                </a:schemeClr>
              </a:solidFill>
              <a:latin typeface="ubuntu" panose="020B0504030602030204" pitchFamily="34" charset="0"/>
            </a:endParaRPr>
          </a:p>
          <a:p>
            <a:pPr marL="0" indent="0" algn="ctr">
              <a:buNone/>
            </a:pPr>
            <a:endParaRPr lang="en-US" sz="1800" i="1" dirty="0">
              <a:solidFill>
                <a:schemeClr val="tx1">
                  <a:lumMod val="95000"/>
                  <a:lumOff val="5000"/>
                </a:schemeClr>
              </a:solidFill>
              <a:latin typeface="ubuntu" panose="020B0504030602030204" pitchFamily="34" charset="0"/>
            </a:endParaRPr>
          </a:p>
          <a:p>
            <a:pPr marL="0" indent="0" algn="ctr">
              <a:buNone/>
            </a:pPr>
            <a:r>
              <a:rPr lang="en-US" sz="1800" i="1" dirty="0" smtClean="0">
                <a:solidFill>
                  <a:schemeClr val="tx1">
                    <a:lumMod val="95000"/>
                    <a:lumOff val="5000"/>
                  </a:schemeClr>
                </a:solidFill>
                <a:latin typeface="ubuntu" panose="020B0504030602030204" pitchFamily="34" charset="0"/>
              </a:rPr>
              <a:t>Ensure compliance within your software supply chain.</a:t>
            </a:r>
          </a:p>
        </p:txBody>
      </p:sp>
      <p:sp>
        <p:nvSpPr>
          <p:cNvPr id="3" name="TextBox 2"/>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16/17</a:t>
            </a:r>
            <a:endParaRPr lang="en-US" sz="2000" b="1" dirty="0">
              <a:latin typeface="Ubuntu" panose="020B0504030602030204" pitchFamily="34" charset="0"/>
            </a:endParaRPr>
          </a:p>
        </p:txBody>
      </p:sp>
    </p:spTree>
    <p:extLst>
      <p:ext uri="{BB962C8B-B14F-4D97-AF65-F5344CB8AC3E}">
        <p14:creationId xmlns:p14="http://schemas.microsoft.com/office/powerpoint/2010/main" val="407690589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quarter" idx="14"/>
          </p:nvPr>
        </p:nvSpPr>
        <p:spPr>
          <a:xfrm>
            <a:off x="618309" y="3062629"/>
            <a:ext cx="10955382" cy="732741"/>
          </a:xfrm>
        </p:spPr>
        <p:txBody>
          <a:bodyPr/>
          <a:lstStyle/>
          <a:p>
            <a:pPr marL="0" indent="0" algn="ctr">
              <a:buNone/>
            </a:pPr>
            <a:r>
              <a:rPr lang="en-US" sz="3600" i="1" dirty="0" smtClean="0">
                <a:solidFill>
                  <a:schemeClr val="accent5"/>
                </a:solidFill>
                <a:latin typeface="ubuntu" panose="020B0504030602030204" pitchFamily="34" charset="0"/>
              </a:rPr>
              <a:t>Formalize an open source career path</a:t>
            </a:r>
          </a:p>
        </p:txBody>
      </p:sp>
      <p:sp>
        <p:nvSpPr>
          <p:cNvPr id="4" name="TextBox 3"/>
          <p:cNvSpPr txBox="1"/>
          <p:nvPr/>
        </p:nvSpPr>
        <p:spPr>
          <a:xfrm>
            <a:off x="148752" y="111210"/>
            <a:ext cx="880369" cy="400110"/>
          </a:xfrm>
          <a:prstGeom prst="rect">
            <a:avLst/>
          </a:prstGeom>
          <a:noFill/>
        </p:spPr>
        <p:txBody>
          <a:bodyPr wrap="none" rtlCol="0">
            <a:spAutoFit/>
          </a:bodyPr>
          <a:lstStyle/>
          <a:p>
            <a:r>
              <a:rPr lang="en-US" sz="2000" b="1" dirty="0" smtClean="0">
                <a:latin typeface="Ubuntu" panose="020B0504030602030204" pitchFamily="34" charset="0"/>
              </a:rPr>
              <a:t>17/17</a:t>
            </a:r>
            <a:endParaRPr lang="en-US" sz="2000" b="1" dirty="0">
              <a:latin typeface="Ubuntu" panose="020B0504030602030204" pitchFamily="34" charset="0"/>
            </a:endParaRPr>
          </a:p>
        </p:txBody>
      </p:sp>
    </p:spTree>
    <p:extLst>
      <p:ext uri="{BB962C8B-B14F-4D97-AF65-F5344CB8AC3E}">
        <p14:creationId xmlns:p14="http://schemas.microsoft.com/office/powerpoint/2010/main" val="75943238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8127779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Areas</a:t>
            </a:r>
            <a:endParaRPr lang="en-US" dirty="0"/>
          </a:p>
        </p:txBody>
      </p:sp>
      <p:grpSp>
        <p:nvGrpSpPr>
          <p:cNvPr id="29" name="Group 28"/>
          <p:cNvGrpSpPr/>
          <p:nvPr/>
        </p:nvGrpSpPr>
        <p:grpSpPr>
          <a:xfrm>
            <a:off x="484056" y="2051170"/>
            <a:ext cx="11223888" cy="3586327"/>
            <a:chOff x="144242" y="2122421"/>
            <a:chExt cx="11223888" cy="3586327"/>
          </a:xfrm>
        </p:grpSpPr>
        <p:sp>
          <p:nvSpPr>
            <p:cNvPr id="4" name="Flowchart: Process 3"/>
            <p:cNvSpPr/>
            <p:nvPr/>
          </p:nvSpPr>
          <p:spPr>
            <a:xfrm>
              <a:off x="2395422" y="2122421"/>
              <a:ext cx="2152530" cy="3586327"/>
            </a:xfrm>
            <a:prstGeom prst="flowChartProces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4638249" y="2122421"/>
              <a:ext cx="2182163" cy="3586327"/>
            </a:xfrm>
            <a:prstGeom prst="flowChartProcess">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144242" y="2122421"/>
              <a:ext cx="2173062" cy="3575644"/>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7"/>
            <p:cNvGrpSpPr>
              <a:grpSpLocks/>
            </p:cNvGrpSpPr>
            <p:nvPr/>
          </p:nvGrpSpPr>
          <p:grpSpPr bwMode="auto">
            <a:xfrm>
              <a:off x="178130" y="2760511"/>
              <a:ext cx="2105901" cy="2773389"/>
              <a:chOff x="1708811" y="4678331"/>
              <a:chExt cx="1766737" cy="1275906"/>
            </a:xfrm>
          </p:grpSpPr>
          <p:sp>
            <p:nvSpPr>
              <p:cNvPr id="8" name="Rectangle 7"/>
              <p:cNvSpPr/>
              <p:nvPr/>
            </p:nvSpPr>
            <p:spPr>
              <a:xfrm>
                <a:off x="1708811" y="4678751"/>
                <a:ext cx="1766749" cy="127621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en-US" sz="1200">
                  <a:solidFill>
                    <a:srgbClr val="595959"/>
                  </a:solidFill>
                </a:endParaRPr>
              </a:p>
            </p:txBody>
          </p:sp>
          <p:sp>
            <p:nvSpPr>
              <p:cNvPr id="9" name="Content Placeholder 2"/>
              <p:cNvSpPr txBox="1">
                <a:spLocks/>
              </p:cNvSpPr>
              <p:nvPr/>
            </p:nvSpPr>
            <p:spPr bwMode="auto">
              <a:xfrm>
                <a:off x="1765005" y="4727205"/>
                <a:ext cx="1669311" cy="1152604"/>
              </a:xfrm>
              <a:prstGeom prst="rect">
                <a:avLst/>
              </a:prstGeom>
              <a:noFill/>
              <a:ln w="3175">
                <a:solidFill>
                  <a:schemeClr val="bg1"/>
                </a:solidFill>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Arial Narrow" charset="0"/>
                    <a:ea typeface="ＭＳ Ｐゴシック" charset="0"/>
                    <a:cs typeface="ＭＳ Ｐゴシック" charset="0"/>
                  </a:defRPr>
                </a:lvl1pPr>
                <a:lvl2pPr marL="3175">
                  <a:defRPr>
                    <a:solidFill>
                      <a:schemeClr val="tx1"/>
                    </a:solidFill>
                    <a:latin typeface="Arial Narrow" charset="0"/>
                    <a:ea typeface="ＭＳ Ｐゴシック" charset="0"/>
                  </a:defRPr>
                </a:lvl2pPr>
                <a:lvl3pPr marL="1143000" indent="-228600">
                  <a:defRPr>
                    <a:solidFill>
                      <a:schemeClr val="tx1"/>
                    </a:solidFill>
                    <a:latin typeface="Arial Narrow" charset="0"/>
                    <a:ea typeface="ＭＳ Ｐゴシック" charset="0"/>
                  </a:defRPr>
                </a:lvl3pPr>
                <a:lvl4pPr marL="1600200" indent="-228600">
                  <a:defRPr>
                    <a:solidFill>
                      <a:schemeClr val="tx1"/>
                    </a:solidFill>
                    <a:latin typeface="Arial Narrow" charset="0"/>
                    <a:ea typeface="ＭＳ Ｐゴシック" charset="0"/>
                  </a:defRPr>
                </a:lvl4pPr>
                <a:lvl5pPr marL="2057400" indent="-228600">
                  <a:defRPr>
                    <a:solidFill>
                      <a:schemeClr val="tx1"/>
                    </a:solidFill>
                    <a:latin typeface="Arial Narrow" charset="0"/>
                    <a:ea typeface="ＭＳ Ｐゴシック" charset="0"/>
                  </a:defRPr>
                </a:lvl5pPr>
                <a:lvl6pPr marL="2514600" indent="-228600" fontAlgn="base">
                  <a:spcBef>
                    <a:spcPct val="0"/>
                  </a:spcBef>
                  <a:spcAft>
                    <a:spcPct val="0"/>
                  </a:spcAft>
                  <a:defRPr>
                    <a:solidFill>
                      <a:schemeClr val="tx1"/>
                    </a:solidFill>
                    <a:latin typeface="Arial Narrow" charset="0"/>
                    <a:ea typeface="ＭＳ Ｐゴシック" charset="0"/>
                  </a:defRPr>
                </a:lvl6pPr>
                <a:lvl7pPr marL="2971800" indent="-228600" fontAlgn="base">
                  <a:spcBef>
                    <a:spcPct val="0"/>
                  </a:spcBef>
                  <a:spcAft>
                    <a:spcPct val="0"/>
                  </a:spcAft>
                  <a:defRPr>
                    <a:solidFill>
                      <a:schemeClr val="tx1"/>
                    </a:solidFill>
                    <a:latin typeface="Arial Narrow" charset="0"/>
                    <a:ea typeface="ＭＳ Ｐゴシック" charset="0"/>
                  </a:defRPr>
                </a:lvl7pPr>
                <a:lvl8pPr marL="3429000" indent="-228600" fontAlgn="base">
                  <a:spcBef>
                    <a:spcPct val="0"/>
                  </a:spcBef>
                  <a:spcAft>
                    <a:spcPct val="0"/>
                  </a:spcAft>
                  <a:defRPr>
                    <a:solidFill>
                      <a:schemeClr val="tx1"/>
                    </a:solidFill>
                    <a:latin typeface="Arial Narrow" charset="0"/>
                    <a:ea typeface="ＭＳ Ｐゴシック" charset="0"/>
                  </a:defRPr>
                </a:lvl8pPr>
                <a:lvl9pPr marL="3886200" indent="-228600" fontAlgn="base">
                  <a:spcBef>
                    <a:spcPct val="0"/>
                  </a:spcBef>
                  <a:spcAft>
                    <a:spcPct val="0"/>
                  </a:spcAft>
                  <a:defRPr>
                    <a:solidFill>
                      <a:schemeClr val="tx1"/>
                    </a:solidFill>
                    <a:latin typeface="Arial Narrow" charset="0"/>
                    <a:ea typeface="ＭＳ Ｐゴシック" charset="0"/>
                  </a:defRPr>
                </a:lvl9pPr>
              </a:lstStyle>
              <a:p>
                <a:pPr lvl="1" algn="ctr" eaLnBrk="0" latinLnBrk="0" hangingPunct="0">
                  <a:spcBef>
                    <a:spcPct val="20000"/>
                  </a:spcBef>
                  <a:buClr>
                    <a:srgbClr val="A0C465"/>
                  </a:buClr>
                  <a:buSzPct val="100000"/>
                  <a:buFont typeface="Arial" charset="0"/>
                  <a:buNone/>
                </a:pPr>
                <a:r>
                  <a:rPr lang="en-US" sz="1600" dirty="0" smtClean="0">
                    <a:solidFill>
                      <a:srgbClr val="595959"/>
                    </a:solidFill>
                    <a:latin typeface="+mn-lt"/>
                  </a:rPr>
                  <a:t>Development model</a:t>
                </a:r>
              </a:p>
              <a:p>
                <a:pPr lvl="1" algn="ctr" eaLnBrk="0" latinLnBrk="0" hangingPunct="0">
                  <a:spcBef>
                    <a:spcPct val="20000"/>
                  </a:spcBef>
                  <a:buClr>
                    <a:srgbClr val="A0C465"/>
                  </a:buClr>
                  <a:buSzPct val="100000"/>
                  <a:buFont typeface="Arial" charset="0"/>
                  <a:buNone/>
                </a:pPr>
                <a:r>
                  <a:rPr lang="en-US" sz="1600" dirty="0" smtClean="0">
                    <a:solidFill>
                      <a:srgbClr val="595959"/>
                    </a:solidFill>
                    <a:latin typeface="+mn-lt"/>
                  </a:rPr>
                  <a:t>Collaboration</a:t>
                </a:r>
                <a:endParaRPr lang="en-US" sz="1600" dirty="0">
                  <a:solidFill>
                    <a:srgbClr val="595959"/>
                  </a:solidFill>
                  <a:latin typeface="+mn-lt"/>
                </a:endParaRP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Transparency</a:t>
                </a: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Meritocracy</a:t>
                </a: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Team formation </a:t>
                </a:r>
                <a:endParaRPr lang="en-US" sz="1600" dirty="0" smtClean="0">
                  <a:solidFill>
                    <a:srgbClr val="595959"/>
                  </a:solidFill>
                  <a:latin typeface="+mn-lt"/>
                </a:endParaRPr>
              </a:p>
              <a:p>
                <a:pPr lvl="1" algn="ctr" eaLnBrk="0" latinLnBrk="0" hangingPunct="0">
                  <a:spcBef>
                    <a:spcPct val="20000"/>
                  </a:spcBef>
                  <a:buClr>
                    <a:srgbClr val="A0C465"/>
                  </a:buClr>
                  <a:buSzPct val="100000"/>
                  <a:buFont typeface="Arial" charset="0"/>
                  <a:buNone/>
                </a:pPr>
                <a:r>
                  <a:rPr lang="en-US" sz="1600" dirty="0" smtClean="0">
                    <a:solidFill>
                      <a:srgbClr val="595959"/>
                    </a:solidFill>
                    <a:latin typeface="+mn-lt"/>
                  </a:rPr>
                  <a:t>Hiring </a:t>
                </a:r>
                <a:r>
                  <a:rPr lang="en-US" sz="1600" dirty="0">
                    <a:solidFill>
                      <a:srgbClr val="595959"/>
                    </a:solidFill>
                    <a:latin typeface="+mn-lt"/>
                  </a:rPr>
                  <a:t>practices</a:t>
                </a: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Right success metrics</a:t>
                </a:r>
              </a:p>
            </p:txBody>
          </p:sp>
        </p:grpSp>
        <p:grpSp>
          <p:nvGrpSpPr>
            <p:cNvPr id="10" name="Group 18"/>
            <p:cNvGrpSpPr>
              <a:grpSpLocks/>
            </p:cNvGrpSpPr>
            <p:nvPr/>
          </p:nvGrpSpPr>
          <p:grpSpPr bwMode="auto">
            <a:xfrm>
              <a:off x="2424782" y="2775173"/>
              <a:ext cx="2086001" cy="2773389"/>
              <a:chOff x="3643900" y="4681870"/>
              <a:chExt cx="1766737" cy="1275906"/>
            </a:xfrm>
          </p:grpSpPr>
          <p:sp>
            <p:nvSpPr>
              <p:cNvPr id="11" name="Rectangle 10"/>
              <p:cNvSpPr/>
              <p:nvPr/>
            </p:nvSpPr>
            <p:spPr>
              <a:xfrm>
                <a:off x="3643822" y="4681926"/>
                <a:ext cx="1766748" cy="127621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en-US" sz="1200">
                  <a:solidFill>
                    <a:srgbClr val="595959"/>
                  </a:solidFill>
                </a:endParaRPr>
              </a:p>
            </p:txBody>
          </p:sp>
          <p:sp>
            <p:nvSpPr>
              <p:cNvPr id="12" name="Content Placeholder 2"/>
              <p:cNvSpPr txBox="1">
                <a:spLocks/>
              </p:cNvSpPr>
              <p:nvPr/>
            </p:nvSpPr>
            <p:spPr>
              <a:xfrm>
                <a:off x="3693030" y="4740657"/>
                <a:ext cx="1669919" cy="1153989"/>
              </a:xfrm>
              <a:prstGeom prst="rect">
                <a:avLst/>
              </a:prstGeom>
              <a:ln w="3175">
                <a:solidFill>
                  <a:schemeClr val="bg1"/>
                </a:solidFill>
              </a:ln>
            </p:spPr>
            <p:txBody>
              <a:bodyPr>
                <a:normAutofit/>
              </a:bodyPr>
              <a:lstStyle>
                <a:lvl1pPr marL="233363" indent="-233363" algn="l" defTabSz="914400" rtl="0" eaLnBrk="1" latinLnBrk="0" hangingPunct="1">
                  <a:spcBef>
                    <a:spcPct val="20000"/>
                  </a:spcBef>
                  <a:buClr>
                    <a:schemeClr val="accent4"/>
                  </a:buClr>
                  <a:buSzPct val="100000"/>
                  <a:buFont typeface="Arial" pitchFamily="34" charset="0"/>
                  <a:buChar char="•"/>
                  <a:defRPr sz="2800" kern="1200">
                    <a:solidFill>
                      <a:schemeClr val="tx1"/>
                    </a:solidFill>
                    <a:latin typeface="Franklin Gothic Book" pitchFamily="34" charset="0"/>
                    <a:ea typeface="+mn-ea"/>
                    <a:cs typeface="+mn-cs"/>
                  </a:defRPr>
                </a:lvl1pPr>
                <a:lvl2pPr marL="625475" indent="-168275" algn="l" defTabSz="914400" rtl="0" eaLnBrk="1" latinLnBrk="0" hangingPunct="1">
                  <a:spcBef>
                    <a:spcPct val="20000"/>
                  </a:spcBef>
                  <a:buClr>
                    <a:schemeClr val="accent5"/>
                  </a:buClr>
                  <a:buSzPct val="100000"/>
                  <a:buFont typeface="Arial" pitchFamily="34" charset="0"/>
                  <a:buChar char="•"/>
                  <a:defRPr sz="2400" kern="1200">
                    <a:solidFill>
                      <a:srgbClr val="6F6F6F"/>
                    </a:solidFill>
                    <a:latin typeface="Franklin Gothic Book" pitchFamily="34" charset="0"/>
                    <a:ea typeface="+mn-ea"/>
                    <a:cs typeface="+mn-cs"/>
                  </a:defRPr>
                </a:lvl2pPr>
                <a:lvl3pPr marL="1084263" indent="-169863" algn="l" defTabSz="914400" rtl="0" eaLnBrk="1" latinLnBrk="0" hangingPunct="1">
                  <a:spcBef>
                    <a:spcPct val="20000"/>
                  </a:spcBef>
                  <a:buClr>
                    <a:schemeClr val="accent6"/>
                  </a:buClr>
                  <a:buSzPct val="100000"/>
                  <a:buFont typeface="Arial" pitchFamily="34" charset="0"/>
                  <a:buChar char="•"/>
                  <a:defRPr sz="2000" kern="1200">
                    <a:solidFill>
                      <a:srgbClr val="6F6F6F"/>
                    </a:solidFill>
                    <a:latin typeface="Franklin Gothic Book" pitchFamily="34" charset="0"/>
                    <a:ea typeface="+mn-ea"/>
                    <a:cs typeface="+mn-cs"/>
                  </a:defRPr>
                </a:lvl3pPr>
                <a:lvl4pPr marL="1536700" indent="-165100" algn="l" defTabSz="914400" rtl="0" eaLnBrk="1" latinLnBrk="0" hangingPunct="1">
                  <a:spcBef>
                    <a:spcPct val="20000"/>
                  </a:spcBef>
                  <a:buClr>
                    <a:schemeClr val="tx1"/>
                  </a:buClr>
                  <a:buSzPct val="100000"/>
                  <a:buFont typeface="Arial" pitchFamily="34" charset="0"/>
                  <a:buChar char="•"/>
                  <a:defRPr sz="1800" kern="1200">
                    <a:solidFill>
                      <a:srgbClr val="6F6F6F"/>
                    </a:solidFill>
                    <a:latin typeface="Franklin Gothic Book" pitchFamily="34" charset="0"/>
                    <a:ea typeface="+mn-ea"/>
                    <a:cs typeface="+mn-cs"/>
                  </a:defRPr>
                </a:lvl4pPr>
                <a:lvl5pPr marL="1998663" indent="-169863" algn="l" defTabSz="914400" rtl="0" eaLnBrk="1" latinLnBrk="0" hangingPunct="1">
                  <a:spcBef>
                    <a:spcPct val="20000"/>
                  </a:spcBef>
                  <a:buClr>
                    <a:schemeClr val="accent3"/>
                  </a:buClr>
                  <a:buSzPct val="100000"/>
                  <a:buFont typeface="Arial" pitchFamily="34" charset="0"/>
                  <a:buChar char="•"/>
                  <a:defRPr sz="1800" kern="1200">
                    <a:solidFill>
                      <a:srgbClr val="6F6F6F"/>
                    </a:solidFill>
                    <a:latin typeface="Franklin Gothic Book"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algn="ctr" eaLnBrk="0" fontAlgn="auto" hangingPunct="0">
                  <a:spcAft>
                    <a:spcPts val="0"/>
                  </a:spcAft>
                  <a:buClr>
                    <a:srgbClr val="A0C465"/>
                  </a:buClr>
                  <a:buNone/>
                  <a:defRPr/>
                </a:pPr>
                <a:r>
                  <a:rPr lang="en-US" sz="1600" dirty="0">
                    <a:solidFill>
                      <a:srgbClr val="595959"/>
                    </a:solidFill>
                    <a:latin typeface="+mn-lt"/>
                  </a:rPr>
                  <a:t>Governance </a:t>
                </a:r>
              </a:p>
              <a:p>
                <a:pPr marL="3175" lvl="1" indent="0" algn="ctr" eaLnBrk="0" fontAlgn="auto" hangingPunct="0">
                  <a:spcAft>
                    <a:spcPts val="0"/>
                  </a:spcAft>
                  <a:buClr>
                    <a:srgbClr val="A0C465"/>
                  </a:buClr>
                  <a:buNone/>
                  <a:defRPr/>
                </a:pPr>
                <a:r>
                  <a:rPr lang="en-US" sz="1600" dirty="0" smtClean="0">
                    <a:solidFill>
                      <a:srgbClr val="595959"/>
                    </a:solidFill>
                    <a:latin typeface="+mn-lt"/>
                  </a:rPr>
                  <a:t>Usage</a:t>
                </a:r>
              </a:p>
              <a:p>
                <a:pPr marL="3175" lvl="1" indent="0" algn="ctr" eaLnBrk="0" fontAlgn="auto" hangingPunct="0">
                  <a:spcAft>
                    <a:spcPts val="0"/>
                  </a:spcAft>
                  <a:buClr>
                    <a:srgbClr val="A0C465"/>
                  </a:buClr>
                  <a:buNone/>
                  <a:defRPr/>
                </a:pPr>
                <a:r>
                  <a:rPr lang="en-US" sz="1600" dirty="0" smtClean="0">
                    <a:solidFill>
                      <a:srgbClr val="595959"/>
                    </a:solidFill>
                    <a:latin typeface="+mn-lt"/>
                  </a:rPr>
                  <a:t>Compliance </a:t>
                </a:r>
              </a:p>
              <a:p>
                <a:pPr marL="3175" lvl="1" indent="0" algn="ctr" eaLnBrk="0" fontAlgn="auto" hangingPunct="0">
                  <a:spcAft>
                    <a:spcPts val="0"/>
                  </a:spcAft>
                  <a:buClr>
                    <a:srgbClr val="A0C465"/>
                  </a:buClr>
                  <a:buNone/>
                  <a:defRPr/>
                </a:pPr>
                <a:r>
                  <a:rPr lang="en-US" sz="1600" dirty="0" smtClean="0">
                    <a:solidFill>
                      <a:srgbClr val="595959"/>
                    </a:solidFill>
                    <a:latin typeface="+mn-lt"/>
                  </a:rPr>
                  <a:t>Contribution</a:t>
                </a:r>
                <a:endParaRPr lang="en-US" sz="1600" dirty="0">
                  <a:solidFill>
                    <a:srgbClr val="595959"/>
                  </a:solidFill>
                  <a:latin typeface="+mn-lt"/>
                </a:endParaRPr>
              </a:p>
              <a:p>
                <a:pPr marL="3175" lvl="1" indent="0" algn="ctr" eaLnBrk="0" fontAlgn="auto" hangingPunct="0">
                  <a:spcAft>
                    <a:spcPts val="0"/>
                  </a:spcAft>
                  <a:buClr>
                    <a:srgbClr val="A0C465"/>
                  </a:buClr>
                  <a:buNone/>
                  <a:defRPr/>
                </a:pPr>
                <a:r>
                  <a:rPr lang="en-US" sz="1600" dirty="0">
                    <a:solidFill>
                      <a:srgbClr val="595959"/>
                    </a:solidFill>
                    <a:latin typeface="+mn-lt"/>
                  </a:rPr>
                  <a:t>Approvals</a:t>
                </a:r>
              </a:p>
              <a:p>
                <a:pPr marL="3175" lvl="1" indent="0" algn="ctr" eaLnBrk="0" fontAlgn="auto" hangingPunct="0">
                  <a:spcAft>
                    <a:spcPts val="0"/>
                  </a:spcAft>
                  <a:buClr>
                    <a:srgbClr val="A0C465"/>
                  </a:buClr>
                  <a:buNone/>
                  <a:defRPr/>
                </a:pPr>
                <a:r>
                  <a:rPr lang="en-US" sz="1600" dirty="0">
                    <a:solidFill>
                      <a:srgbClr val="595959"/>
                    </a:solidFill>
                    <a:latin typeface="+mn-lt"/>
                  </a:rPr>
                  <a:t>Operational model</a:t>
                </a:r>
              </a:p>
            </p:txBody>
          </p:sp>
        </p:grpSp>
        <p:grpSp>
          <p:nvGrpSpPr>
            <p:cNvPr id="13" name="Group 19"/>
            <p:cNvGrpSpPr>
              <a:grpSpLocks/>
            </p:cNvGrpSpPr>
            <p:nvPr/>
          </p:nvGrpSpPr>
          <p:grpSpPr bwMode="auto">
            <a:xfrm>
              <a:off x="4667569" y="2785487"/>
              <a:ext cx="2114720" cy="2773389"/>
              <a:chOff x="5575669" y="4685408"/>
              <a:chExt cx="1766737" cy="1275906"/>
            </a:xfrm>
          </p:grpSpPr>
          <p:sp>
            <p:nvSpPr>
              <p:cNvPr id="14" name="Rectangle 13"/>
              <p:cNvSpPr/>
              <p:nvPr/>
            </p:nvSpPr>
            <p:spPr>
              <a:xfrm>
                <a:off x="5575658" y="4685101"/>
                <a:ext cx="1766749" cy="127621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en-US" sz="1200">
                  <a:solidFill>
                    <a:srgbClr val="595959"/>
                  </a:solidFill>
                </a:endParaRPr>
              </a:p>
            </p:txBody>
          </p:sp>
          <p:sp>
            <p:nvSpPr>
              <p:cNvPr id="15" name="Content Placeholder 2"/>
              <p:cNvSpPr txBox="1">
                <a:spLocks/>
              </p:cNvSpPr>
              <p:nvPr/>
            </p:nvSpPr>
            <p:spPr bwMode="auto">
              <a:xfrm>
                <a:off x="5621227" y="4744914"/>
                <a:ext cx="1669311" cy="1152604"/>
              </a:xfrm>
              <a:prstGeom prst="rect">
                <a:avLst/>
              </a:prstGeom>
              <a:noFill/>
              <a:ln w="3175">
                <a:solidFill>
                  <a:schemeClr val="bg1"/>
                </a:solidFill>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Arial Narrow" charset="0"/>
                    <a:ea typeface="ＭＳ Ｐゴシック" charset="0"/>
                    <a:cs typeface="ＭＳ Ｐゴシック" charset="0"/>
                  </a:defRPr>
                </a:lvl1pPr>
                <a:lvl2pPr marL="3175">
                  <a:defRPr>
                    <a:solidFill>
                      <a:schemeClr val="tx1"/>
                    </a:solidFill>
                    <a:latin typeface="Arial Narrow" charset="0"/>
                    <a:ea typeface="ＭＳ Ｐゴシック" charset="0"/>
                  </a:defRPr>
                </a:lvl2pPr>
                <a:lvl3pPr marL="1143000" indent="-228600">
                  <a:defRPr>
                    <a:solidFill>
                      <a:schemeClr val="tx1"/>
                    </a:solidFill>
                    <a:latin typeface="Arial Narrow" charset="0"/>
                    <a:ea typeface="ＭＳ Ｐゴシック" charset="0"/>
                  </a:defRPr>
                </a:lvl3pPr>
                <a:lvl4pPr marL="1600200" indent="-228600">
                  <a:defRPr>
                    <a:solidFill>
                      <a:schemeClr val="tx1"/>
                    </a:solidFill>
                    <a:latin typeface="Arial Narrow" charset="0"/>
                    <a:ea typeface="ＭＳ Ｐゴシック" charset="0"/>
                  </a:defRPr>
                </a:lvl4pPr>
                <a:lvl5pPr marL="2057400" indent="-228600">
                  <a:defRPr>
                    <a:solidFill>
                      <a:schemeClr val="tx1"/>
                    </a:solidFill>
                    <a:latin typeface="Arial Narrow" charset="0"/>
                    <a:ea typeface="ＭＳ Ｐゴシック" charset="0"/>
                  </a:defRPr>
                </a:lvl5pPr>
                <a:lvl6pPr marL="2514600" indent="-228600" fontAlgn="base">
                  <a:spcBef>
                    <a:spcPct val="0"/>
                  </a:spcBef>
                  <a:spcAft>
                    <a:spcPct val="0"/>
                  </a:spcAft>
                  <a:defRPr>
                    <a:solidFill>
                      <a:schemeClr val="tx1"/>
                    </a:solidFill>
                    <a:latin typeface="Arial Narrow" charset="0"/>
                    <a:ea typeface="ＭＳ Ｐゴシック" charset="0"/>
                  </a:defRPr>
                </a:lvl6pPr>
                <a:lvl7pPr marL="2971800" indent="-228600" fontAlgn="base">
                  <a:spcBef>
                    <a:spcPct val="0"/>
                  </a:spcBef>
                  <a:spcAft>
                    <a:spcPct val="0"/>
                  </a:spcAft>
                  <a:defRPr>
                    <a:solidFill>
                      <a:schemeClr val="tx1"/>
                    </a:solidFill>
                    <a:latin typeface="Arial Narrow" charset="0"/>
                    <a:ea typeface="ＭＳ Ｐゴシック" charset="0"/>
                  </a:defRPr>
                </a:lvl7pPr>
                <a:lvl8pPr marL="3429000" indent="-228600" fontAlgn="base">
                  <a:spcBef>
                    <a:spcPct val="0"/>
                  </a:spcBef>
                  <a:spcAft>
                    <a:spcPct val="0"/>
                  </a:spcAft>
                  <a:defRPr>
                    <a:solidFill>
                      <a:schemeClr val="tx1"/>
                    </a:solidFill>
                    <a:latin typeface="Arial Narrow" charset="0"/>
                    <a:ea typeface="ＭＳ Ｐゴシック" charset="0"/>
                  </a:defRPr>
                </a:lvl8pPr>
                <a:lvl9pPr marL="3886200" indent="-228600" fontAlgn="base">
                  <a:spcBef>
                    <a:spcPct val="0"/>
                  </a:spcBef>
                  <a:spcAft>
                    <a:spcPct val="0"/>
                  </a:spcAft>
                  <a:defRPr>
                    <a:solidFill>
                      <a:schemeClr val="tx1"/>
                    </a:solidFill>
                    <a:latin typeface="Arial Narrow" charset="0"/>
                    <a:ea typeface="ＭＳ Ｐゴシック" charset="0"/>
                  </a:defRPr>
                </a:lvl9pPr>
              </a:lstStyle>
              <a:p>
                <a:pPr lvl="1" algn="ctr" eaLnBrk="0" latinLnBrk="0" hangingPunct="0">
                  <a:spcBef>
                    <a:spcPct val="20000"/>
                  </a:spcBef>
                  <a:buClr>
                    <a:srgbClr val="A0C465"/>
                  </a:buClr>
                  <a:buSzPct val="100000"/>
                </a:pPr>
                <a:r>
                  <a:rPr lang="en-US" sz="1600" dirty="0">
                    <a:solidFill>
                      <a:srgbClr val="595959"/>
                    </a:solidFill>
                    <a:latin typeface="+mn-lt"/>
                  </a:rPr>
                  <a:t>IT infrastructure</a:t>
                </a:r>
              </a:p>
              <a:p>
                <a:pPr lvl="1" algn="ctr" eaLnBrk="0" latinLnBrk="0" hangingPunct="0">
                  <a:spcBef>
                    <a:spcPct val="20000"/>
                  </a:spcBef>
                  <a:buClr>
                    <a:srgbClr val="A0C465"/>
                  </a:buClr>
                  <a:buSzPct val="100000"/>
                </a:pPr>
                <a:r>
                  <a:rPr lang="en-US" sz="1600" dirty="0">
                    <a:solidFill>
                      <a:srgbClr val="595959"/>
                    </a:solidFill>
                    <a:latin typeface="+mn-lt"/>
                  </a:rPr>
                  <a:t>Development </a:t>
                </a:r>
                <a:r>
                  <a:rPr lang="en-US" sz="1600" dirty="0" smtClean="0">
                    <a:solidFill>
                      <a:srgbClr val="595959"/>
                    </a:solidFill>
                    <a:latin typeface="+mn-lt"/>
                  </a:rPr>
                  <a:t>tools</a:t>
                </a:r>
              </a:p>
              <a:p>
                <a:pPr lvl="1" algn="ctr" eaLnBrk="0" latinLnBrk="0" hangingPunct="0">
                  <a:spcBef>
                    <a:spcPct val="20000"/>
                  </a:spcBef>
                  <a:buClr>
                    <a:srgbClr val="A0C465"/>
                  </a:buClr>
                  <a:buSzPct val="100000"/>
                </a:pPr>
                <a:r>
                  <a:rPr lang="en-US" sz="1600" dirty="0" smtClean="0">
                    <a:solidFill>
                      <a:srgbClr val="595959"/>
                    </a:solidFill>
                    <a:latin typeface="+mn-lt"/>
                  </a:rPr>
                  <a:t>Metric </a:t>
                </a:r>
                <a:r>
                  <a:rPr lang="en-US" sz="1600" dirty="0">
                    <a:solidFill>
                      <a:srgbClr val="595959"/>
                    </a:solidFill>
                    <a:latin typeface="+mn-lt"/>
                  </a:rPr>
                  <a:t>t</a:t>
                </a:r>
                <a:r>
                  <a:rPr lang="en-US" sz="1600" dirty="0" smtClean="0">
                    <a:solidFill>
                      <a:srgbClr val="595959"/>
                    </a:solidFill>
                    <a:latin typeface="+mn-lt"/>
                  </a:rPr>
                  <a:t>racking</a:t>
                </a:r>
                <a:endParaRPr lang="en-US" sz="1600" dirty="0">
                  <a:solidFill>
                    <a:srgbClr val="595959"/>
                  </a:solidFill>
                  <a:latin typeface="+mn-lt"/>
                </a:endParaRP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Knowledge sharing</a:t>
                </a:r>
              </a:p>
              <a:p>
                <a:pPr lvl="1" algn="ctr" eaLnBrk="0" latinLnBrk="0" hangingPunct="0">
                  <a:spcBef>
                    <a:spcPct val="20000"/>
                  </a:spcBef>
                  <a:buClr>
                    <a:srgbClr val="A0C465"/>
                  </a:buClr>
                  <a:buSzPct val="100000"/>
                  <a:buFont typeface="Arial" charset="0"/>
                  <a:buNone/>
                </a:pPr>
                <a:r>
                  <a:rPr lang="en-US" sz="1600" dirty="0">
                    <a:solidFill>
                      <a:srgbClr val="595959"/>
                    </a:solidFill>
                    <a:latin typeface="+mn-lt"/>
                  </a:rPr>
                  <a:t>Code reuse</a:t>
                </a:r>
              </a:p>
            </p:txBody>
          </p:sp>
        </p:grpSp>
        <p:sp>
          <p:nvSpPr>
            <p:cNvPr id="16" name="Rectangle 15"/>
            <p:cNvSpPr/>
            <p:nvPr/>
          </p:nvSpPr>
          <p:spPr bwMode="auto">
            <a:xfrm>
              <a:off x="159049" y="2122421"/>
              <a:ext cx="2122884" cy="620518"/>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nchor="ctr"/>
            <a:lstStyle/>
            <a:p>
              <a:pPr algn="ctr" eaLnBrk="0" fontAlgn="auto" hangingPunct="0">
                <a:spcBef>
                  <a:spcPts val="0"/>
                </a:spcBef>
                <a:spcAft>
                  <a:spcPts val="0"/>
                </a:spcAft>
                <a:defRPr/>
              </a:pPr>
              <a:r>
                <a:rPr lang="en-US" b="1" dirty="0">
                  <a:solidFill>
                    <a:schemeClr val="bg1"/>
                  </a:solidFill>
                </a:rPr>
                <a:t>Culture</a:t>
              </a:r>
            </a:p>
          </p:txBody>
        </p:sp>
        <p:sp>
          <p:nvSpPr>
            <p:cNvPr id="17" name="Rectangle 16"/>
            <p:cNvSpPr/>
            <p:nvPr/>
          </p:nvSpPr>
          <p:spPr bwMode="auto">
            <a:xfrm>
              <a:off x="2427219" y="2132714"/>
              <a:ext cx="2086017" cy="620518"/>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nchor="ctr"/>
            <a:lstStyle/>
            <a:p>
              <a:pPr algn="ctr" eaLnBrk="0" fontAlgn="auto" hangingPunct="0">
                <a:spcBef>
                  <a:spcPts val="0"/>
                </a:spcBef>
                <a:spcAft>
                  <a:spcPts val="0"/>
                </a:spcAft>
                <a:defRPr/>
              </a:pPr>
              <a:r>
                <a:rPr lang="en-US" b="1" dirty="0">
                  <a:solidFill>
                    <a:schemeClr val="bg1"/>
                  </a:solidFill>
                </a:rPr>
                <a:t>Processes</a:t>
              </a:r>
            </a:p>
          </p:txBody>
        </p:sp>
        <p:sp>
          <p:nvSpPr>
            <p:cNvPr id="18" name="Rectangle 17"/>
            <p:cNvSpPr/>
            <p:nvPr/>
          </p:nvSpPr>
          <p:spPr bwMode="auto">
            <a:xfrm>
              <a:off x="4679595" y="2138660"/>
              <a:ext cx="2114734" cy="620518"/>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nchor="ctr"/>
            <a:lstStyle/>
            <a:p>
              <a:pPr algn="ctr" eaLnBrk="0" fontAlgn="auto" hangingPunct="0">
                <a:spcBef>
                  <a:spcPts val="0"/>
                </a:spcBef>
                <a:spcAft>
                  <a:spcPts val="0"/>
                </a:spcAft>
                <a:defRPr/>
              </a:pPr>
              <a:r>
                <a:rPr lang="en-US" b="1" dirty="0">
                  <a:solidFill>
                    <a:schemeClr val="bg1"/>
                  </a:solidFill>
                </a:rPr>
                <a:t>Tools</a:t>
              </a:r>
            </a:p>
          </p:txBody>
        </p:sp>
        <p:sp>
          <p:nvSpPr>
            <p:cNvPr id="19" name="Flowchart: Process 18"/>
            <p:cNvSpPr/>
            <p:nvPr/>
          </p:nvSpPr>
          <p:spPr>
            <a:xfrm>
              <a:off x="6912108" y="2122421"/>
              <a:ext cx="2182163" cy="3569472"/>
            </a:xfrm>
            <a:prstGeom prst="flowChartProcess">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a:grpSpLocks/>
            </p:cNvGrpSpPr>
            <p:nvPr/>
          </p:nvGrpSpPr>
          <p:grpSpPr bwMode="auto">
            <a:xfrm>
              <a:off x="6941428" y="2769248"/>
              <a:ext cx="2114720" cy="2773389"/>
              <a:chOff x="5575669" y="4685408"/>
              <a:chExt cx="1766737" cy="1275906"/>
            </a:xfrm>
          </p:grpSpPr>
          <p:sp>
            <p:nvSpPr>
              <p:cNvPr id="21" name="Rectangle 20"/>
              <p:cNvSpPr/>
              <p:nvPr/>
            </p:nvSpPr>
            <p:spPr>
              <a:xfrm>
                <a:off x="5575658" y="4685101"/>
                <a:ext cx="1766749" cy="127621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en-US" sz="1200">
                  <a:solidFill>
                    <a:srgbClr val="595959"/>
                  </a:solidFill>
                </a:endParaRPr>
              </a:p>
            </p:txBody>
          </p:sp>
          <p:sp>
            <p:nvSpPr>
              <p:cNvPr id="22" name="Content Placeholder 2"/>
              <p:cNvSpPr txBox="1">
                <a:spLocks/>
              </p:cNvSpPr>
              <p:nvPr/>
            </p:nvSpPr>
            <p:spPr bwMode="auto">
              <a:xfrm>
                <a:off x="5621227" y="4744914"/>
                <a:ext cx="1669311" cy="1152604"/>
              </a:xfrm>
              <a:prstGeom prst="rect">
                <a:avLst/>
              </a:prstGeom>
              <a:noFill/>
              <a:ln w="3175">
                <a:solidFill>
                  <a:schemeClr val="bg1"/>
                </a:solidFill>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Arial Narrow" charset="0"/>
                    <a:ea typeface="ＭＳ Ｐゴシック" charset="0"/>
                    <a:cs typeface="ＭＳ Ｐゴシック" charset="0"/>
                  </a:defRPr>
                </a:lvl1pPr>
                <a:lvl2pPr marL="3175">
                  <a:defRPr>
                    <a:solidFill>
                      <a:schemeClr val="tx1"/>
                    </a:solidFill>
                    <a:latin typeface="Arial Narrow" charset="0"/>
                    <a:ea typeface="ＭＳ Ｐゴシック" charset="0"/>
                  </a:defRPr>
                </a:lvl2pPr>
                <a:lvl3pPr marL="1143000" indent="-228600">
                  <a:defRPr>
                    <a:solidFill>
                      <a:schemeClr val="tx1"/>
                    </a:solidFill>
                    <a:latin typeface="Arial Narrow" charset="0"/>
                    <a:ea typeface="ＭＳ Ｐゴシック" charset="0"/>
                  </a:defRPr>
                </a:lvl3pPr>
                <a:lvl4pPr marL="1600200" indent="-228600">
                  <a:defRPr>
                    <a:solidFill>
                      <a:schemeClr val="tx1"/>
                    </a:solidFill>
                    <a:latin typeface="Arial Narrow" charset="0"/>
                    <a:ea typeface="ＭＳ Ｐゴシック" charset="0"/>
                  </a:defRPr>
                </a:lvl4pPr>
                <a:lvl5pPr marL="2057400" indent="-228600">
                  <a:defRPr>
                    <a:solidFill>
                      <a:schemeClr val="tx1"/>
                    </a:solidFill>
                    <a:latin typeface="Arial Narrow" charset="0"/>
                    <a:ea typeface="ＭＳ Ｐゴシック" charset="0"/>
                  </a:defRPr>
                </a:lvl5pPr>
                <a:lvl6pPr marL="2514600" indent="-228600" fontAlgn="base">
                  <a:spcBef>
                    <a:spcPct val="0"/>
                  </a:spcBef>
                  <a:spcAft>
                    <a:spcPct val="0"/>
                  </a:spcAft>
                  <a:defRPr>
                    <a:solidFill>
                      <a:schemeClr val="tx1"/>
                    </a:solidFill>
                    <a:latin typeface="Arial Narrow" charset="0"/>
                    <a:ea typeface="ＭＳ Ｐゴシック" charset="0"/>
                  </a:defRPr>
                </a:lvl6pPr>
                <a:lvl7pPr marL="2971800" indent="-228600" fontAlgn="base">
                  <a:spcBef>
                    <a:spcPct val="0"/>
                  </a:spcBef>
                  <a:spcAft>
                    <a:spcPct val="0"/>
                  </a:spcAft>
                  <a:defRPr>
                    <a:solidFill>
                      <a:schemeClr val="tx1"/>
                    </a:solidFill>
                    <a:latin typeface="Arial Narrow" charset="0"/>
                    <a:ea typeface="ＭＳ Ｐゴシック" charset="0"/>
                  </a:defRPr>
                </a:lvl7pPr>
                <a:lvl8pPr marL="3429000" indent="-228600" fontAlgn="base">
                  <a:spcBef>
                    <a:spcPct val="0"/>
                  </a:spcBef>
                  <a:spcAft>
                    <a:spcPct val="0"/>
                  </a:spcAft>
                  <a:defRPr>
                    <a:solidFill>
                      <a:schemeClr val="tx1"/>
                    </a:solidFill>
                    <a:latin typeface="Arial Narrow" charset="0"/>
                    <a:ea typeface="ＭＳ Ｐゴシック" charset="0"/>
                  </a:defRPr>
                </a:lvl8pPr>
                <a:lvl9pPr marL="3886200" indent="-228600" fontAlgn="base">
                  <a:spcBef>
                    <a:spcPct val="0"/>
                  </a:spcBef>
                  <a:spcAft>
                    <a:spcPct val="0"/>
                  </a:spcAft>
                  <a:defRPr>
                    <a:solidFill>
                      <a:schemeClr val="tx1"/>
                    </a:solidFill>
                    <a:latin typeface="Arial Narrow" charset="0"/>
                    <a:ea typeface="ＭＳ Ｐゴシック" charset="0"/>
                  </a:defRPr>
                </a:lvl9pPr>
              </a:lstStyle>
              <a:p>
                <a:pPr lvl="1" algn="ctr" eaLnBrk="0" hangingPunct="0">
                  <a:spcBef>
                    <a:spcPct val="20000"/>
                  </a:spcBef>
                  <a:buClr>
                    <a:srgbClr val="A0C465"/>
                  </a:buClr>
                  <a:buSzPct val="100000"/>
                </a:pPr>
                <a:r>
                  <a:rPr lang="en-US" sz="1600" dirty="0">
                    <a:solidFill>
                      <a:srgbClr val="595959"/>
                    </a:solidFill>
                    <a:latin typeface="+mn-lt"/>
                  </a:rPr>
                  <a:t>Strategy </a:t>
                </a:r>
                <a:endParaRPr lang="en-US" sz="1600" dirty="0" smtClean="0">
                  <a:solidFill>
                    <a:srgbClr val="595959"/>
                  </a:solidFill>
                  <a:latin typeface="+mn-lt"/>
                </a:endParaRPr>
              </a:p>
              <a:p>
                <a:pPr lvl="1" algn="ctr" eaLnBrk="0" hangingPunct="0">
                  <a:spcBef>
                    <a:spcPct val="20000"/>
                  </a:spcBef>
                  <a:buClr>
                    <a:srgbClr val="A0C465"/>
                  </a:buClr>
                  <a:buSzPct val="100000"/>
                </a:pPr>
                <a:r>
                  <a:rPr lang="en-US" sz="1600" dirty="0" smtClean="0">
                    <a:solidFill>
                      <a:srgbClr val="595959"/>
                    </a:solidFill>
                    <a:latin typeface="+mn-lt"/>
                  </a:rPr>
                  <a:t>Projects</a:t>
                </a:r>
              </a:p>
              <a:p>
                <a:pPr lvl="1" algn="ctr" eaLnBrk="0" latinLnBrk="0" hangingPunct="0">
                  <a:spcBef>
                    <a:spcPct val="20000"/>
                  </a:spcBef>
                  <a:buClr>
                    <a:srgbClr val="A0C465"/>
                  </a:buClr>
                  <a:buSzPct val="100000"/>
                </a:pPr>
                <a:r>
                  <a:rPr lang="en-US" sz="1600" dirty="0" smtClean="0">
                    <a:solidFill>
                      <a:srgbClr val="595959"/>
                    </a:solidFill>
                    <a:latin typeface="+mn-lt"/>
                  </a:rPr>
                  <a:t>Priorities</a:t>
                </a:r>
              </a:p>
              <a:p>
                <a:pPr lvl="1" algn="ctr" eaLnBrk="0" latinLnBrk="0" hangingPunct="0">
                  <a:spcBef>
                    <a:spcPct val="20000"/>
                  </a:spcBef>
                  <a:buClr>
                    <a:srgbClr val="A0C465"/>
                  </a:buClr>
                  <a:buSzPct val="100000"/>
                </a:pPr>
                <a:r>
                  <a:rPr lang="en-US" sz="1600" dirty="0" smtClean="0">
                    <a:solidFill>
                      <a:srgbClr val="595959"/>
                    </a:solidFill>
                    <a:latin typeface="+mn-lt"/>
                  </a:rPr>
                  <a:t>Funding</a:t>
                </a:r>
              </a:p>
              <a:p>
                <a:pPr lvl="1" algn="ctr" eaLnBrk="0" latinLnBrk="0" hangingPunct="0">
                  <a:spcBef>
                    <a:spcPct val="20000"/>
                  </a:spcBef>
                  <a:buClr>
                    <a:srgbClr val="A0C465"/>
                  </a:buClr>
                  <a:buSzPct val="100000"/>
                </a:pPr>
                <a:r>
                  <a:rPr lang="en-US" sz="1600" dirty="0" smtClean="0">
                    <a:solidFill>
                      <a:srgbClr val="595959"/>
                    </a:solidFill>
                    <a:latin typeface="+mn-lt"/>
                  </a:rPr>
                  <a:t>Executive support</a:t>
                </a:r>
                <a:endParaRPr lang="en-US" sz="1600" dirty="0">
                  <a:solidFill>
                    <a:srgbClr val="595959"/>
                  </a:solidFill>
                  <a:latin typeface="+mn-lt"/>
                </a:endParaRPr>
              </a:p>
            </p:txBody>
          </p:sp>
        </p:grpSp>
        <p:sp>
          <p:nvSpPr>
            <p:cNvPr id="23" name="Rectangle 22"/>
            <p:cNvSpPr/>
            <p:nvPr/>
          </p:nvSpPr>
          <p:spPr bwMode="auto">
            <a:xfrm>
              <a:off x="6953454" y="2122421"/>
              <a:ext cx="2114734" cy="620518"/>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nchor="ctr"/>
            <a:lstStyle/>
            <a:p>
              <a:pPr algn="ctr" eaLnBrk="0" fontAlgn="auto" hangingPunct="0">
                <a:spcBef>
                  <a:spcPts val="0"/>
                </a:spcBef>
                <a:spcAft>
                  <a:spcPts val="0"/>
                </a:spcAft>
                <a:defRPr/>
              </a:pPr>
              <a:r>
                <a:rPr lang="en-US" b="1" dirty="0" smtClean="0">
                  <a:solidFill>
                    <a:schemeClr val="bg1"/>
                  </a:solidFill>
                </a:rPr>
                <a:t>Continuity</a:t>
              </a:r>
              <a:endParaRPr lang="en-US" b="1" dirty="0">
                <a:solidFill>
                  <a:schemeClr val="bg1"/>
                </a:solidFill>
              </a:endParaRPr>
            </a:p>
          </p:txBody>
        </p:sp>
        <p:sp>
          <p:nvSpPr>
            <p:cNvPr id="24" name="Flowchart: Process 23"/>
            <p:cNvSpPr/>
            <p:nvPr/>
          </p:nvSpPr>
          <p:spPr>
            <a:xfrm>
              <a:off x="9185967" y="2122421"/>
              <a:ext cx="2182163" cy="3569472"/>
            </a:xfrm>
            <a:prstGeom prst="flowChartProcess">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9"/>
            <p:cNvGrpSpPr>
              <a:grpSpLocks/>
            </p:cNvGrpSpPr>
            <p:nvPr/>
          </p:nvGrpSpPr>
          <p:grpSpPr bwMode="auto">
            <a:xfrm>
              <a:off x="9215287" y="2769248"/>
              <a:ext cx="2114720" cy="2773389"/>
              <a:chOff x="5575669" y="4685408"/>
              <a:chExt cx="1766737" cy="1275906"/>
            </a:xfrm>
          </p:grpSpPr>
          <p:sp>
            <p:nvSpPr>
              <p:cNvPr id="26" name="Rectangle 25"/>
              <p:cNvSpPr/>
              <p:nvPr/>
            </p:nvSpPr>
            <p:spPr>
              <a:xfrm>
                <a:off x="5575658" y="4685101"/>
                <a:ext cx="1766749" cy="1276213"/>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Bef>
                    <a:spcPts val="0"/>
                  </a:spcBef>
                  <a:spcAft>
                    <a:spcPts val="0"/>
                  </a:spcAft>
                  <a:defRPr/>
                </a:pPr>
                <a:endParaRPr lang="en-US" sz="1200">
                  <a:solidFill>
                    <a:srgbClr val="595959"/>
                  </a:solidFill>
                </a:endParaRPr>
              </a:p>
            </p:txBody>
          </p:sp>
          <p:sp>
            <p:nvSpPr>
              <p:cNvPr id="27" name="Content Placeholder 2"/>
              <p:cNvSpPr txBox="1">
                <a:spLocks/>
              </p:cNvSpPr>
              <p:nvPr/>
            </p:nvSpPr>
            <p:spPr bwMode="auto">
              <a:xfrm>
                <a:off x="5621227" y="4744914"/>
                <a:ext cx="1669311" cy="1152604"/>
              </a:xfrm>
              <a:prstGeom prst="rect">
                <a:avLst/>
              </a:prstGeom>
              <a:noFill/>
              <a:ln w="3175">
                <a:solidFill>
                  <a:schemeClr val="bg1"/>
                </a:solidFill>
              </a:ln>
              <a:extLst>
                <a:ext uri="{909E8E84-426E-40dd-AFC4-6F175D3DCCD1}">
                  <a14:hiddenFill xmlns:a14="http://schemas.microsoft.com/office/drawing/2010/main">
                    <a:solidFill>
                      <a:srgbClr val="FFFFFF"/>
                    </a:solidFill>
                  </a14:hiddenFill>
                </a:ext>
              </a:extLst>
            </p:spPr>
            <p:txBody>
              <a:bodyPr/>
              <a:lstStyle>
                <a:lvl1pPr marL="342900" indent="-342900">
                  <a:defRPr>
                    <a:solidFill>
                      <a:schemeClr val="tx1"/>
                    </a:solidFill>
                    <a:latin typeface="Arial Narrow" charset="0"/>
                    <a:ea typeface="ＭＳ Ｐゴシック" charset="0"/>
                    <a:cs typeface="ＭＳ Ｐゴシック" charset="0"/>
                  </a:defRPr>
                </a:lvl1pPr>
                <a:lvl2pPr marL="3175">
                  <a:defRPr>
                    <a:solidFill>
                      <a:schemeClr val="tx1"/>
                    </a:solidFill>
                    <a:latin typeface="Arial Narrow" charset="0"/>
                    <a:ea typeface="ＭＳ Ｐゴシック" charset="0"/>
                  </a:defRPr>
                </a:lvl2pPr>
                <a:lvl3pPr marL="1143000" indent="-228600">
                  <a:defRPr>
                    <a:solidFill>
                      <a:schemeClr val="tx1"/>
                    </a:solidFill>
                    <a:latin typeface="Arial Narrow" charset="0"/>
                    <a:ea typeface="ＭＳ Ｐゴシック" charset="0"/>
                  </a:defRPr>
                </a:lvl3pPr>
                <a:lvl4pPr marL="1600200" indent="-228600">
                  <a:defRPr>
                    <a:solidFill>
                      <a:schemeClr val="tx1"/>
                    </a:solidFill>
                    <a:latin typeface="Arial Narrow" charset="0"/>
                    <a:ea typeface="ＭＳ Ｐゴシック" charset="0"/>
                  </a:defRPr>
                </a:lvl4pPr>
                <a:lvl5pPr marL="2057400" indent="-228600">
                  <a:defRPr>
                    <a:solidFill>
                      <a:schemeClr val="tx1"/>
                    </a:solidFill>
                    <a:latin typeface="Arial Narrow" charset="0"/>
                    <a:ea typeface="ＭＳ Ｐゴシック" charset="0"/>
                  </a:defRPr>
                </a:lvl5pPr>
                <a:lvl6pPr marL="2514600" indent="-228600" fontAlgn="base">
                  <a:spcBef>
                    <a:spcPct val="0"/>
                  </a:spcBef>
                  <a:spcAft>
                    <a:spcPct val="0"/>
                  </a:spcAft>
                  <a:defRPr>
                    <a:solidFill>
                      <a:schemeClr val="tx1"/>
                    </a:solidFill>
                    <a:latin typeface="Arial Narrow" charset="0"/>
                    <a:ea typeface="ＭＳ Ｐゴシック" charset="0"/>
                  </a:defRPr>
                </a:lvl6pPr>
                <a:lvl7pPr marL="2971800" indent="-228600" fontAlgn="base">
                  <a:spcBef>
                    <a:spcPct val="0"/>
                  </a:spcBef>
                  <a:spcAft>
                    <a:spcPct val="0"/>
                  </a:spcAft>
                  <a:defRPr>
                    <a:solidFill>
                      <a:schemeClr val="tx1"/>
                    </a:solidFill>
                    <a:latin typeface="Arial Narrow" charset="0"/>
                    <a:ea typeface="ＭＳ Ｐゴシック" charset="0"/>
                  </a:defRPr>
                </a:lvl7pPr>
                <a:lvl8pPr marL="3429000" indent="-228600" fontAlgn="base">
                  <a:spcBef>
                    <a:spcPct val="0"/>
                  </a:spcBef>
                  <a:spcAft>
                    <a:spcPct val="0"/>
                  </a:spcAft>
                  <a:defRPr>
                    <a:solidFill>
                      <a:schemeClr val="tx1"/>
                    </a:solidFill>
                    <a:latin typeface="Arial Narrow" charset="0"/>
                    <a:ea typeface="ＭＳ Ｐゴシック" charset="0"/>
                  </a:defRPr>
                </a:lvl8pPr>
                <a:lvl9pPr marL="3886200" indent="-228600" fontAlgn="base">
                  <a:spcBef>
                    <a:spcPct val="0"/>
                  </a:spcBef>
                  <a:spcAft>
                    <a:spcPct val="0"/>
                  </a:spcAft>
                  <a:defRPr>
                    <a:solidFill>
                      <a:schemeClr val="tx1"/>
                    </a:solidFill>
                    <a:latin typeface="Arial Narrow" charset="0"/>
                    <a:ea typeface="ＭＳ Ｐゴシック" charset="0"/>
                  </a:defRPr>
                </a:lvl9pPr>
              </a:lstStyle>
              <a:p>
                <a:pPr lvl="1" algn="ctr" eaLnBrk="0" latinLnBrk="0" hangingPunct="0">
                  <a:spcBef>
                    <a:spcPct val="20000"/>
                  </a:spcBef>
                  <a:buClr>
                    <a:srgbClr val="A0C465"/>
                  </a:buClr>
                  <a:buSzPct val="100000"/>
                </a:pPr>
                <a:r>
                  <a:rPr lang="en-US" sz="1600" dirty="0" smtClean="0">
                    <a:solidFill>
                      <a:srgbClr val="595959"/>
                    </a:solidFill>
                    <a:latin typeface="+mn-lt"/>
                  </a:rPr>
                  <a:t>Executive education</a:t>
                </a:r>
              </a:p>
              <a:p>
                <a:pPr lvl="1" algn="ctr" eaLnBrk="0" latinLnBrk="0" hangingPunct="0">
                  <a:spcBef>
                    <a:spcPct val="20000"/>
                  </a:spcBef>
                  <a:buClr>
                    <a:srgbClr val="A0C465"/>
                  </a:buClr>
                  <a:buSzPct val="100000"/>
                </a:pPr>
                <a:r>
                  <a:rPr lang="en-US" sz="1600" dirty="0" smtClean="0">
                    <a:solidFill>
                      <a:srgbClr val="595959"/>
                    </a:solidFill>
                    <a:latin typeface="+mn-lt"/>
                  </a:rPr>
                  <a:t>Knowledge transfer </a:t>
                </a:r>
              </a:p>
              <a:p>
                <a:pPr lvl="1" algn="ctr" eaLnBrk="0" latinLnBrk="0" hangingPunct="0">
                  <a:spcBef>
                    <a:spcPct val="20000"/>
                  </a:spcBef>
                  <a:buClr>
                    <a:srgbClr val="A0C465"/>
                  </a:buClr>
                  <a:buSzPct val="100000"/>
                </a:pPr>
                <a:r>
                  <a:rPr lang="en-US" sz="1600" dirty="0" smtClean="0">
                    <a:solidFill>
                      <a:srgbClr val="595959"/>
                    </a:solidFill>
                    <a:latin typeface="+mn-lt"/>
                  </a:rPr>
                  <a:t>Technical training</a:t>
                </a:r>
              </a:p>
              <a:p>
                <a:pPr lvl="1" algn="ctr" eaLnBrk="0" latinLnBrk="0" hangingPunct="0">
                  <a:spcBef>
                    <a:spcPct val="20000"/>
                  </a:spcBef>
                  <a:buClr>
                    <a:srgbClr val="A0C465"/>
                  </a:buClr>
                  <a:buSzPct val="100000"/>
                </a:pPr>
                <a:r>
                  <a:rPr lang="en-US" sz="1600" dirty="0" smtClean="0">
                    <a:solidFill>
                      <a:srgbClr val="595959"/>
                    </a:solidFill>
                    <a:latin typeface="+mn-lt"/>
                  </a:rPr>
                  <a:t>Compliance training</a:t>
                </a:r>
              </a:p>
              <a:p>
                <a:pPr lvl="1" algn="ctr" eaLnBrk="0" latinLnBrk="0" hangingPunct="0">
                  <a:spcBef>
                    <a:spcPct val="20000"/>
                  </a:spcBef>
                  <a:buClr>
                    <a:srgbClr val="A0C465"/>
                  </a:buClr>
                  <a:buSzPct val="100000"/>
                </a:pPr>
                <a:r>
                  <a:rPr lang="en-US" sz="1600" dirty="0" smtClean="0">
                    <a:solidFill>
                      <a:srgbClr val="595959"/>
                    </a:solidFill>
                    <a:latin typeface="+mn-lt"/>
                  </a:rPr>
                  <a:t>Mentorship program</a:t>
                </a:r>
                <a:endParaRPr lang="en-US" sz="1600" dirty="0">
                  <a:solidFill>
                    <a:srgbClr val="595959"/>
                  </a:solidFill>
                  <a:latin typeface="+mn-lt"/>
                </a:endParaRPr>
              </a:p>
            </p:txBody>
          </p:sp>
        </p:grpSp>
        <p:sp>
          <p:nvSpPr>
            <p:cNvPr id="28" name="Rectangle 27"/>
            <p:cNvSpPr/>
            <p:nvPr/>
          </p:nvSpPr>
          <p:spPr bwMode="auto">
            <a:xfrm>
              <a:off x="9227313" y="2122421"/>
              <a:ext cx="2114734" cy="620518"/>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nchor="ctr"/>
            <a:lstStyle/>
            <a:p>
              <a:pPr algn="ctr" eaLnBrk="0" fontAlgn="auto" hangingPunct="0">
                <a:spcBef>
                  <a:spcPts val="0"/>
                </a:spcBef>
                <a:spcAft>
                  <a:spcPts val="0"/>
                </a:spcAft>
                <a:defRPr/>
              </a:pPr>
              <a:r>
                <a:rPr lang="en-US" b="1" dirty="0" smtClean="0">
                  <a:solidFill>
                    <a:schemeClr val="bg1"/>
                  </a:solidFill>
                </a:rPr>
                <a:t>Education</a:t>
              </a:r>
              <a:endParaRPr lang="en-US" b="1" dirty="0">
                <a:solidFill>
                  <a:schemeClr val="bg1"/>
                </a:solidFill>
              </a:endParaRPr>
            </a:p>
          </p:txBody>
        </p:sp>
      </p:grpSp>
    </p:spTree>
    <p:extLst>
      <p:ext uri="{BB962C8B-B14F-4D97-AF65-F5344CB8AC3E}">
        <p14:creationId xmlns:p14="http://schemas.microsoft.com/office/powerpoint/2010/main" val="132858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Closing Thoughts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843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618309" y="1346714"/>
            <a:ext cx="10955382" cy="5047361"/>
          </a:xfrm>
        </p:spPr>
        <p:txBody>
          <a:bodyPr/>
          <a:lstStyle/>
          <a:p>
            <a:r>
              <a:rPr lang="en-US" sz="1800" dirty="0" smtClean="0"/>
              <a:t>Open source </a:t>
            </a:r>
            <a:r>
              <a:rPr lang="en-US" sz="1800" dirty="0"/>
              <a:t>is eating the software world; you can either watch the show or be a </a:t>
            </a:r>
            <a:r>
              <a:rPr lang="en-US" sz="1800" dirty="0" smtClean="0"/>
              <a:t>part of </a:t>
            </a:r>
            <a:r>
              <a:rPr lang="en-US" sz="1800" dirty="0"/>
              <a:t>it. </a:t>
            </a:r>
            <a:endParaRPr lang="en-US" sz="1800" dirty="0" smtClean="0"/>
          </a:p>
          <a:p>
            <a:endParaRPr lang="en-US" sz="1800" dirty="0" smtClean="0"/>
          </a:p>
          <a:p>
            <a:r>
              <a:rPr lang="en-US" sz="1800" dirty="0" smtClean="0"/>
              <a:t>Mastery </a:t>
            </a:r>
            <a:r>
              <a:rPr lang="en-US" sz="1800" dirty="0"/>
              <a:t>of open source requires a strong strategy that encompasses open source </a:t>
            </a:r>
            <a:r>
              <a:rPr lang="en-US" sz="1800" dirty="0" smtClean="0"/>
              <a:t>consumption, participation</a:t>
            </a:r>
            <a:r>
              <a:rPr lang="en-US" sz="1800" dirty="0"/>
              <a:t>, contribution, and leadership, and each of these requires their own incremental effort </a:t>
            </a:r>
            <a:r>
              <a:rPr lang="en-US" sz="1800" dirty="0" smtClean="0"/>
              <a:t>and investment </a:t>
            </a:r>
            <a:r>
              <a:rPr lang="en-US" sz="1800" dirty="0"/>
              <a:t>into improving open source </a:t>
            </a:r>
            <a:r>
              <a:rPr lang="en-US" sz="1800" dirty="0" smtClean="0"/>
              <a:t>engineering.</a:t>
            </a:r>
          </a:p>
        </p:txBody>
      </p:sp>
      <p:sp>
        <p:nvSpPr>
          <p:cNvPr id="4" name="Title 3"/>
          <p:cNvSpPr>
            <a:spLocks noGrp="1"/>
          </p:cNvSpPr>
          <p:nvPr>
            <p:ph type="title"/>
          </p:nvPr>
        </p:nvSpPr>
        <p:spPr/>
        <p:txBody>
          <a:bodyPr/>
          <a:lstStyle/>
          <a:p>
            <a:r>
              <a:rPr lang="en-US" dirty="0" smtClean="0"/>
              <a:t>Closing</a:t>
            </a:r>
            <a:endParaRPr lang="en-US" dirty="0"/>
          </a:p>
        </p:txBody>
      </p:sp>
    </p:spTree>
    <p:extLst>
      <p:ext uri="{BB962C8B-B14F-4D97-AF65-F5344CB8AC3E}">
        <p14:creationId xmlns:p14="http://schemas.microsoft.com/office/powerpoint/2010/main" val="28299854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z="1800" dirty="0"/>
              <a:t>Begin engaging with the open source community on communication platforms and at events. </a:t>
            </a:r>
            <a:endParaRPr lang="en-US" sz="1800" dirty="0" smtClean="0"/>
          </a:p>
          <a:p>
            <a:r>
              <a:rPr lang="en-US" sz="1800" dirty="0"/>
              <a:t>S</a:t>
            </a:r>
            <a:r>
              <a:rPr lang="en-US" sz="1800" dirty="0" smtClean="0"/>
              <a:t>ponsor </a:t>
            </a:r>
            <a:r>
              <a:rPr lang="en-US" sz="1800" dirty="0"/>
              <a:t>projects and organizations that are important to open source software you rely on for your products.</a:t>
            </a:r>
          </a:p>
          <a:p>
            <a:endParaRPr lang="en-US" sz="1800" dirty="0"/>
          </a:p>
        </p:txBody>
      </p:sp>
      <p:sp>
        <p:nvSpPr>
          <p:cNvPr id="3" name="Content Placeholder 2"/>
          <p:cNvSpPr>
            <a:spLocks noGrp="1"/>
          </p:cNvSpPr>
          <p:nvPr>
            <p:ph sz="quarter" idx="15"/>
          </p:nvPr>
        </p:nvSpPr>
        <p:spPr/>
        <p:txBody>
          <a:bodyPr/>
          <a:lstStyle/>
          <a:p>
            <a:r>
              <a:rPr lang="en-US" sz="1800" dirty="0"/>
              <a:t>Increase engagement with open source communities, open standards bodies, and foundations. </a:t>
            </a:r>
            <a:endParaRPr lang="en-US" sz="1800" dirty="0" smtClean="0"/>
          </a:p>
          <a:p>
            <a:r>
              <a:rPr lang="en-US" sz="1800" dirty="0" smtClean="0"/>
              <a:t>Launch </a:t>
            </a:r>
            <a:r>
              <a:rPr lang="en-US" sz="1800" dirty="0"/>
              <a:t>new open source initiatives and increase your visibility in open source communities.</a:t>
            </a:r>
          </a:p>
          <a:p>
            <a:endParaRPr lang="en-US" sz="1800" dirty="0"/>
          </a:p>
        </p:txBody>
      </p:sp>
      <p:sp>
        <p:nvSpPr>
          <p:cNvPr id="4" name="Content Placeholder 3"/>
          <p:cNvSpPr>
            <a:spLocks noGrp="1"/>
          </p:cNvSpPr>
          <p:nvPr>
            <p:ph sz="quarter" idx="24"/>
          </p:nvPr>
        </p:nvSpPr>
        <p:spPr/>
        <p:txBody>
          <a:bodyPr/>
          <a:lstStyle/>
          <a:p>
            <a:r>
              <a:rPr lang="en-US" sz="1800" dirty="0"/>
              <a:t>Establish internal infrastructure that enables proper open source practices and incorporates open source policies, processes, checklists, and training.</a:t>
            </a:r>
          </a:p>
          <a:p>
            <a:endParaRPr lang="en-US" sz="1800" dirty="0"/>
          </a:p>
        </p:txBody>
      </p:sp>
      <p:sp>
        <p:nvSpPr>
          <p:cNvPr id="5" name="Content Placeholder 4"/>
          <p:cNvSpPr>
            <a:spLocks noGrp="1"/>
          </p:cNvSpPr>
          <p:nvPr>
            <p:ph sz="quarter" idx="25"/>
          </p:nvPr>
        </p:nvSpPr>
        <p:spPr/>
        <p:txBody>
          <a:bodyPr/>
          <a:lstStyle/>
          <a:p>
            <a:r>
              <a:rPr lang="en-US" sz="1800" dirty="0"/>
              <a:t>Hire or train developers that focus specifically on open source contributions and deploy the necessary tools to support internal open source engineering.</a:t>
            </a:r>
          </a:p>
          <a:p>
            <a:endParaRPr lang="en-US" sz="1800" dirty="0"/>
          </a:p>
        </p:txBody>
      </p:sp>
      <p:sp>
        <p:nvSpPr>
          <p:cNvPr id="6" name="Text Placeholder 5"/>
          <p:cNvSpPr>
            <a:spLocks noGrp="1"/>
          </p:cNvSpPr>
          <p:nvPr>
            <p:ph type="body" sz="quarter" idx="28"/>
          </p:nvPr>
        </p:nvSpPr>
        <p:spPr/>
        <p:txBody>
          <a:bodyPr/>
          <a:lstStyle/>
          <a:p>
            <a:pPr>
              <a:buNone/>
            </a:pPr>
            <a:r>
              <a:rPr lang="en-US" sz="1800" dirty="0" smtClean="0"/>
              <a:t>Consumption and Compliance</a:t>
            </a:r>
            <a:endParaRPr lang="en-US" sz="1800" dirty="0"/>
          </a:p>
        </p:txBody>
      </p:sp>
      <p:sp>
        <p:nvSpPr>
          <p:cNvPr id="7" name="Text Placeholder 6"/>
          <p:cNvSpPr>
            <a:spLocks noGrp="1"/>
          </p:cNvSpPr>
          <p:nvPr>
            <p:ph type="body" sz="quarter" idx="29"/>
          </p:nvPr>
        </p:nvSpPr>
        <p:spPr/>
        <p:txBody>
          <a:bodyPr/>
          <a:lstStyle/>
          <a:p>
            <a:pPr>
              <a:buNone/>
            </a:pPr>
            <a:r>
              <a:rPr lang="en-US" sz="1800" dirty="0" smtClean="0"/>
              <a:t>Participation</a:t>
            </a:r>
            <a:endParaRPr lang="en-US" sz="1800" dirty="0"/>
          </a:p>
        </p:txBody>
      </p:sp>
      <p:sp>
        <p:nvSpPr>
          <p:cNvPr id="8" name="Text Placeholder 7"/>
          <p:cNvSpPr>
            <a:spLocks noGrp="1"/>
          </p:cNvSpPr>
          <p:nvPr>
            <p:ph type="body" sz="quarter" idx="30"/>
          </p:nvPr>
        </p:nvSpPr>
        <p:spPr/>
        <p:txBody>
          <a:bodyPr/>
          <a:lstStyle/>
          <a:p>
            <a:pPr>
              <a:buNone/>
            </a:pPr>
            <a:r>
              <a:rPr lang="en-US" sz="1800" dirty="0" smtClean="0"/>
              <a:t>Leadership</a:t>
            </a:r>
            <a:endParaRPr lang="en-US" sz="1800" dirty="0"/>
          </a:p>
        </p:txBody>
      </p:sp>
      <p:sp>
        <p:nvSpPr>
          <p:cNvPr id="9" name="Text Placeholder 8"/>
          <p:cNvSpPr>
            <a:spLocks noGrp="1"/>
          </p:cNvSpPr>
          <p:nvPr>
            <p:ph type="body" sz="quarter" idx="31"/>
          </p:nvPr>
        </p:nvSpPr>
        <p:spPr/>
        <p:txBody>
          <a:bodyPr/>
          <a:lstStyle/>
          <a:p>
            <a:pPr>
              <a:buNone/>
            </a:pPr>
            <a:r>
              <a:rPr lang="en-US" sz="1800" dirty="0" smtClean="0"/>
              <a:t>Contribution</a:t>
            </a:r>
            <a:endParaRPr lang="en-US" sz="1800" dirty="0"/>
          </a:p>
        </p:txBody>
      </p:sp>
      <p:sp>
        <p:nvSpPr>
          <p:cNvPr id="10" name="Title 9"/>
          <p:cNvSpPr>
            <a:spLocks noGrp="1"/>
          </p:cNvSpPr>
          <p:nvPr>
            <p:ph type="title"/>
          </p:nvPr>
        </p:nvSpPr>
        <p:spPr/>
        <p:txBody>
          <a:bodyPr/>
          <a:lstStyle/>
          <a:p>
            <a:r>
              <a:rPr lang="en-US" dirty="0" smtClean="0"/>
              <a:t>4 key pillars</a:t>
            </a:r>
            <a:endParaRPr lang="en-US" dirty="0"/>
          </a:p>
        </p:txBody>
      </p:sp>
    </p:spTree>
    <p:extLst>
      <p:ext uri="{BB962C8B-B14F-4D97-AF65-F5344CB8AC3E}">
        <p14:creationId xmlns:p14="http://schemas.microsoft.com/office/powerpoint/2010/main" val="402343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9492" y="1123526"/>
            <a:ext cx="11626578" cy="5104279"/>
            <a:chOff x="-214018" y="307980"/>
            <a:chExt cx="12149515" cy="5114925"/>
          </a:xfrm>
        </p:grpSpPr>
        <p:pic>
          <p:nvPicPr>
            <p:cNvPr id="4" name="Picture 3"/>
            <p:cNvPicPr>
              <a:picLocks noChangeAspect="1"/>
            </p:cNvPicPr>
            <p:nvPr/>
          </p:nvPicPr>
          <p:blipFill>
            <a:blip r:embed="rId2"/>
            <a:stretch>
              <a:fillRect/>
            </a:stretch>
          </p:blipFill>
          <p:spPr>
            <a:xfrm>
              <a:off x="3252411" y="838467"/>
              <a:ext cx="5226182" cy="40539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3"/>
            <a:stretch>
              <a:fillRect/>
            </a:stretch>
          </p:blipFill>
          <p:spPr>
            <a:xfrm>
              <a:off x="-214018" y="669931"/>
              <a:ext cx="3209925" cy="4391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stretch>
              <a:fillRect/>
            </a:stretch>
          </p:blipFill>
          <p:spPr>
            <a:xfrm>
              <a:off x="8735097" y="307980"/>
              <a:ext cx="3200400" cy="51149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6" name="Title 5"/>
          <p:cNvSpPr>
            <a:spLocks noGrp="1"/>
          </p:cNvSpPr>
          <p:nvPr>
            <p:ph type="title"/>
          </p:nvPr>
        </p:nvSpPr>
        <p:spPr/>
        <p:txBody>
          <a:bodyPr/>
          <a:lstStyle/>
          <a:p>
            <a:r>
              <a:rPr lang="en-US" dirty="0" smtClean="0"/>
              <a:t>References </a:t>
            </a:r>
            <a:endParaRPr lang="en-US" dirty="0"/>
          </a:p>
        </p:txBody>
      </p:sp>
    </p:spTree>
    <p:extLst>
      <p:ext uri="{BB962C8B-B14F-4D97-AF65-F5344CB8AC3E}">
        <p14:creationId xmlns:p14="http://schemas.microsoft.com/office/powerpoint/2010/main" val="383227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618309" y="1803787"/>
            <a:ext cx="5366032" cy="4642280"/>
          </a:xfrm>
        </p:spPr>
        <p:txBody>
          <a:bodyPr/>
          <a:lstStyle/>
          <a:p>
            <a:r>
              <a:rPr lang="en-US" sz="1600" dirty="0"/>
              <a:t>Much like how “location, location, location” is </a:t>
            </a:r>
            <a:r>
              <a:rPr lang="en-US" sz="1600" dirty="0" smtClean="0"/>
              <a:t>the foundation </a:t>
            </a:r>
            <a:r>
              <a:rPr lang="en-US" sz="1600" dirty="0"/>
              <a:t>for value in real estate, software </a:t>
            </a:r>
            <a:r>
              <a:rPr lang="en-US" sz="1600" dirty="0" smtClean="0"/>
              <a:t>has become </a:t>
            </a:r>
            <a:r>
              <a:rPr lang="en-US" sz="1600" dirty="0"/>
              <a:t>the defining value factor in virtually </a:t>
            </a:r>
            <a:r>
              <a:rPr lang="en-US" sz="1600" dirty="0" smtClean="0"/>
              <a:t>every industry</a:t>
            </a:r>
            <a:r>
              <a:rPr lang="en-US" sz="1600" dirty="0"/>
              <a:t>. </a:t>
            </a:r>
            <a:endParaRPr lang="en-US" sz="1600" dirty="0" smtClean="0"/>
          </a:p>
          <a:p>
            <a:endParaRPr lang="en-US" sz="1600" dirty="0" smtClean="0"/>
          </a:p>
          <a:p>
            <a:r>
              <a:rPr lang="en-US" sz="1600" dirty="0" smtClean="0"/>
              <a:t>Looking </a:t>
            </a:r>
            <a:r>
              <a:rPr lang="en-US" sz="1600" dirty="0"/>
              <a:t>at vertical software </a:t>
            </a:r>
            <a:r>
              <a:rPr lang="en-US" sz="1600" dirty="0" smtClean="0"/>
              <a:t>stacks across </a:t>
            </a:r>
            <a:r>
              <a:rPr lang="en-US" sz="1600" dirty="0"/>
              <a:t>most industries, we find the </a:t>
            </a:r>
            <a:r>
              <a:rPr lang="en-US" sz="1600" dirty="0" smtClean="0"/>
              <a:t>use of open </a:t>
            </a:r>
            <a:r>
              <a:rPr lang="en-US" sz="1600" dirty="0"/>
              <a:t>source to be astounding, ranging anywhere </a:t>
            </a:r>
            <a:r>
              <a:rPr lang="en-US" sz="1600" dirty="0" smtClean="0"/>
              <a:t>from 20 </a:t>
            </a:r>
            <a:r>
              <a:rPr lang="en-US" sz="1600" dirty="0"/>
              <a:t>percent to 85 percent or more. </a:t>
            </a:r>
            <a:endParaRPr lang="en-US" sz="1600" dirty="0" smtClean="0"/>
          </a:p>
          <a:p>
            <a:endParaRPr lang="en-US" sz="1600" dirty="0"/>
          </a:p>
          <a:p>
            <a:r>
              <a:rPr lang="en-US" sz="1600" dirty="0" smtClean="0"/>
              <a:t>No </a:t>
            </a:r>
            <a:r>
              <a:rPr lang="en-US" sz="1600" dirty="0"/>
              <a:t>matter </a:t>
            </a:r>
            <a:r>
              <a:rPr lang="en-US" sz="1600" dirty="0" smtClean="0"/>
              <a:t>what industry </a:t>
            </a:r>
            <a:r>
              <a:rPr lang="en-US" sz="1600" dirty="0"/>
              <a:t>you are in or what product or software </a:t>
            </a:r>
            <a:r>
              <a:rPr lang="en-US" sz="1600" dirty="0" smtClean="0"/>
              <a:t>you develop</a:t>
            </a:r>
            <a:r>
              <a:rPr lang="en-US" sz="1600" dirty="0"/>
              <a:t>, you likely have a high reliance on open </a:t>
            </a:r>
            <a:r>
              <a:rPr lang="en-US" sz="1600" dirty="0" smtClean="0"/>
              <a:t>source software</a:t>
            </a:r>
            <a:r>
              <a:rPr lang="en-US" sz="1600" dirty="0"/>
              <a:t>.</a:t>
            </a:r>
          </a:p>
        </p:txBody>
      </p:sp>
      <p:sp>
        <p:nvSpPr>
          <p:cNvPr id="7" name="Text Placeholder 6"/>
          <p:cNvSpPr>
            <a:spLocks noGrp="1"/>
          </p:cNvSpPr>
          <p:nvPr>
            <p:ph type="body" sz="quarter" idx="25"/>
          </p:nvPr>
        </p:nvSpPr>
        <p:spPr/>
        <p:txBody>
          <a:bodyPr/>
          <a:lstStyle/>
          <a:p>
            <a:r>
              <a:rPr lang="en-US" dirty="0" smtClean="0"/>
              <a:t>Open Source is Eating the Software World</a:t>
            </a:r>
            <a:endParaRPr lang="en-US" dirty="0"/>
          </a:p>
        </p:txBody>
      </p:sp>
      <p:sp>
        <p:nvSpPr>
          <p:cNvPr id="4" name="Title 3"/>
          <p:cNvSpPr>
            <a:spLocks noGrp="1"/>
          </p:cNvSpPr>
          <p:nvPr>
            <p:ph type="title"/>
          </p:nvPr>
        </p:nvSpPr>
        <p:spPr/>
        <p:txBody>
          <a:bodyPr/>
          <a:lstStyle/>
          <a:p>
            <a:r>
              <a:rPr lang="en-US" altLang="en-US" dirty="0" smtClean="0"/>
              <a:t>Software, Software, Software</a:t>
            </a:r>
            <a:endParaRPr lang="en-US" dirty="0"/>
          </a:p>
        </p:txBody>
      </p:sp>
      <p:pic>
        <p:nvPicPr>
          <p:cNvPr id="12" name="Picture 11" descr="wsj1.tiff"/>
          <p:cNvPicPr>
            <a:picLocks noChangeAspect="1"/>
          </p:cNvPicPr>
          <p:nvPr/>
        </p:nvPicPr>
        <p:blipFill rotWithShape="1">
          <a:blip r:embed="rId2" cstate="print">
            <a:extLst>
              <a:ext uri="{28A0092B-C50C-407E-A947-70E740481C1C}">
                <a14:useLocalDpi xmlns:a14="http://schemas.microsoft.com/office/drawing/2010/main"/>
              </a:ext>
            </a:extLst>
          </a:blip>
          <a:srcRect b="16151"/>
          <a:stretch/>
        </p:blipFill>
        <p:spPr>
          <a:xfrm>
            <a:off x="6425119" y="1739906"/>
            <a:ext cx="5148572" cy="3139638"/>
          </a:xfrm>
          <a:prstGeom prst="rect">
            <a:avLst/>
          </a:prstGeom>
          <a:ln w="28575" cmpd="sng">
            <a:solidFill>
              <a:schemeClr val="tx1"/>
            </a:solidFill>
          </a:ln>
        </p:spPr>
      </p:pic>
      <p:pic>
        <p:nvPicPr>
          <p:cNvPr id="14" name="Picture 13" descr="wsj1.tiff"/>
          <p:cNvPicPr>
            <a:picLocks noChangeAspect="1"/>
          </p:cNvPicPr>
          <p:nvPr/>
        </p:nvPicPr>
        <p:blipFill rotWithShape="1">
          <a:blip r:embed="rId2" cstate="print">
            <a:extLst>
              <a:ext uri="{28A0092B-C50C-407E-A947-70E740481C1C}">
                <a14:useLocalDpi xmlns:a14="http://schemas.microsoft.com/office/drawing/2010/main"/>
              </a:ext>
            </a:extLst>
          </a:blip>
          <a:srcRect t="50102" r="2548"/>
          <a:stretch/>
        </p:blipFill>
        <p:spPr>
          <a:xfrm>
            <a:off x="6479113" y="3012845"/>
            <a:ext cx="5017369" cy="1868392"/>
          </a:xfrm>
          <a:prstGeom prst="rect">
            <a:avLst/>
          </a:prstGeom>
          <a:ln w="28575" cmpd="sng">
            <a:no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745599" y="3108058"/>
            <a:ext cx="720080" cy="431936"/>
          </a:xfrm>
          <a:prstGeom prst="rect">
            <a:avLst/>
          </a:prstGeom>
        </p:spPr>
      </p:pic>
    </p:spTree>
    <p:extLst>
      <p:ext uri="{BB962C8B-B14F-4D97-AF65-F5344CB8AC3E}">
        <p14:creationId xmlns:p14="http://schemas.microsoft.com/office/powerpoint/2010/main" val="180698317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a:xfrm>
            <a:off x="545701" y="3853614"/>
            <a:ext cx="3287720" cy="539430"/>
          </a:xfrm>
        </p:spPr>
        <p:txBody>
          <a:bodyPr/>
          <a:lstStyle/>
          <a:p>
            <a:r>
              <a:rPr lang="en-US" dirty="0" smtClean="0">
                <a:latin typeface="+mn-lt"/>
              </a:rPr>
              <a:t>Ibrahim Haddad, Ph.D</a:t>
            </a:r>
            <a:r>
              <a:rPr lang="en-US" dirty="0" smtClean="0">
                <a:latin typeface="+mn-lt"/>
              </a:rPr>
              <a:t>.</a:t>
            </a:r>
            <a:endParaRPr lang="en-US" dirty="0" smtClean="0">
              <a:latin typeface="+mn-lt"/>
            </a:endParaRPr>
          </a:p>
        </p:txBody>
      </p:sp>
      <p:sp>
        <p:nvSpPr>
          <p:cNvPr id="6" name="Text Placeholder 5"/>
          <p:cNvSpPr>
            <a:spLocks noGrp="1"/>
          </p:cNvSpPr>
          <p:nvPr>
            <p:ph type="body" sz="quarter" idx="18"/>
          </p:nvPr>
        </p:nvSpPr>
        <p:spPr>
          <a:xfrm>
            <a:off x="545700" y="2493391"/>
            <a:ext cx="6140849" cy="955738"/>
          </a:xfrm>
        </p:spPr>
        <p:txBody>
          <a:bodyPr/>
          <a:lstStyle/>
          <a:p>
            <a:r>
              <a:rPr lang="en-US" dirty="0" smtClean="0">
                <a:latin typeface="+mn-lt"/>
              </a:rPr>
              <a:t>Improve Open Source Development Impact</a:t>
            </a:r>
            <a:endParaRPr lang="en-US" dirty="0">
              <a:latin typeface="+mn-lt"/>
            </a:endParaRPr>
          </a:p>
        </p:txBody>
      </p:sp>
      <p:sp>
        <p:nvSpPr>
          <p:cNvPr id="7" name="Text Placeholder 4"/>
          <p:cNvSpPr txBox="1">
            <a:spLocks/>
          </p:cNvSpPr>
          <p:nvPr/>
        </p:nvSpPr>
        <p:spPr>
          <a:xfrm>
            <a:off x="545700" y="4751477"/>
            <a:ext cx="3287720" cy="539430"/>
          </a:xfrm>
          <a:prstGeom prst="rect">
            <a:avLst/>
          </a:prstGeom>
        </p:spPr>
        <p:txBody>
          <a:bodyPr anchor="t" anchorCtr="0"/>
          <a:lstStyle>
            <a:lvl1pPr marL="0" indent="0" algn="l" defTabSz="914400" rtl="0" eaLnBrk="1" latinLnBrk="0" hangingPunct="1">
              <a:lnSpc>
                <a:spcPct val="90000"/>
              </a:lnSpc>
              <a:spcBef>
                <a:spcPts val="0"/>
              </a:spcBef>
              <a:spcAft>
                <a:spcPts val="600"/>
              </a:spcAft>
              <a:buFont typeface="Arial" panose="020B0604020202020204" pitchFamily="34" charset="0"/>
              <a:buNone/>
              <a:defRPr sz="1600" b="0" i="0" kern="1200" baseline="0">
                <a:solidFill>
                  <a:schemeClr val="bg1"/>
                </a:solidFill>
                <a:latin typeface="SamsungOne 400" panose="020B0503030303020204" pitchFamily="34" charset="0"/>
                <a:ea typeface="SamsungOne 400" panose="020B0503030303020204" pitchFamily="34" charset="0"/>
                <a:cs typeface="Arial" panose="020B0604020202020204" pitchFamily="34" charset="0"/>
              </a:defRPr>
            </a:lvl1pPr>
            <a:lvl2pPr marL="18288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2pPr>
            <a:lvl3pPr marL="323238"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3pPr>
            <a:lvl4pPr marL="51084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655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dirty="0" smtClean="0">
                <a:latin typeface="+mn-lt"/>
              </a:rPr>
              <a:t>Twitter:	@IbrahimAtLinux</a:t>
            </a:r>
          </a:p>
          <a:p>
            <a:pPr>
              <a:lnSpc>
                <a:spcPct val="100000"/>
              </a:lnSpc>
            </a:pPr>
            <a:r>
              <a:rPr lang="en-US" sz="1400" dirty="0" smtClean="0">
                <a:latin typeface="+mn-lt"/>
              </a:rPr>
              <a:t>Web:	IbrahimAtLinux.com</a:t>
            </a:r>
            <a:endParaRPr lang="en-US" sz="1400" dirty="0">
              <a:latin typeface="+mn-lt"/>
            </a:endParaRPr>
          </a:p>
        </p:txBody>
      </p:sp>
    </p:spTree>
    <p:extLst>
      <p:ext uri="{BB962C8B-B14F-4D97-AF65-F5344CB8AC3E}">
        <p14:creationId xmlns:p14="http://schemas.microsoft.com/office/powerpoint/2010/main" val="32905264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618310" y="1304250"/>
            <a:ext cx="4722176" cy="5089825"/>
          </a:xfrm>
        </p:spPr>
        <p:txBody>
          <a:bodyPr/>
          <a:lstStyle/>
          <a:p>
            <a:r>
              <a:rPr lang="en-US" sz="1800" dirty="0"/>
              <a:t>If you put specific license requirements aside, </a:t>
            </a:r>
            <a:r>
              <a:rPr lang="en-US" sz="1800" dirty="0" smtClean="0"/>
              <a:t>open source </a:t>
            </a:r>
            <a:r>
              <a:rPr lang="en-US" sz="1800" dirty="0"/>
              <a:t>software supports a variety of business </a:t>
            </a:r>
            <a:r>
              <a:rPr lang="en-US" sz="1800" dirty="0" smtClean="0"/>
              <a:t>models.</a:t>
            </a:r>
          </a:p>
          <a:p>
            <a:endParaRPr lang="en-US" sz="1800" dirty="0"/>
          </a:p>
          <a:p>
            <a:r>
              <a:rPr lang="en-US" sz="1800" dirty="0"/>
              <a:t>These use cases are proven and have remained </a:t>
            </a:r>
            <a:r>
              <a:rPr lang="en-US" sz="1800" dirty="0" smtClean="0"/>
              <a:t>true for </a:t>
            </a:r>
            <a:r>
              <a:rPr lang="en-US" sz="1800" dirty="0"/>
              <a:t>some time now, but their separation is </a:t>
            </a:r>
            <a:r>
              <a:rPr lang="en-US" sz="1800" dirty="0" smtClean="0"/>
              <a:t>mostly for </a:t>
            </a:r>
            <a:r>
              <a:rPr lang="en-US" sz="1800" dirty="0"/>
              <a:t>illustration purposes. Hybrids of these </a:t>
            </a:r>
            <a:r>
              <a:rPr lang="en-US" sz="1800" dirty="0" smtClean="0"/>
              <a:t>models also </a:t>
            </a:r>
            <a:r>
              <a:rPr lang="en-US" sz="1800" dirty="0"/>
              <a:t>exist, and these depend on a company’s </a:t>
            </a:r>
            <a:r>
              <a:rPr lang="en-US" sz="1800" dirty="0" smtClean="0"/>
              <a:t>specific products </a:t>
            </a:r>
            <a:r>
              <a:rPr lang="en-US" sz="1800" dirty="0"/>
              <a:t>or services strategy; it is common to </a:t>
            </a:r>
            <a:r>
              <a:rPr lang="en-US" sz="1800" dirty="0" smtClean="0"/>
              <a:t>find a </a:t>
            </a:r>
            <a:r>
              <a:rPr lang="en-US" sz="1800" dirty="0"/>
              <a:t>company that uses multiple modules</a:t>
            </a:r>
          </a:p>
        </p:txBody>
      </p:sp>
      <p:sp>
        <p:nvSpPr>
          <p:cNvPr id="2" name="Title 1"/>
          <p:cNvSpPr>
            <a:spLocks noGrp="1"/>
          </p:cNvSpPr>
          <p:nvPr>
            <p:ph type="title"/>
          </p:nvPr>
        </p:nvSpPr>
        <p:spPr/>
        <p:txBody>
          <a:bodyPr/>
          <a:lstStyle/>
          <a:p>
            <a:r>
              <a:rPr lang="en-US" altLang="en-US" dirty="0"/>
              <a:t>Adaptability to Various Business Models</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1392" y="1304249"/>
            <a:ext cx="5592299" cy="3014831"/>
          </a:xfrm>
          <a:prstGeom prst="rect">
            <a:avLst/>
          </a:prstGeom>
        </p:spPr>
      </p:pic>
    </p:spTree>
    <p:extLst>
      <p:ext uri="{BB962C8B-B14F-4D97-AF65-F5344CB8AC3E}">
        <p14:creationId xmlns:p14="http://schemas.microsoft.com/office/powerpoint/2010/main" val="1092682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5494183" cy="5047361"/>
          </a:xfrm>
        </p:spPr>
        <p:txBody>
          <a:bodyPr/>
          <a:lstStyle/>
          <a:p>
            <a:r>
              <a:rPr lang="en-US" sz="1800" dirty="0"/>
              <a:t>Organizations can rarely build a product without </a:t>
            </a:r>
            <a:r>
              <a:rPr lang="en-US" sz="1800" dirty="0" smtClean="0"/>
              <a:t>using open </a:t>
            </a:r>
            <a:r>
              <a:rPr lang="en-US" sz="1800" dirty="0"/>
              <a:t>source. </a:t>
            </a:r>
            <a:endParaRPr lang="en-US" sz="1800" dirty="0" smtClean="0"/>
          </a:p>
          <a:p>
            <a:endParaRPr lang="en-US" sz="1800" dirty="0"/>
          </a:p>
          <a:p>
            <a:r>
              <a:rPr lang="en-US" sz="1800" dirty="0" smtClean="0"/>
              <a:t>Virtually </a:t>
            </a:r>
            <a:r>
              <a:rPr lang="en-US" sz="1800" dirty="0"/>
              <a:t>everything we build relies </a:t>
            </a:r>
            <a:r>
              <a:rPr lang="en-US" sz="1800" dirty="0" smtClean="0"/>
              <a:t>on open </a:t>
            </a:r>
            <a:r>
              <a:rPr lang="en-US" sz="1800" dirty="0"/>
              <a:t>source in some way or another, and this </a:t>
            </a:r>
            <a:r>
              <a:rPr lang="en-US" sz="1800" dirty="0" smtClean="0"/>
              <a:t>also applies </a:t>
            </a:r>
            <a:r>
              <a:rPr lang="en-US" sz="1800" dirty="0"/>
              <a:t>to enterprises that use software as part of </a:t>
            </a:r>
            <a:r>
              <a:rPr lang="en-US" sz="1800" dirty="0" smtClean="0"/>
              <a:t>their commercial </a:t>
            </a:r>
            <a:r>
              <a:rPr lang="en-US" sz="1800" dirty="0"/>
              <a:t>offering. </a:t>
            </a:r>
            <a:endParaRPr lang="en-US" sz="1800" dirty="0" smtClean="0"/>
          </a:p>
          <a:p>
            <a:endParaRPr lang="en-US" sz="1800" dirty="0"/>
          </a:p>
          <a:p>
            <a:r>
              <a:rPr lang="en-US" sz="1800" dirty="0" smtClean="0"/>
              <a:t>If </a:t>
            </a:r>
            <a:r>
              <a:rPr lang="en-US" sz="1800" dirty="0"/>
              <a:t>you have valuable </a:t>
            </a:r>
            <a:r>
              <a:rPr lang="en-US" sz="1800" dirty="0" smtClean="0"/>
              <a:t>products that </a:t>
            </a:r>
            <a:r>
              <a:rPr lang="en-US" sz="1800" dirty="0"/>
              <a:t>rely on open source, would you want to turn </a:t>
            </a:r>
            <a:r>
              <a:rPr lang="en-US" sz="1800" dirty="0" smtClean="0"/>
              <a:t>your back </a:t>
            </a:r>
            <a:r>
              <a:rPr lang="en-US" sz="1800" dirty="0"/>
              <a:t>on billions of dollars worth of R&amp;D? </a:t>
            </a:r>
          </a:p>
        </p:txBody>
      </p:sp>
      <p:sp>
        <p:nvSpPr>
          <p:cNvPr id="4" name="Title 3"/>
          <p:cNvSpPr>
            <a:spLocks noGrp="1"/>
          </p:cNvSpPr>
          <p:nvPr>
            <p:ph type="title"/>
          </p:nvPr>
        </p:nvSpPr>
        <p:spPr/>
        <p:txBody>
          <a:bodyPr/>
          <a:lstStyle/>
          <a:p>
            <a:r>
              <a:rPr lang="en-US" dirty="0" smtClean="0"/>
              <a:t>Product Dependency</a:t>
            </a:r>
            <a:endParaRPr lang="en-US" dirty="0"/>
          </a:p>
        </p:txBody>
      </p:sp>
      <p:grpSp>
        <p:nvGrpSpPr>
          <p:cNvPr id="3" name="Group 2"/>
          <p:cNvGrpSpPr/>
          <p:nvPr/>
        </p:nvGrpSpPr>
        <p:grpSpPr>
          <a:xfrm>
            <a:off x="6311909" y="1472715"/>
            <a:ext cx="5422268" cy="3038192"/>
            <a:chOff x="6311909" y="1472715"/>
            <a:chExt cx="5422268" cy="3038192"/>
          </a:xfrm>
        </p:grpSpPr>
        <p:sp>
          <p:nvSpPr>
            <p:cNvPr id="7" name="TextShape 4"/>
            <p:cNvSpPr txBox="1"/>
            <p:nvPr/>
          </p:nvSpPr>
          <p:spPr>
            <a:xfrm>
              <a:off x="11622922" y="4345015"/>
              <a:ext cx="111255" cy="79850"/>
            </a:xfrm>
            <a:prstGeom prst="rect">
              <a:avLst/>
            </a:prstGeom>
          </p:spPr>
          <p:txBody>
            <a:bodyPr tIns="68580" bIns="68580" anchor="ctr"/>
            <a:lstStyle/>
            <a:p>
              <a:pPr algn="ctr">
                <a:lnSpc>
                  <a:spcPct val="100000"/>
                </a:lnSpc>
              </a:pPr>
              <a:fld id="{23CB512A-0122-4DE9-85E6-BE91F63EF349}" type="slidenum">
                <a:rPr lang="en-US" sz="750" b="1">
                  <a:solidFill>
                    <a:srgbClr val="FFFFFF"/>
                  </a:solidFill>
                  <a:latin typeface="Calibri"/>
                </a:rPr>
                <a:t>7</a:t>
              </a:fld>
              <a:endParaRPr sz="1800"/>
            </a:p>
          </p:txBody>
        </p:sp>
        <p:pic>
          <p:nvPicPr>
            <p:cNvPr id="8" name="그림 53"/>
            <p:cNvPicPr/>
            <p:nvPr/>
          </p:nvPicPr>
          <p:blipFill>
            <a:blip r:embed="rId2"/>
            <a:stretch>
              <a:fillRect/>
            </a:stretch>
          </p:blipFill>
          <p:spPr>
            <a:xfrm>
              <a:off x="10109361" y="4019803"/>
              <a:ext cx="796038" cy="427793"/>
            </a:xfrm>
            <a:prstGeom prst="rect">
              <a:avLst/>
            </a:prstGeom>
            <a:ln>
              <a:noFill/>
            </a:ln>
          </p:spPr>
        </p:pic>
        <p:pic>
          <p:nvPicPr>
            <p:cNvPr id="9" name="Picture 47"/>
            <p:cNvPicPr/>
            <p:nvPr/>
          </p:nvPicPr>
          <p:blipFill>
            <a:blip r:embed="rId3"/>
            <a:stretch>
              <a:fillRect/>
            </a:stretch>
          </p:blipFill>
          <p:spPr>
            <a:xfrm>
              <a:off x="7182928" y="4019803"/>
              <a:ext cx="899655" cy="491104"/>
            </a:xfrm>
            <a:prstGeom prst="rect">
              <a:avLst/>
            </a:prstGeom>
            <a:ln>
              <a:noFill/>
            </a:ln>
          </p:spPr>
        </p:pic>
        <p:pic>
          <p:nvPicPr>
            <p:cNvPr id="10" name="Picture 10"/>
            <p:cNvPicPr/>
            <p:nvPr/>
          </p:nvPicPr>
          <p:blipFill>
            <a:blip r:embed="rId4"/>
            <a:stretch>
              <a:fillRect/>
            </a:stretch>
          </p:blipFill>
          <p:spPr>
            <a:xfrm>
              <a:off x="10101446" y="2636205"/>
              <a:ext cx="867999" cy="491104"/>
            </a:xfrm>
            <a:prstGeom prst="rect">
              <a:avLst/>
            </a:prstGeom>
            <a:ln>
              <a:noFill/>
            </a:ln>
          </p:spPr>
        </p:pic>
        <p:pic>
          <p:nvPicPr>
            <p:cNvPr id="11" name="Picture 5" descr="C:\Users\benlloyd\Dropbox\Samsung\misc\product-pics\1-watch.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412029" y="1548532"/>
              <a:ext cx="526821" cy="7008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C:\Users\benlloyd\Dropbox\Samsung\misc\product-pics\2-watch.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074190" y="1537273"/>
              <a:ext cx="454488" cy="7287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C:\Users\benlloyd\Dropbox\Samsung\misc\product-pics\3-phone.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7660012" y="1587675"/>
              <a:ext cx="727727" cy="6773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C:\Users\benlloyd\Dropbox\Samsung\misc\product-pics\4-tablet.png"/>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8479932" y="1501551"/>
              <a:ext cx="723926" cy="8307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descr="C:\Users\benlloyd\Dropbox\Samsung\misc\product-pics\5-tablet.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9267310" y="1620999"/>
              <a:ext cx="842050" cy="5613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C:\Users\benlloyd\Dropbox\Samsung\misc\product-pics\6-tv.pn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0109361" y="1472715"/>
              <a:ext cx="1028122" cy="8381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 descr="C:\Users\benlloyd\Dropbox\Samsung\misc\product-pics\7-sound.png"/>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6412029" y="2565528"/>
              <a:ext cx="1371172" cy="4431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C:\Users\benlloyd\Dropbox\Samsung\misc\product-pics\8-fridge.png"/>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7959491" y="2424749"/>
              <a:ext cx="515492" cy="8539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3" descr="C:\Users\benlloyd\Dropbox\Samsung\misc\product-pics\9-washer.png"/>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8663622" y="2475685"/>
              <a:ext cx="465485" cy="7483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C:\Users\benlloyd\Dropbox\Samsung\misc\product-pics\10-dishwasher.png"/>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9294409" y="2517084"/>
              <a:ext cx="586972" cy="70692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5" descr="C:\Users\benlloyd\Dropbox\Samsung\misc\product-pics\11-camera.png"/>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6311909" y="3206964"/>
              <a:ext cx="673468" cy="53378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C:\Users\benlloyd\Dropbox\Samsung\misc\product-pics\12-camera.png"/>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7097614" y="3267071"/>
              <a:ext cx="686689" cy="4295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7" descr="C:\Users\benlloyd\Dropbox\Samsung\misc\product-pics\13-laptop.png"/>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7890879" y="3345526"/>
              <a:ext cx="805969" cy="40803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8" descr="C:\Users\benlloyd\Dropbox\Samsung\misc\product-pics\14-hub.png"/>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8699488" y="3256610"/>
              <a:ext cx="776020" cy="527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9" descr="C:\Users\benlloyd\Dropbox\Samsung\misc\product-pics\15-vacuum.png"/>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10463968" y="3224009"/>
              <a:ext cx="731995" cy="54514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0" descr="C:\Users\benlloyd\Dropbox\Samsung\misc\product-pics\16-printer.png"/>
            <p:cNvPicPr>
              <a:picLocks noChangeAspect="1" noChangeArrowheads="1"/>
            </p:cNvPicPr>
            <p:nvPr/>
          </p:nvPicPr>
          <p:blipFill>
            <a:blip r:embed="rId20">
              <a:extLst>
                <a:ext uri="{28A0092B-C50C-407E-A947-70E740481C1C}">
                  <a14:useLocalDpi xmlns:a14="http://schemas.microsoft.com/office/drawing/2010/main"/>
                </a:ext>
              </a:extLst>
            </a:blip>
            <a:srcRect/>
            <a:stretch>
              <a:fillRect/>
            </a:stretch>
          </p:blipFill>
          <p:spPr bwMode="auto">
            <a:xfrm>
              <a:off x="6357189" y="3861975"/>
              <a:ext cx="656381" cy="64893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1" descr="C:\Users\benlloyd\Dropbox\Samsung\misc\product-pics\17-printer.png"/>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8400740" y="3973825"/>
              <a:ext cx="784203" cy="51974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2" descr="C:\Users\benlloyd\Dropbox\Samsung\misc\product-pics\18-printer.png"/>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9382933" y="3823688"/>
              <a:ext cx="616963" cy="66988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 descr="C:\Users\benlloyd\Dropbox\Samsung\misc\product-pics\19-security.png"/>
            <p:cNvPicPr>
              <a:picLocks noChangeAspect="1" noChangeArrowheads="1"/>
            </p:cNvPicPr>
            <p:nvPr/>
          </p:nvPicPr>
          <p:blipFill>
            <a:blip r:embed="rId23">
              <a:extLst>
                <a:ext uri="{28A0092B-C50C-407E-A947-70E740481C1C}">
                  <a14:useLocalDpi xmlns:a14="http://schemas.microsoft.com/office/drawing/2010/main"/>
                </a:ext>
              </a:extLst>
            </a:blip>
            <a:srcRect/>
            <a:stretch>
              <a:fillRect/>
            </a:stretch>
          </p:blipFill>
          <p:spPr bwMode="auto">
            <a:xfrm>
              <a:off x="9571670" y="3345526"/>
              <a:ext cx="892298" cy="4027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48648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618309" y="1346714"/>
            <a:ext cx="10955382" cy="5047361"/>
          </a:xfrm>
        </p:spPr>
        <p:txBody>
          <a:bodyPr/>
          <a:lstStyle/>
          <a:p>
            <a:r>
              <a:rPr lang="en-US" sz="1800" dirty="0"/>
              <a:t>Open source software is often used at lower levels </a:t>
            </a:r>
            <a:r>
              <a:rPr lang="en-US" sz="1800" dirty="0" smtClean="0"/>
              <a:t>of the </a:t>
            </a:r>
            <a:r>
              <a:rPr lang="en-US" sz="1800" dirty="0"/>
              <a:t>software stack because these are the areas </a:t>
            </a:r>
            <a:r>
              <a:rPr lang="en-US" sz="1800" dirty="0" smtClean="0"/>
              <a:t>with the </a:t>
            </a:r>
            <a:r>
              <a:rPr lang="en-US" sz="1800" dirty="0"/>
              <a:t>most in common between organizations. Better </a:t>
            </a:r>
            <a:r>
              <a:rPr lang="en-US" sz="1800" dirty="0" smtClean="0"/>
              <a:t>use of </a:t>
            </a:r>
            <a:r>
              <a:rPr lang="en-US" sz="1800" dirty="0"/>
              <a:t>these low-level components allows you to focus </a:t>
            </a:r>
            <a:r>
              <a:rPr lang="en-US" sz="1800" dirty="0" smtClean="0"/>
              <a:t>your </a:t>
            </a:r>
            <a:r>
              <a:rPr lang="en-US" sz="1800" dirty="0"/>
              <a:t>own resources on differentiating at higher levels in </a:t>
            </a:r>
            <a:r>
              <a:rPr lang="en-US" sz="1800" dirty="0" smtClean="0"/>
              <a:t>the software </a:t>
            </a:r>
            <a:r>
              <a:rPr lang="en-US" sz="1800" dirty="0"/>
              <a:t>stack and improve upon the unique </a:t>
            </a:r>
            <a:r>
              <a:rPr lang="en-US" sz="1800" dirty="0" smtClean="0"/>
              <a:t>value you </a:t>
            </a:r>
            <a:r>
              <a:rPr lang="en-US" sz="1800" dirty="0"/>
              <a:t>provide to your consumers. </a:t>
            </a:r>
            <a:endParaRPr lang="en-US" sz="1800" dirty="0" smtClean="0"/>
          </a:p>
          <a:p>
            <a:endParaRPr lang="en-US" sz="1800" dirty="0"/>
          </a:p>
          <a:p>
            <a:r>
              <a:rPr lang="en-US" sz="1800" dirty="0" smtClean="0"/>
              <a:t>This </a:t>
            </a:r>
            <a:r>
              <a:rPr lang="en-US" sz="1800" dirty="0"/>
              <a:t>is a </a:t>
            </a:r>
            <a:r>
              <a:rPr lang="en-US" sz="1800" dirty="0" smtClean="0"/>
              <a:t>fundamental business </a:t>
            </a:r>
            <a:r>
              <a:rPr lang="en-US" sz="1800" dirty="0"/>
              <a:t>advantage that open source software </a:t>
            </a:r>
            <a:r>
              <a:rPr lang="en-US" sz="1800" dirty="0" smtClean="0"/>
              <a:t>enables. To </a:t>
            </a:r>
            <a:r>
              <a:rPr lang="en-US" sz="1800" dirty="0"/>
              <a:t>examine this concept, consider the following: </a:t>
            </a:r>
            <a:endParaRPr lang="en-US" sz="1800" dirty="0" smtClean="0"/>
          </a:p>
          <a:p>
            <a:pPr lvl="1"/>
            <a:r>
              <a:rPr lang="en-US" sz="1800" dirty="0" smtClean="0"/>
              <a:t>Do people </a:t>
            </a:r>
            <a:r>
              <a:rPr lang="en-US" sz="1800" dirty="0"/>
              <a:t>buy your products because of the </a:t>
            </a:r>
            <a:r>
              <a:rPr lang="en-US" sz="1800" dirty="0" smtClean="0"/>
              <a:t>specific software </a:t>
            </a:r>
            <a:r>
              <a:rPr lang="en-US" sz="1800" dirty="0"/>
              <a:t>libraries you use in them? Probably </a:t>
            </a:r>
            <a:r>
              <a:rPr lang="en-US" sz="1800" dirty="0" smtClean="0"/>
              <a:t>not.</a:t>
            </a:r>
          </a:p>
          <a:p>
            <a:endParaRPr lang="en-US" sz="1800" dirty="0" smtClean="0"/>
          </a:p>
          <a:p>
            <a:r>
              <a:rPr lang="en-US" sz="1800" dirty="0" smtClean="0"/>
              <a:t>Freeing </a:t>
            </a:r>
            <a:r>
              <a:rPr lang="en-US" sz="1800" dirty="0"/>
              <a:t>yourself from building </a:t>
            </a:r>
            <a:r>
              <a:rPr lang="en-US" sz="1800" dirty="0" smtClean="0"/>
              <a:t>low-level components </a:t>
            </a:r>
            <a:r>
              <a:rPr lang="en-US" sz="1800" dirty="0"/>
              <a:t>frees up valuable resources to </a:t>
            </a:r>
            <a:r>
              <a:rPr lang="en-US" sz="1800" dirty="0" smtClean="0"/>
              <a:t>create value </a:t>
            </a:r>
            <a:r>
              <a:rPr lang="en-US" sz="1800" dirty="0"/>
              <a:t>in the places customers care about the most.</a:t>
            </a:r>
          </a:p>
        </p:txBody>
      </p:sp>
      <p:sp>
        <p:nvSpPr>
          <p:cNvPr id="4" name="Title 3"/>
          <p:cNvSpPr>
            <a:spLocks noGrp="1"/>
          </p:cNvSpPr>
          <p:nvPr>
            <p:ph type="title"/>
          </p:nvPr>
        </p:nvSpPr>
        <p:spPr/>
        <p:txBody>
          <a:bodyPr/>
          <a:lstStyle/>
          <a:p>
            <a:r>
              <a:rPr lang="en-US" altLang="en-US" dirty="0"/>
              <a:t>More Focused, Faster Path to Innovation</a:t>
            </a:r>
            <a:endParaRPr lang="en-US" dirty="0"/>
          </a:p>
        </p:txBody>
      </p:sp>
    </p:spTree>
    <p:extLst>
      <p:ext uri="{BB962C8B-B14F-4D97-AF65-F5344CB8AC3E}">
        <p14:creationId xmlns:p14="http://schemas.microsoft.com/office/powerpoint/2010/main" val="374343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Product Enablement</a:t>
            </a:r>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762185905"/>
              </p:ext>
            </p:extLst>
          </p:nvPr>
        </p:nvGraphicFramePr>
        <p:xfrm>
          <a:off x="618308" y="1512888"/>
          <a:ext cx="10955383" cy="4208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6369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2756</Words>
  <Application>Microsoft Macintosh PowerPoint</Application>
  <PresentationFormat>Custom</PresentationFormat>
  <Paragraphs>328</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Custom Design</vt:lpstr>
      <vt:lpstr>PowerPoint Presentation</vt:lpstr>
      <vt:lpstr>Abstract</vt:lpstr>
      <vt:lpstr>Why open source?</vt:lpstr>
      <vt:lpstr>Another tool in your tool box</vt:lpstr>
      <vt:lpstr>Software, Software, Software</vt:lpstr>
      <vt:lpstr>Adaptability to Various Business Models</vt:lpstr>
      <vt:lpstr>Product Dependency</vt:lpstr>
      <vt:lpstr>More Focused, Faster Path to Innovation</vt:lpstr>
      <vt:lpstr>Product Enablement</vt:lpstr>
      <vt:lpstr>Open Source R&amp;D Is an Innovation Enabler</vt:lpstr>
      <vt:lpstr>Develop your open source strategy</vt:lpstr>
      <vt:lpstr>The product is always the center</vt:lpstr>
      <vt:lpstr>Strategy objectives</vt:lpstr>
      <vt:lpstr>How can an open source strategy help you achieve your IP strategy?</vt:lpstr>
      <vt:lpstr>How can an open source strategy help you grab opportunities that are otherwise unattainable?</vt:lpstr>
      <vt:lpstr>Starting Point: Identify Current and Target Position on the Open Source Strategy Ladder</vt:lpstr>
      <vt:lpstr>Strategy: Open Source Consumption</vt:lpstr>
      <vt:lpstr>Strategy: Open Source Participation</vt:lpstr>
      <vt:lpstr>Strategy: Open Source Contribution</vt:lpstr>
      <vt:lpstr>Strategy: Open Source Leadership</vt:lpstr>
      <vt:lpstr>Transitioning </vt:lpstr>
      <vt:lpstr>Implement your open source infrastructure </vt:lpstr>
      <vt:lpstr>Introduction</vt:lpstr>
      <vt:lpstr>Open Source Consumption and Compliance Infrastructure</vt:lpstr>
      <vt:lpstr>Open Source Contribution Infrastructure</vt:lpstr>
      <vt:lpstr>Recommended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Challenge Areas</vt:lpstr>
      <vt:lpstr>Closing Thoughts</vt:lpstr>
      <vt:lpstr>Closing</vt:lpstr>
      <vt:lpstr>4 key pillars</vt:lpstr>
      <vt:lpstr>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2017-11-06T02:43:34Z</dcterms:created>
  <dcterms:modified xsi:type="dcterms:W3CDTF">2019-02-28T22:39:24Z</dcterms:modified>
</cp:coreProperties>
</file>