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61" r:id="rId4"/>
    <p:sldId id="258" r:id="rId5"/>
    <p:sldId id="259" r:id="rId6"/>
    <p:sldId id="260" r:id="rId7"/>
    <p:sldId id="262" r:id="rId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91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692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6138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5973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82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33406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6285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20705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2/12/2022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516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1D8BD707-D9CF-40AE-B4C6-C98DA3205C09}" type="datetimeFigureOut">
              <a:rPr lang="en-US" smtClean="0"/>
              <a:t>2/12/2022</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53477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56316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1D8BD707-D9CF-40AE-B4C6-C98DA3205C09}" type="datetimeFigureOut">
              <a:rPr lang="en-US" smtClean="0"/>
              <a:t>2/12/2022</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B6F15528-21DE-4FAA-801E-634DDDAF4B2B}"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0194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eactrouter.com/web/example/basic"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428993"/>
            <a:ext cx="9144000" cy="1714500"/>
          </a:xfrm>
          <a:custGeom>
            <a:avLst/>
            <a:gdLst/>
            <a:ahLst/>
            <a:cxnLst/>
            <a:rect l="l" t="t" r="r" b="b"/>
            <a:pathLst>
              <a:path w="9144000" h="1714500">
                <a:moveTo>
                  <a:pt x="0" y="1714496"/>
                </a:moveTo>
                <a:lnTo>
                  <a:pt x="9143981" y="1714496"/>
                </a:lnTo>
                <a:lnTo>
                  <a:pt x="9143981" y="0"/>
                </a:lnTo>
                <a:lnTo>
                  <a:pt x="0" y="0"/>
                </a:lnTo>
                <a:lnTo>
                  <a:pt x="0" y="1714496"/>
                </a:lnTo>
                <a:close/>
              </a:path>
            </a:pathLst>
          </a:custGeom>
          <a:solidFill>
            <a:srgbClr val="7C7CDF"/>
          </a:solidFill>
        </p:spPr>
        <p:txBody>
          <a:bodyPr wrap="square" lIns="0" tIns="0" rIns="0" bIns="0" rtlCol="0"/>
          <a:lstStyle/>
          <a:p>
            <a:endParaRPr/>
          </a:p>
        </p:txBody>
      </p:sp>
      <p:sp>
        <p:nvSpPr>
          <p:cNvPr id="3" name="object 3"/>
          <p:cNvSpPr/>
          <p:nvPr/>
        </p:nvSpPr>
        <p:spPr>
          <a:xfrm>
            <a:off x="0" y="0"/>
            <a:ext cx="9144000" cy="3429000"/>
          </a:xfrm>
          <a:custGeom>
            <a:avLst/>
            <a:gdLst/>
            <a:ahLst/>
            <a:cxnLst/>
            <a:rect l="l" t="t" r="r" b="b"/>
            <a:pathLst>
              <a:path w="9144000" h="3429000">
                <a:moveTo>
                  <a:pt x="9143981" y="3428993"/>
                </a:moveTo>
                <a:lnTo>
                  <a:pt x="0" y="3428993"/>
                </a:lnTo>
                <a:lnTo>
                  <a:pt x="0" y="0"/>
                </a:lnTo>
                <a:lnTo>
                  <a:pt x="9143981" y="0"/>
                </a:lnTo>
                <a:lnTo>
                  <a:pt x="9143981" y="3428993"/>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3443328" y="1075071"/>
            <a:ext cx="3567072" cy="1243930"/>
          </a:xfrm>
          <a:prstGeom prst="rect">
            <a:avLst/>
          </a:prstGeom>
        </p:spPr>
        <p:txBody>
          <a:bodyPr vert="horz" wrap="square" lIns="0" tIns="12700" rIns="0" bIns="0" rtlCol="0">
            <a:spAutoFit/>
          </a:bodyPr>
          <a:lstStyle/>
          <a:p>
            <a:pPr marL="12700">
              <a:lnSpc>
                <a:spcPct val="100000"/>
              </a:lnSpc>
              <a:spcBef>
                <a:spcPts val="100"/>
              </a:spcBef>
            </a:pPr>
            <a:r>
              <a:rPr lang="en-US" sz="8000" dirty="0"/>
              <a:t>React.js</a:t>
            </a:r>
            <a:endParaRPr sz="8000" dirty="0"/>
          </a:p>
        </p:txBody>
      </p:sp>
      <p:sp>
        <p:nvSpPr>
          <p:cNvPr id="5" name="object 5"/>
          <p:cNvSpPr txBox="1"/>
          <p:nvPr/>
        </p:nvSpPr>
        <p:spPr>
          <a:xfrm>
            <a:off x="3839196" y="4060104"/>
            <a:ext cx="1465580" cy="345440"/>
          </a:xfrm>
          <a:prstGeom prst="rect">
            <a:avLst/>
          </a:prstGeom>
        </p:spPr>
        <p:txBody>
          <a:bodyPr vert="horz" wrap="square" lIns="0" tIns="12700" rIns="0" bIns="0" rtlCol="0">
            <a:spAutoFit/>
          </a:bodyPr>
          <a:lstStyle/>
          <a:p>
            <a:pPr marL="12700">
              <a:lnSpc>
                <a:spcPct val="100000"/>
              </a:lnSpc>
              <a:spcBef>
                <a:spcPts val="100"/>
              </a:spcBef>
            </a:pPr>
            <a:r>
              <a:rPr sz="2100" b="1" spc="-5" dirty="0">
                <a:solidFill>
                  <a:srgbClr val="FFFFFF"/>
                </a:solidFill>
                <a:latin typeface="Courier New"/>
                <a:cs typeface="Courier New"/>
              </a:rPr>
              <a:t>Lecture</a:t>
            </a:r>
            <a:r>
              <a:rPr sz="2100" b="1" spc="-65" dirty="0">
                <a:solidFill>
                  <a:srgbClr val="FFFFFF"/>
                </a:solidFill>
                <a:latin typeface="Courier New"/>
                <a:cs typeface="Courier New"/>
              </a:rPr>
              <a:t> </a:t>
            </a:r>
            <a:r>
              <a:rPr sz="2100" b="1" spc="-5" dirty="0">
                <a:solidFill>
                  <a:srgbClr val="FFFFFF"/>
                </a:solidFill>
                <a:latin typeface="Courier New"/>
                <a:cs typeface="Courier New"/>
              </a:rPr>
              <a:t>3</a:t>
            </a:r>
            <a:endParaRPr sz="2100">
              <a:latin typeface="Courier New"/>
              <a:cs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424" y="390897"/>
            <a:ext cx="1888576" cy="564257"/>
          </a:xfrm>
          <a:prstGeom prst="rect">
            <a:avLst/>
          </a:prstGeom>
          <a:solidFill>
            <a:srgbClr val="7C7CDF"/>
          </a:solidFill>
        </p:spPr>
        <p:txBody>
          <a:bodyPr vert="horz" wrap="square" lIns="0" tIns="0" rIns="0" bIns="0" rtlCol="0">
            <a:spAutoFit/>
          </a:bodyPr>
          <a:lstStyle/>
          <a:p>
            <a:pPr>
              <a:lnSpc>
                <a:spcPts val="4380"/>
              </a:lnSpc>
            </a:pPr>
            <a:r>
              <a:rPr lang="en-US" sz="3750" dirty="0"/>
              <a:t>Agenda</a:t>
            </a:r>
            <a:endParaRPr sz="3750" dirty="0"/>
          </a:p>
        </p:txBody>
      </p:sp>
      <p:sp>
        <p:nvSpPr>
          <p:cNvPr id="3" name="object 3"/>
          <p:cNvSpPr txBox="1"/>
          <p:nvPr/>
        </p:nvSpPr>
        <p:spPr>
          <a:xfrm>
            <a:off x="475248" y="1239301"/>
            <a:ext cx="4172952" cy="1277273"/>
          </a:xfrm>
          <a:prstGeom prst="rect">
            <a:avLst/>
          </a:prstGeom>
        </p:spPr>
        <p:txBody>
          <a:bodyPr vert="horz" wrap="square" lIns="0" tIns="53340" rIns="0" bIns="0" rtlCol="0">
            <a:spAutoFit/>
          </a:bodyPr>
          <a:lstStyle/>
          <a:p>
            <a:pPr marL="379095" indent="-367030">
              <a:spcBef>
                <a:spcPts val="325"/>
              </a:spcBef>
              <a:buFont typeface="Arial"/>
              <a:buChar char="●"/>
              <a:tabLst>
                <a:tab pos="379095" algn="l"/>
                <a:tab pos="379730" algn="l"/>
              </a:tabLst>
            </a:pPr>
            <a:r>
              <a:rPr lang="en-US" spc="-7" dirty="0">
                <a:solidFill>
                  <a:srgbClr val="666666"/>
                </a:solidFill>
                <a:latin typeface="Courier New"/>
                <a:cs typeface="Courier New"/>
              </a:rPr>
              <a:t>Handling</a:t>
            </a:r>
            <a:r>
              <a:rPr lang="en-US" spc="-13" dirty="0">
                <a:solidFill>
                  <a:srgbClr val="666666"/>
                </a:solidFill>
                <a:latin typeface="Courier New"/>
                <a:cs typeface="Courier New"/>
              </a:rPr>
              <a:t> </a:t>
            </a:r>
            <a:r>
              <a:rPr lang="en-US" spc="-7" dirty="0">
                <a:solidFill>
                  <a:srgbClr val="666666"/>
                </a:solidFill>
                <a:latin typeface="Courier New"/>
                <a:cs typeface="Courier New"/>
              </a:rPr>
              <a:t>Forms</a:t>
            </a:r>
            <a:endParaRPr lang="en-US" dirty="0">
              <a:latin typeface="Courier New"/>
              <a:cs typeface="Courier New"/>
            </a:endParaRPr>
          </a:p>
          <a:p>
            <a:pPr marL="379095" indent="-367030">
              <a:lnSpc>
                <a:spcPct val="100000"/>
              </a:lnSpc>
              <a:spcBef>
                <a:spcPts val="325"/>
              </a:spcBef>
              <a:buFont typeface="Arial"/>
              <a:buChar char="●"/>
              <a:tabLst>
                <a:tab pos="379095" algn="l"/>
                <a:tab pos="379730" algn="l"/>
              </a:tabLst>
            </a:pPr>
            <a:r>
              <a:rPr sz="1800" spc="-5" dirty="0" smtClean="0">
                <a:solidFill>
                  <a:srgbClr val="666666"/>
                </a:solidFill>
                <a:latin typeface="Courier New"/>
                <a:cs typeface="Courier New"/>
              </a:rPr>
              <a:t>Routing</a:t>
            </a:r>
            <a:endParaRPr lang="en-US" sz="1800" spc="-5" dirty="0" smtClean="0">
              <a:solidFill>
                <a:srgbClr val="666666"/>
              </a:solidFill>
              <a:latin typeface="Courier New"/>
              <a:cs typeface="Courier New"/>
            </a:endParaRPr>
          </a:p>
          <a:p>
            <a:pPr marL="379095" indent="-367030">
              <a:spcBef>
                <a:spcPts val="325"/>
              </a:spcBef>
              <a:buFont typeface="Arial"/>
              <a:buChar char="●"/>
              <a:tabLst>
                <a:tab pos="379095" algn="l"/>
                <a:tab pos="379730" algn="l"/>
              </a:tabLst>
            </a:pPr>
            <a:r>
              <a:rPr lang="en-US" spc="-7" dirty="0">
                <a:solidFill>
                  <a:srgbClr val="666666"/>
                </a:solidFill>
                <a:latin typeface="Courier New"/>
                <a:cs typeface="Courier New"/>
              </a:rPr>
              <a:t>Integrate with UI</a:t>
            </a:r>
            <a:r>
              <a:rPr lang="en-US" spc="13" dirty="0">
                <a:solidFill>
                  <a:srgbClr val="666666"/>
                </a:solidFill>
                <a:latin typeface="Courier New"/>
                <a:cs typeface="Courier New"/>
              </a:rPr>
              <a:t> </a:t>
            </a:r>
            <a:r>
              <a:rPr lang="en-US" spc="-7" dirty="0">
                <a:solidFill>
                  <a:srgbClr val="666666"/>
                </a:solidFill>
                <a:latin typeface="Courier New"/>
                <a:cs typeface="Courier New"/>
              </a:rPr>
              <a:t>libraries</a:t>
            </a:r>
            <a:endParaRPr lang="en-US" dirty="0">
              <a:latin typeface="Courier New"/>
              <a:cs typeface="Courier New"/>
            </a:endParaRPr>
          </a:p>
          <a:p>
            <a:pPr marL="379095" indent="-367030">
              <a:lnSpc>
                <a:spcPct val="100000"/>
              </a:lnSpc>
              <a:spcBef>
                <a:spcPts val="325"/>
              </a:spcBef>
              <a:buFont typeface="Arial"/>
              <a:buChar char="●"/>
              <a:tabLst>
                <a:tab pos="379095" algn="l"/>
                <a:tab pos="379730" algn="l"/>
              </a:tabLst>
            </a:pPr>
            <a:endParaRPr sz="1800" dirty="0">
              <a:latin typeface="Courier New"/>
              <a:cs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1990" y="0"/>
            <a:ext cx="4572000" cy="5143500"/>
            <a:chOff x="4571990" y="0"/>
            <a:chExt cx="4572000" cy="5143500"/>
          </a:xfrm>
        </p:grpSpPr>
        <p:sp>
          <p:nvSpPr>
            <p:cNvPr id="3" name="object 3"/>
            <p:cNvSpPr/>
            <p:nvPr/>
          </p:nvSpPr>
          <p:spPr>
            <a:xfrm>
              <a:off x="4571990" y="0"/>
              <a:ext cx="4572000" cy="5143500"/>
            </a:xfrm>
            <a:custGeom>
              <a:avLst/>
              <a:gdLst/>
              <a:ahLst/>
              <a:cxnLst/>
              <a:rect l="l" t="t" r="r" b="b"/>
              <a:pathLst>
                <a:path w="4572000" h="5143500">
                  <a:moveTo>
                    <a:pt x="4571990" y="5143489"/>
                  </a:moveTo>
                  <a:lnTo>
                    <a:pt x="0" y="5143489"/>
                  </a:lnTo>
                  <a:lnTo>
                    <a:pt x="0" y="0"/>
                  </a:lnTo>
                  <a:lnTo>
                    <a:pt x="4571990" y="0"/>
                  </a:lnTo>
                  <a:lnTo>
                    <a:pt x="4571990" y="5143489"/>
                  </a:lnTo>
                  <a:close/>
                </a:path>
              </a:pathLst>
            </a:custGeom>
            <a:solidFill>
              <a:srgbClr val="7C7CDF"/>
            </a:solidFill>
          </p:spPr>
          <p:txBody>
            <a:bodyPr wrap="square" lIns="0" tIns="0" rIns="0" bIns="0" rtlCol="0"/>
            <a:lstStyle/>
            <a:p>
              <a:endParaRPr/>
            </a:p>
          </p:txBody>
        </p:sp>
        <p:sp>
          <p:nvSpPr>
            <p:cNvPr id="4" name="object 4"/>
            <p:cNvSpPr/>
            <p:nvPr/>
          </p:nvSpPr>
          <p:spPr>
            <a:xfrm>
              <a:off x="5029664" y="4495490"/>
              <a:ext cx="468630" cy="0"/>
            </a:xfrm>
            <a:custGeom>
              <a:avLst/>
              <a:gdLst/>
              <a:ahLst/>
              <a:cxnLst/>
              <a:rect l="l" t="t" r="r" b="b"/>
              <a:pathLst>
                <a:path w="468629">
                  <a:moveTo>
                    <a:pt x="0" y="0"/>
                  </a:moveTo>
                  <a:lnTo>
                    <a:pt x="468299" y="0"/>
                  </a:lnTo>
                </a:path>
              </a:pathLst>
            </a:custGeom>
            <a:ln w="28574">
              <a:solidFill>
                <a:srgbClr val="FFFFFF"/>
              </a:solidFill>
            </a:ln>
          </p:spPr>
          <p:txBody>
            <a:bodyPr wrap="square" lIns="0" tIns="0" rIns="0" bIns="0" rtlCol="0"/>
            <a:lstStyle/>
            <a:p>
              <a:endParaRPr/>
            </a:p>
          </p:txBody>
        </p:sp>
      </p:grpSp>
      <p:sp>
        <p:nvSpPr>
          <p:cNvPr id="5" name="object 5"/>
          <p:cNvSpPr txBox="1"/>
          <p:nvPr/>
        </p:nvSpPr>
        <p:spPr>
          <a:xfrm>
            <a:off x="762000" y="2212694"/>
            <a:ext cx="2208006" cy="843821"/>
          </a:xfrm>
          <a:prstGeom prst="rect">
            <a:avLst/>
          </a:prstGeom>
        </p:spPr>
        <p:txBody>
          <a:bodyPr vert="horz" wrap="square" lIns="0" tIns="12700" rIns="0" bIns="0" rtlCol="0">
            <a:spAutoFit/>
          </a:bodyPr>
          <a:lstStyle/>
          <a:p>
            <a:pPr marL="12700">
              <a:spcBef>
                <a:spcPts val="100"/>
              </a:spcBef>
            </a:pPr>
            <a:r>
              <a:rPr lang="en-US" sz="5400" dirty="0">
                <a:latin typeface="Verdana"/>
                <a:cs typeface="Verdana"/>
              </a:rPr>
              <a:t>Forms</a:t>
            </a:r>
            <a:endParaRPr sz="5400" dirty="0">
              <a:latin typeface="Verdana"/>
              <a:cs typeface="Verdana"/>
            </a:endParaRPr>
          </a:p>
        </p:txBody>
      </p:sp>
      <p:sp>
        <p:nvSpPr>
          <p:cNvPr id="6" name="object 6"/>
          <p:cNvSpPr txBox="1">
            <a:spLocks noGrp="1"/>
          </p:cNvSpPr>
          <p:nvPr>
            <p:ph type="title"/>
          </p:nvPr>
        </p:nvSpPr>
        <p:spPr>
          <a:xfrm>
            <a:off x="5025218" y="1506943"/>
            <a:ext cx="3143250" cy="243656"/>
          </a:xfrm>
          <a:prstGeom prst="rect">
            <a:avLst/>
          </a:prstGeom>
          <a:solidFill>
            <a:srgbClr val="FFFFFF"/>
          </a:solidFill>
        </p:spPr>
        <p:txBody>
          <a:bodyPr vert="horz" wrap="square" lIns="0" tIns="0" rIns="0" bIns="0" rtlCol="0" anchor="ctr">
            <a:spAutoFit/>
          </a:bodyPr>
          <a:lstStyle/>
          <a:p>
            <a:pPr>
              <a:lnSpc>
                <a:spcPts val="1914"/>
              </a:lnSpc>
            </a:pPr>
            <a:r>
              <a:rPr sz="1650" spc="-5" dirty="0">
                <a:solidFill>
                  <a:srgbClr val="0A0A23"/>
                </a:solidFill>
                <a:latin typeface="Courier New"/>
                <a:cs typeface="Courier New"/>
              </a:rPr>
              <a:t>HTML form elements work a</a:t>
            </a:r>
            <a:endParaRPr sz="1650" dirty="0">
              <a:latin typeface="Courier New"/>
              <a:cs typeface="Courier New"/>
            </a:endParaRPr>
          </a:p>
        </p:txBody>
      </p:sp>
      <p:sp>
        <p:nvSpPr>
          <p:cNvPr id="7" name="object 7"/>
          <p:cNvSpPr txBox="1"/>
          <p:nvPr/>
        </p:nvSpPr>
        <p:spPr>
          <a:xfrm>
            <a:off x="5025218" y="1880227"/>
            <a:ext cx="3394710" cy="243656"/>
          </a:xfrm>
          <a:prstGeom prst="rect">
            <a:avLst/>
          </a:prstGeom>
          <a:solidFill>
            <a:srgbClr val="FFFFFF"/>
          </a:solidFill>
        </p:spPr>
        <p:txBody>
          <a:bodyPr vert="horz" wrap="square" lIns="0" tIns="0" rIns="0" bIns="0" rtlCol="0">
            <a:spAutoFit/>
          </a:bodyPr>
          <a:lstStyle/>
          <a:p>
            <a:pPr>
              <a:lnSpc>
                <a:spcPts val="1914"/>
              </a:lnSpc>
            </a:pPr>
            <a:r>
              <a:rPr sz="1650" b="1" spc="-5" dirty="0">
                <a:solidFill>
                  <a:srgbClr val="0A0A23"/>
                </a:solidFill>
                <a:latin typeface="Courier New"/>
                <a:cs typeface="Courier New"/>
              </a:rPr>
              <a:t>little bit differently</a:t>
            </a:r>
            <a:r>
              <a:rPr sz="1650" b="1" spc="10" dirty="0">
                <a:solidFill>
                  <a:srgbClr val="0A0A23"/>
                </a:solidFill>
                <a:latin typeface="Courier New"/>
                <a:cs typeface="Courier New"/>
              </a:rPr>
              <a:t> </a:t>
            </a:r>
            <a:r>
              <a:rPr sz="1650" b="1" spc="-5" dirty="0">
                <a:solidFill>
                  <a:srgbClr val="0A0A23"/>
                </a:solidFill>
                <a:latin typeface="Courier New"/>
                <a:cs typeface="Courier New"/>
              </a:rPr>
              <a:t>from</a:t>
            </a:r>
            <a:endParaRPr sz="1650">
              <a:latin typeface="Courier New"/>
              <a:cs typeface="Courier New"/>
            </a:endParaRPr>
          </a:p>
        </p:txBody>
      </p:sp>
      <p:sp>
        <p:nvSpPr>
          <p:cNvPr id="8" name="object 8"/>
          <p:cNvSpPr txBox="1"/>
          <p:nvPr/>
        </p:nvSpPr>
        <p:spPr>
          <a:xfrm>
            <a:off x="5025218" y="2257415"/>
            <a:ext cx="3520440" cy="243656"/>
          </a:xfrm>
          <a:prstGeom prst="rect">
            <a:avLst/>
          </a:prstGeom>
          <a:solidFill>
            <a:srgbClr val="FFFFFF"/>
          </a:solidFill>
        </p:spPr>
        <p:txBody>
          <a:bodyPr vert="horz" wrap="square" lIns="0" tIns="0" rIns="0" bIns="0" rtlCol="0">
            <a:spAutoFit/>
          </a:bodyPr>
          <a:lstStyle/>
          <a:p>
            <a:pPr>
              <a:lnSpc>
                <a:spcPts val="1914"/>
              </a:lnSpc>
            </a:pPr>
            <a:r>
              <a:rPr sz="1650" b="1" spc="-5" dirty="0">
                <a:solidFill>
                  <a:srgbClr val="0A0A23"/>
                </a:solidFill>
                <a:latin typeface="Courier New"/>
                <a:cs typeface="Courier New"/>
              </a:rPr>
              <a:t>other DOM elements in</a:t>
            </a:r>
            <a:r>
              <a:rPr sz="1650" b="1" spc="10" dirty="0">
                <a:solidFill>
                  <a:srgbClr val="0A0A23"/>
                </a:solidFill>
                <a:latin typeface="Courier New"/>
                <a:cs typeface="Courier New"/>
              </a:rPr>
              <a:t> </a:t>
            </a:r>
            <a:r>
              <a:rPr sz="1650" b="1" spc="-5" dirty="0">
                <a:solidFill>
                  <a:srgbClr val="0A0A23"/>
                </a:solidFill>
                <a:latin typeface="Courier New"/>
                <a:cs typeface="Courier New"/>
              </a:rPr>
              <a:t>React,</a:t>
            </a:r>
            <a:endParaRPr sz="1650" dirty="0">
              <a:latin typeface="Courier New"/>
              <a:cs typeface="Courier New"/>
            </a:endParaRPr>
          </a:p>
        </p:txBody>
      </p:sp>
      <p:sp>
        <p:nvSpPr>
          <p:cNvPr id="9" name="object 9"/>
          <p:cNvSpPr txBox="1"/>
          <p:nvPr/>
        </p:nvSpPr>
        <p:spPr>
          <a:xfrm>
            <a:off x="5025218" y="2634605"/>
            <a:ext cx="2640330" cy="243656"/>
          </a:xfrm>
          <a:prstGeom prst="rect">
            <a:avLst/>
          </a:prstGeom>
          <a:solidFill>
            <a:srgbClr val="FFFFFF"/>
          </a:solidFill>
        </p:spPr>
        <p:txBody>
          <a:bodyPr vert="horz" wrap="square" lIns="0" tIns="0" rIns="0" bIns="0" rtlCol="0">
            <a:spAutoFit/>
          </a:bodyPr>
          <a:lstStyle/>
          <a:p>
            <a:pPr>
              <a:lnSpc>
                <a:spcPts val="1914"/>
              </a:lnSpc>
            </a:pPr>
            <a:r>
              <a:rPr sz="1650" b="1" spc="-5" dirty="0">
                <a:solidFill>
                  <a:srgbClr val="0A0A23"/>
                </a:solidFill>
                <a:latin typeface="Courier New"/>
                <a:cs typeface="Courier New"/>
              </a:rPr>
              <a:t>because form</a:t>
            </a:r>
            <a:r>
              <a:rPr sz="1650" b="1" spc="-15" dirty="0">
                <a:solidFill>
                  <a:srgbClr val="0A0A23"/>
                </a:solidFill>
                <a:latin typeface="Courier New"/>
                <a:cs typeface="Courier New"/>
              </a:rPr>
              <a:t> </a:t>
            </a:r>
            <a:r>
              <a:rPr sz="1650" b="1" spc="-5" dirty="0">
                <a:solidFill>
                  <a:srgbClr val="0A0A23"/>
                </a:solidFill>
                <a:latin typeface="Courier New"/>
                <a:cs typeface="Courier New"/>
              </a:rPr>
              <a:t>elements</a:t>
            </a:r>
            <a:endParaRPr sz="1650">
              <a:latin typeface="Courier New"/>
              <a:cs typeface="Courier New"/>
            </a:endParaRPr>
          </a:p>
        </p:txBody>
      </p:sp>
      <p:sp>
        <p:nvSpPr>
          <p:cNvPr id="10" name="object 10"/>
          <p:cNvSpPr txBox="1"/>
          <p:nvPr/>
        </p:nvSpPr>
        <p:spPr>
          <a:xfrm>
            <a:off x="5025218" y="3011795"/>
            <a:ext cx="3520440" cy="243656"/>
          </a:xfrm>
          <a:prstGeom prst="rect">
            <a:avLst/>
          </a:prstGeom>
          <a:solidFill>
            <a:srgbClr val="FFFFFF"/>
          </a:solidFill>
        </p:spPr>
        <p:txBody>
          <a:bodyPr vert="horz" wrap="square" lIns="0" tIns="0" rIns="0" bIns="0" rtlCol="0">
            <a:spAutoFit/>
          </a:bodyPr>
          <a:lstStyle/>
          <a:p>
            <a:pPr>
              <a:lnSpc>
                <a:spcPts val="1914"/>
              </a:lnSpc>
            </a:pPr>
            <a:r>
              <a:rPr sz="1650" b="1" spc="-5" dirty="0">
                <a:solidFill>
                  <a:srgbClr val="0A0A23"/>
                </a:solidFill>
                <a:latin typeface="Courier New"/>
                <a:cs typeface="Courier New"/>
              </a:rPr>
              <a:t>naturally keep some</a:t>
            </a:r>
            <a:r>
              <a:rPr sz="1650" b="1" spc="15" dirty="0">
                <a:solidFill>
                  <a:srgbClr val="0A0A23"/>
                </a:solidFill>
                <a:latin typeface="Courier New"/>
                <a:cs typeface="Courier New"/>
              </a:rPr>
              <a:t> </a:t>
            </a:r>
            <a:r>
              <a:rPr sz="1650" b="1" spc="-5" dirty="0">
                <a:solidFill>
                  <a:srgbClr val="0A0A23"/>
                </a:solidFill>
                <a:latin typeface="Courier New"/>
                <a:cs typeface="Courier New"/>
              </a:rPr>
              <a:t>internal</a:t>
            </a:r>
            <a:endParaRPr sz="1650">
              <a:latin typeface="Courier New"/>
              <a:cs typeface="Courier New"/>
            </a:endParaRPr>
          </a:p>
        </p:txBody>
      </p:sp>
      <p:sp>
        <p:nvSpPr>
          <p:cNvPr id="11" name="object 11"/>
          <p:cNvSpPr txBox="1"/>
          <p:nvPr/>
        </p:nvSpPr>
        <p:spPr>
          <a:xfrm>
            <a:off x="5025218" y="3388984"/>
            <a:ext cx="754380" cy="243656"/>
          </a:xfrm>
          <a:prstGeom prst="rect">
            <a:avLst/>
          </a:prstGeom>
          <a:solidFill>
            <a:srgbClr val="FFFFFF"/>
          </a:solidFill>
        </p:spPr>
        <p:txBody>
          <a:bodyPr vert="horz" wrap="square" lIns="0" tIns="0" rIns="0" bIns="0" rtlCol="0">
            <a:spAutoFit/>
          </a:bodyPr>
          <a:lstStyle/>
          <a:p>
            <a:pPr>
              <a:lnSpc>
                <a:spcPts val="1914"/>
              </a:lnSpc>
            </a:pPr>
            <a:r>
              <a:rPr sz="1650" b="1" spc="-5" dirty="0">
                <a:solidFill>
                  <a:srgbClr val="0A0A23"/>
                </a:solidFill>
                <a:latin typeface="Courier New"/>
                <a:cs typeface="Courier New"/>
              </a:rPr>
              <a:t>state.</a:t>
            </a:r>
            <a:endParaRPr sz="1650">
              <a:latin typeface="Courier New"/>
              <a:cs typeface="Courier New"/>
            </a:endParaRPr>
          </a:p>
        </p:txBody>
      </p:sp>
    </p:spTree>
    <p:extLst>
      <p:ext uri="{BB962C8B-B14F-4D97-AF65-F5344CB8AC3E}">
        <p14:creationId xmlns:p14="http://schemas.microsoft.com/office/powerpoint/2010/main" val="2945738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38150"/>
            <a:ext cx="2333698" cy="843821"/>
          </a:xfrm>
          <a:prstGeom prst="rect">
            <a:avLst/>
          </a:prstGeom>
        </p:spPr>
        <p:txBody>
          <a:bodyPr vert="horz" wrap="square" lIns="0" tIns="12700" rIns="0" bIns="0" rtlCol="0">
            <a:spAutoFit/>
          </a:bodyPr>
          <a:lstStyle/>
          <a:p>
            <a:pPr marL="12700">
              <a:lnSpc>
                <a:spcPct val="100000"/>
              </a:lnSpc>
              <a:spcBef>
                <a:spcPts val="100"/>
              </a:spcBef>
            </a:pPr>
            <a:r>
              <a:rPr lang="en-US" sz="5400" dirty="0"/>
              <a:t>Routing</a:t>
            </a:r>
            <a:endParaRPr sz="5400" dirty="0"/>
          </a:p>
        </p:txBody>
      </p:sp>
      <p:sp>
        <p:nvSpPr>
          <p:cNvPr id="4" name="object 4"/>
          <p:cNvSpPr txBox="1"/>
          <p:nvPr/>
        </p:nvSpPr>
        <p:spPr>
          <a:xfrm>
            <a:off x="5025218" y="2761477"/>
            <a:ext cx="3521075" cy="251460"/>
          </a:xfrm>
          <a:prstGeom prst="rect">
            <a:avLst/>
          </a:prstGeom>
          <a:solidFill>
            <a:srgbClr val="FFFFFF"/>
          </a:solidFill>
        </p:spPr>
        <p:txBody>
          <a:bodyPr vert="horz" wrap="square" lIns="0" tIns="0" rIns="0" bIns="0" rtlCol="0">
            <a:spAutoFit/>
          </a:bodyPr>
          <a:lstStyle/>
          <a:p>
            <a:pPr>
              <a:lnSpc>
                <a:spcPts val="1914"/>
              </a:lnSpc>
            </a:pPr>
            <a:r>
              <a:rPr sz="1650" b="1" spc="-5" dirty="0">
                <a:latin typeface="Courier New"/>
                <a:cs typeface="Courier New"/>
              </a:rPr>
              <a:t>npm install</a:t>
            </a:r>
            <a:r>
              <a:rPr sz="1650" b="1" spc="-90" dirty="0">
                <a:latin typeface="Courier New"/>
                <a:cs typeface="Courier New"/>
              </a:rPr>
              <a:t> </a:t>
            </a:r>
            <a:r>
              <a:rPr sz="1650" b="1" spc="-5" dirty="0">
                <a:latin typeface="Courier New"/>
                <a:cs typeface="Courier New"/>
              </a:rPr>
              <a:t>react-router-dom</a:t>
            </a:r>
            <a:endParaRPr sz="1650" dirty="0">
              <a:latin typeface="Courier New"/>
              <a:cs typeface="Courier New"/>
            </a:endParaRPr>
          </a:p>
        </p:txBody>
      </p:sp>
      <p:sp>
        <p:nvSpPr>
          <p:cNvPr id="5" name="object 5"/>
          <p:cNvSpPr txBox="1"/>
          <p:nvPr/>
        </p:nvSpPr>
        <p:spPr>
          <a:xfrm>
            <a:off x="5025218" y="3203055"/>
            <a:ext cx="3277870" cy="205740"/>
          </a:xfrm>
          <a:prstGeom prst="rect">
            <a:avLst/>
          </a:prstGeom>
          <a:solidFill>
            <a:srgbClr val="FFFFFF"/>
          </a:solidFill>
        </p:spPr>
        <p:txBody>
          <a:bodyPr vert="horz" wrap="square" lIns="0" tIns="0" rIns="0" bIns="0" rtlCol="0">
            <a:spAutoFit/>
          </a:bodyPr>
          <a:lstStyle/>
          <a:p>
            <a:pPr>
              <a:lnSpc>
                <a:spcPts val="1565"/>
              </a:lnSpc>
            </a:pPr>
            <a:r>
              <a:rPr sz="1350" u="heavy" spc="-20" dirty="0">
                <a:solidFill>
                  <a:srgbClr val="DB4436"/>
                </a:solidFill>
                <a:uFill>
                  <a:solidFill>
                    <a:srgbClr val="DB4436"/>
                  </a:solidFill>
                </a:uFill>
                <a:latin typeface="Lato"/>
                <a:cs typeface="Lato"/>
                <a:hlinkClick r:id="rId2"/>
              </a:rPr>
              <a:t>https://reactrouter.com/web/example/basic</a:t>
            </a:r>
            <a:endParaRPr sz="1350">
              <a:latin typeface="Lato"/>
              <a:cs typeface="Lato"/>
            </a:endParaRPr>
          </a:p>
        </p:txBody>
      </p:sp>
      <p:sp>
        <p:nvSpPr>
          <p:cNvPr id="6" name="object 6"/>
          <p:cNvSpPr txBox="1"/>
          <p:nvPr/>
        </p:nvSpPr>
        <p:spPr>
          <a:xfrm>
            <a:off x="423743" y="2201353"/>
            <a:ext cx="3728720" cy="1781175"/>
          </a:xfrm>
          <a:prstGeom prst="rect">
            <a:avLst/>
          </a:prstGeom>
        </p:spPr>
        <p:txBody>
          <a:bodyPr vert="horz" wrap="square" lIns="0" tIns="43815" rIns="0" bIns="0" rtlCol="0">
            <a:spAutoFit/>
          </a:bodyPr>
          <a:lstStyle/>
          <a:p>
            <a:pPr marL="12700" marR="5080" algn="ctr">
              <a:lnSpc>
                <a:spcPts val="1939"/>
              </a:lnSpc>
              <a:spcBef>
                <a:spcPts val="345"/>
              </a:spcBef>
            </a:pPr>
            <a:r>
              <a:rPr sz="1800" spc="-5" dirty="0">
                <a:solidFill>
                  <a:srgbClr val="666666"/>
                </a:solidFill>
                <a:latin typeface="Courier New"/>
                <a:cs typeface="Courier New"/>
              </a:rPr>
              <a:t>Routing is the capacity to  show different pages to the  user. That means the user  can move between different  parts of an application by  entering a URL or clicking  on an</a:t>
            </a:r>
            <a:r>
              <a:rPr sz="1800" spc="-15" dirty="0">
                <a:solidFill>
                  <a:srgbClr val="666666"/>
                </a:solidFill>
                <a:latin typeface="Courier New"/>
                <a:cs typeface="Courier New"/>
              </a:rPr>
              <a:t> </a:t>
            </a:r>
            <a:r>
              <a:rPr sz="1800" spc="-5" dirty="0">
                <a:solidFill>
                  <a:srgbClr val="666666"/>
                </a:solidFill>
                <a:latin typeface="Courier New"/>
                <a:cs typeface="Courier New"/>
              </a:rPr>
              <a:t>element.</a:t>
            </a:r>
            <a:endParaRPr sz="1800">
              <a:latin typeface="Courier New"/>
              <a:cs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424" y="776732"/>
            <a:ext cx="1431376" cy="448841"/>
          </a:xfrm>
          <a:prstGeom prst="rect">
            <a:avLst/>
          </a:prstGeom>
          <a:solidFill>
            <a:srgbClr val="7C7CDF"/>
          </a:solidFill>
        </p:spPr>
        <p:txBody>
          <a:bodyPr vert="horz" wrap="square" lIns="0" tIns="0" rIns="0" bIns="0" rtlCol="0">
            <a:spAutoFit/>
          </a:bodyPr>
          <a:lstStyle/>
          <a:p>
            <a:pPr>
              <a:lnSpc>
                <a:spcPts val="3479"/>
              </a:lnSpc>
            </a:pPr>
            <a:r>
              <a:rPr lang="en-US" sz="3000" dirty="0"/>
              <a:t>Routing</a:t>
            </a:r>
            <a:endParaRPr sz="3000" dirty="0"/>
          </a:p>
        </p:txBody>
      </p:sp>
      <p:sp>
        <p:nvSpPr>
          <p:cNvPr id="3" name="object 3"/>
          <p:cNvSpPr txBox="1"/>
          <p:nvPr/>
        </p:nvSpPr>
        <p:spPr>
          <a:xfrm>
            <a:off x="384724" y="1456528"/>
            <a:ext cx="8346440" cy="78168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666666"/>
                </a:solidFill>
                <a:latin typeface="Courier New"/>
                <a:cs typeface="Courier New"/>
              </a:rPr>
              <a:t>&lt;BrowserRouter&gt;</a:t>
            </a:r>
            <a:endParaRPr sz="1200">
              <a:latin typeface="Courier New"/>
              <a:cs typeface="Courier New"/>
            </a:endParaRPr>
          </a:p>
          <a:p>
            <a:pPr marL="12700" marR="5080">
              <a:lnSpc>
                <a:spcPct val="114999"/>
              </a:lnSpc>
              <a:spcBef>
                <a:spcPts val="1200"/>
              </a:spcBef>
            </a:pPr>
            <a:r>
              <a:rPr sz="1200" spc="-5" dirty="0">
                <a:solidFill>
                  <a:srgbClr val="666666"/>
                </a:solidFill>
                <a:latin typeface="Courier New"/>
                <a:cs typeface="Courier New"/>
              </a:rPr>
              <a:t>A &lt;Router&gt; that uses the HTML5 history API (pushState, replaceState and the popstate event)  to keep your UI in sync with the</a:t>
            </a:r>
            <a:r>
              <a:rPr sz="1200" dirty="0">
                <a:solidFill>
                  <a:srgbClr val="666666"/>
                </a:solidFill>
                <a:latin typeface="Courier New"/>
                <a:cs typeface="Courier New"/>
              </a:rPr>
              <a:t> </a:t>
            </a:r>
            <a:r>
              <a:rPr sz="1200" spc="-5" dirty="0">
                <a:solidFill>
                  <a:srgbClr val="666666"/>
                </a:solidFill>
                <a:latin typeface="Courier New"/>
                <a:cs typeface="Courier New"/>
              </a:rPr>
              <a:t>URL.</a:t>
            </a:r>
            <a:endParaRPr sz="1200">
              <a:latin typeface="Courier New"/>
              <a:cs typeface="Courier New"/>
            </a:endParaRPr>
          </a:p>
        </p:txBody>
      </p:sp>
      <p:sp>
        <p:nvSpPr>
          <p:cNvPr id="4" name="object 4"/>
          <p:cNvSpPr txBox="1"/>
          <p:nvPr/>
        </p:nvSpPr>
        <p:spPr>
          <a:xfrm>
            <a:off x="384724" y="2754973"/>
            <a:ext cx="8163559" cy="99186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666666"/>
                </a:solidFill>
                <a:latin typeface="Courier New"/>
                <a:cs typeface="Courier New"/>
              </a:rPr>
              <a:t>&lt;Route&gt;</a:t>
            </a:r>
            <a:endParaRPr sz="1200">
              <a:latin typeface="Courier New"/>
              <a:cs typeface="Courier New"/>
            </a:endParaRPr>
          </a:p>
          <a:p>
            <a:pPr marL="12700" marR="5080">
              <a:lnSpc>
                <a:spcPct val="114999"/>
              </a:lnSpc>
              <a:spcBef>
                <a:spcPts val="1200"/>
              </a:spcBef>
            </a:pPr>
            <a:r>
              <a:rPr sz="1200" spc="-5" dirty="0">
                <a:solidFill>
                  <a:srgbClr val="666666"/>
                </a:solidFill>
                <a:latin typeface="Courier New"/>
                <a:cs typeface="Courier New"/>
              </a:rPr>
              <a:t>The Route component is perhaps the most important component in React Router to understand  and learn to use well. Its most basic responsibility is to render some UI when its path  matches the current URL.</a:t>
            </a:r>
            <a:endParaRPr sz="1200">
              <a:latin typeface="Courier New"/>
              <a:cs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424" y="776732"/>
            <a:ext cx="1507576" cy="448841"/>
          </a:xfrm>
          <a:prstGeom prst="rect">
            <a:avLst/>
          </a:prstGeom>
          <a:solidFill>
            <a:srgbClr val="7C7CDF"/>
          </a:solidFill>
        </p:spPr>
        <p:txBody>
          <a:bodyPr vert="horz" wrap="square" lIns="0" tIns="0" rIns="0" bIns="0" rtlCol="0">
            <a:spAutoFit/>
          </a:bodyPr>
          <a:lstStyle/>
          <a:p>
            <a:pPr>
              <a:lnSpc>
                <a:spcPts val="3479"/>
              </a:lnSpc>
            </a:pPr>
            <a:r>
              <a:rPr lang="en-US" sz="3000" dirty="0"/>
              <a:t>Routing</a:t>
            </a:r>
            <a:endParaRPr sz="3000" dirty="0"/>
          </a:p>
        </p:txBody>
      </p:sp>
      <p:sp>
        <p:nvSpPr>
          <p:cNvPr id="3" name="object 3"/>
          <p:cNvSpPr txBox="1"/>
          <p:nvPr/>
        </p:nvSpPr>
        <p:spPr>
          <a:xfrm>
            <a:off x="384724" y="1456528"/>
            <a:ext cx="6243320" cy="57150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666666"/>
                </a:solidFill>
                <a:latin typeface="Courier New"/>
                <a:cs typeface="Courier New"/>
              </a:rPr>
              <a:t>&lt;Link to="/"&gt;Home&lt;/Link&gt;</a:t>
            </a:r>
            <a:endParaRPr sz="1200">
              <a:latin typeface="Courier New"/>
              <a:cs typeface="Courier New"/>
            </a:endParaRPr>
          </a:p>
          <a:p>
            <a:pPr>
              <a:lnSpc>
                <a:spcPct val="100000"/>
              </a:lnSpc>
              <a:spcBef>
                <a:spcPts val="55"/>
              </a:spcBef>
            </a:pPr>
            <a:endParaRPr sz="1200">
              <a:latin typeface="Courier New"/>
              <a:cs typeface="Courier New"/>
            </a:endParaRPr>
          </a:p>
          <a:p>
            <a:pPr marL="12700">
              <a:lnSpc>
                <a:spcPct val="100000"/>
              </a:lnSpc>
            </a:pPr>
            <a:r>
              <a:rPr sz="1200" spc="-5" dirty="0">
                <a:solidFill>
                  <a:srgbClr val="666666"/>
                </a:solidFill>
                <a:latin typeface="Courier New"/>
                <a:cs typeface="Courier New"/>
              </a:rPr>
              <a:t>Provides declarative, accessible navigation around your</a:t>
            </a:r>
            <a:r>
              <a:rPr sz="1200" spc="190" dirty="0">
                <a:solidFill>
                  <a:srgbClr val="666666"/>
                </a:solidFill>
                <a:latin typeface="Courier New"/>
                <a:cs typeface="Courier New"/>
              </a:rPr>
              <a:t> </a:t>
            </a:r>
            <a:r>
              <a:rPr sz="1200" spc="-5" dirty="0">
                <a:solidFill>
                  <a:srgbClr val="666666"/>
                </a:solidFill>
                <a:latin typeface="Courier New"/>
                <a:cs typeface="Courier New"/>
              </a:rPr>
              <a:t>application.</a:t>
            </a:r>
            <a:endParaRPr sz="1200">
              <a:latin typeface="Courier New"/>
              <a:cs typeface="Courier New"/>
            </a:endParaRPr>
          </a:p>
        </p:txBody>
      </p:sp>
      <p:sp>
        <p:nvSpPr>
          <p:cNvPr id="4" name="object 4"/>
          <p:cNvSpPr txBox="1"/>
          <p:nvPr/>
        </p:nvSpPr>
        <p:spPr>
          <a:xfrm>
            <a:off x="384724" y="2541614"/>
            <a:ext cx="8163559" cy="162762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666666"/>
                </a:solidFill>
                <a:latin typeface="Courier New"/>
                <a:cs typeface="Courier New"/>
              </a:rPr>
              <a:t>Routing hooks</a:t>
            </a:r>
            <a:r>
              <a:rPr sz="1800" b="1" spc="-10" dirty="0">
                <a:solidFill>
                  <a:srgbClr val="666666"/>
                </a:solidFill>
                <a:latin typeface="Courier New"/>
                <a:cs typeface="Courier New"/>
              </a:rPr>
              <a:t> </a:t>
            </a:r>
            <a:r>
              <a:rPr sz="1800" b="1" spc="-5" dirty="0">
                <a:solidFill>
                  <a:srgbClr val="666666"/>
                </a:solidFill>
                <a:latin typeface="Courier New"/>
                <a:cs typeface="Courier New"/>
              </a:rPr>
              <a:t>:</a:t>
            </a:r>
            <a:endParaRPr sz="1800" dirty="0">
              <a:latin typeface="Courier New"/>
              <a:cs typeface="Courier New"/>
            </a:endParaRPr>
          </a:p>
          <a:p>
            <a:pPr marL="12700" marR="5080">
              <a:lnSpc>
                <a:spcPct val="114999"/>
              </a:lnSpc>
              <a:spcBef>
                <a:spcPts val="1330"/>
              </a:spcBef>
            </a:pPr>
            <a:r>
              <a:rPr sz="1200" b="1" spc="-5" dirty="0">
                <a:solidFill>
                  <a:srgbClr val="666666"/>
                </a:solidFill>
                <a:latin typeface="Courier New"/>
                <a:cs typeface="Courier New"/>
              </a:rPr>
              <a:t>useHistory :</a:t>
            </a:r>
            <a:r>
              <a:rPr sz="1200" spc="-5" dirty="0">
                <a:solidFill>
                  <a:srgbClr val="666666"/>
                </a:solidFill>
                <a:latin typeface="Courier New"/>
                <a:cs typeface="Courier New"/>
              </a:rPr>
              <a:t>The useHistory hook gives you access to the history instance that you may use  to</a:t>
            </a:r>
            <a:r>
              <a:rPr sz="1200" spc="-10" dirty="0">
                <a:solidFill>
                  <a:srgbClr val="666666"/>
                </a:solidFill>
                <a:latin typeface="Courier New"/>
                <a:cs typeface="Courier New"/>
              </a:rPr>
              <a:t> </a:t>
            </a:r>
            <a:r>
              <a:rPr sz="1200" spc="-5" dirty="0">
                <a:solidFill>
                  <a:srgbClr val="666666"/>
                </a:solidFill>
                <a:latin typeface="Courier New"/>
                <a:cs typeface="Courier New"/>
              </a:rPr>
              <a:t>navigate.</a:t>
            </a:r>
            <a:endParaRPr sz="1200" dirty="0">
              <a:latin typeface="Courier New"/>
              <a:cs typeface="Courier New"/>
            </a:endParaRPr>
          </a:p>
          <a:p>
            <a:pPr>
              <a:lnSpc>
                <a:spcPct val="100000"/>
              </a:lnSpc>
            </a:pPr>
            <a:endParaRPr sz="1250" dirty="0">
              <a:latin typeface="Courier New"/>
              <a:cs typeface="Courier New"/>
            </a:endParaRPr>
          </a:p>
          <a:p>
            <a:pPr marL="12700">
              <a:lnSpc>
                <a:spcPct val="100000"/>
              </a:lnSpc>
            </a:pPr>
            <a:r>
              <a:rPr sz="1200" b="1" spc="-5" dirty="0">
                <a:solidFill>
                  <a:srgbClr val="666666"/>
                </a:solidFill>
                <a:latin typeface="Courier New"/>
                <a:cs typeface="Courier New"/>
              </a:rPr>
              <a:t>useParams : </a:t>
            </a:r>
            <a:r>
              <a:rPr sz="1200" spc="-5" dirty="0">
                <a:solidFill>
                  <a:srgbClr val="666666"/>
                </a:solidFill>
                <a:latin typeface="Courier New"/>
                <a:cs typeface="Courier New"/>
              </a:rPr>
              <a:t>useParams returns an object of key/value pairs of URL</a:t>
            </a:r>
            <a:r>
              <a:rPr sz="1200" spc="100" dirty="0">
                <a:solidFill>
                  <a:srgbClr val="666666"/>
                </a:solidFill>
                <a:latin typeface="Courier New"/>
                <a:cs typeface="Courier New"/>
              </a:rPr>
              <a:t> </a:t>
            </a:r>
            <a:r>
              <a:rPr sz="1200" spc="-5" dirty="0">
                <a:solidFill>
                  <a:srgbClr val="666666"/>
                </a:solidFill>
                <a:latin typeface="Courier New"/>
                <a:cs typeface="Courier New"/>
              </a:rPr>
              <a:t>parameters</a:t>
            </a:r>
            <a:r>
              <a:rPr sz="1200" spc="-5" dirty="0" smtClean="0">
                <a:solidFill>
                  <a:srgbClr val="666666"/>
                </a:solidFill>
                <a:latin typeface="Courier New"/>
                <a:cs typeface="Courier New"/>
              </a:rPr>
              <a:t>.</a:t>
            </a:r>
            <a:endParaRPr lang="en-US" sz="1200" spc="-5" dirty="0" smtClean="0">
              <a:solidFill>
                <a:srgbClr val="666666"/>
              </a:solidFill>
              <a:latin typeface="Courier New"/>
              <a:cs typeface="Courier New"/>
            </a:endParaRPr>
          </a:p>
          <a:p>
            <a:pPr marL="12700">
              <a:lnSpc>
                <a:spcPct val="100000"/>
              </a:lnSpc>
            </a:pPr>
            <a:endParaRPr lang="en-US" sz="1200" spc="-5" dirty="0">
              <a:solidFill>
                <a:srgbClr val="666666"/>
              </a:solidFill>
              <a:latin typeface="Courier New"/>
              <a:cs typeface="Courier New"/>
            </a:endParaRPr>
          </a:p>
          <a:p>
            <a:pPr marL="12700">
              <a:lnSpc>
                <a:spcPct val="100000"/>
              </a:lnSpc>
            </a:pPr>
            <a:r>
              <a:rPr lang="en-US" sz="1200" b="1" spc="-5" dirty="0" err="1">
                <a:solidFill>
                  <a:srgbClr val="666666"/>
                </a:solidFill>
                <a:latin typeface="Courier New"/>
                <a:cs typeface="Courier New"/>
              </a:rPr>
              <a:t>u</a:t>
            </a:r>
            <a:r>
              <a:rPr lang="en-US" sz="1200" b="1" spc="-5" dirty="0" err="1" smtClean="0">
                <a:solidFill>
                  <a:srgbClr val="666666"/>
                </a:solidFill>
                <a:latin typeface="Courier New"/>
                <a:cs typeface="Courier New"/>
              </a:rPr>
              <a:t>seNavigate</a:t>
            </a:r>
            <a:r>
              <a:rPr lang="en-US" sz="1200" spc="-5" dirty="0" smtClean="0">
                <a:solidFill>
                  <a:srgbClr val="666666"/>
                </a:solidFill>
                <a:latin typeface="Courier New"/>
                <a:cs typeface="Courier New"/>
              </a:rPr>
              <a:t>: use to navigate programmatically</a:t>
            </a:r>
            <a:endParaRPr sz="1200" dirty="0">
              <a:latin typeface="Courier New"/>
              <a:cs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6754" y="514350"/>
            <a:ext cx="2663276" cy="507190"/>
          </a:xfrm>
          <a:prstGeom prst="rect">
            <a:avLst/>
          </a:prstGeom>
        </p:spPr>
        <p:txBody>
          <a:bodyPr vert="horz" wrap="square" lIns="0" tIns="16510" rIns="0" bIns="0" rtlCol="0" anchor="ctr">
            <a:spAutoFit/>
          </a:bodyPr>
          <a:lstStyle/>
          <a:p>
            <a:pPr marL="12700">
              <a:spcBef>
                <a:spcPts val="130"/>
              </a:spcBef>
            </a:pPr>
            <a:r>
              <a:rPr lang="en-US" sz="3750" dirty="0"/>
              <a:t>UI Libraries</a:t>
            </a:r>
            <a:endParaRPr sz="3750" dirty="0"/>
          </a:p>
        </p:txBody>
      </p:sp>
      <p:sp>
        <p:nvSpPr>
          <p:cNvPr id="3" name="object 3"/>
          <p:cNvSpPr txBox="1"/>
          <p:nvPr/>
        </p:nvSpPr>
        <p:spPr>
          <a:xfrm>
            <a:off x="486754" y="1293318"/>
            <a:ext cx="3021330" cy="2505814"/>
          </a:xfrm>
          <a:prstGeom prst="rect">
            <a:avLst/>
          </a:prstGeom>
        </p:spPr>
        <p:txBody>
          <a:bodyPr vert="horz" wrap="square" lIns="0" tIns="12700" rIns="0" bIns="0" rtlCol="0">
            <a:spAutoFit/>
          </a:bodyPr>
          <a:lstStyle/>
          <a:p>
            <a:pPr marL="367656" indent="-355591">
              <a:spcBef>
                <a:spcPts val="100"/>
              </a:spcBef>
              <a:buFont typeface="Arial"/>
              <a:buChar char="●"/>
              <a:tabLst>
                <a:tab pos="367656" algn="l"/>
                <a:tab pos="368291" algn="l"/>
              </a:tabLst>
            </a:pPr>
            <a:r>
              <a:rPr sz="1650" b="1" spc="-5" dirty="0">
                <a:solidFill>
                  <a:srgbClr val="0A0A23"/>
                </a:solidFill>
                <a:latin typeface="Courier New"/>
                <a:cs typeface="Courier New"/>
              </a:rPr>
              <a:t>Bootstrap</a:t>
            </a:r>
            <a:endParaRPr sz="1650" dirty="0">
              <a:latin typeface="Courier New"/>
              <a:cs typeface="Courier New"/>
            </a:endParaRPr>
          </a:p>
          <a:p>
            <a:pPr>
              <a:spcBef>
                <a:spcPts val="35"/>
              </a:spcBef>
              <a:buChar char="●"/>
            </a:pPr>
            <a:endParaRPr sz="1900" dirty="0">
              <a:latin typeface="Courier New"/>
              <a:cs typeface="Courier New"/>
            </a:endParaRPr>
          </a:p>
          <a:p>
            <a:pPr marL="367656"/>
            <a:r>
              <a:rPr sz="1650" b="1" spc="-5" dirty="0">
                <a:solidFill>
                  <a:srgbClr val="7C7CDF"/>
                </a:solidFill>
                <a:latin typeface="Courier New"/>
                <a:cs typeface="Courier New"/>
              </a:rPr>
              <a:t>npm install</a:t>
            </a:r>
            <a:r>
              <a:rPr sz="1650" b="1" spc="-15" dirty="0">
                <a:solidFill>
                  <a:srgbClr val="7C7CDF"/>
                </a:solidFill>
                <a:latin typeface="Courier New"/>
                <a:cs typeface="Courier New"/>
              </a:rPr>
              <a:t> </a:t>
            </a:r>
            <a:r>
              <a:rPr sz="1650" b="1" spc="-5" dirty="0">
                <a:solidFill>
                  <a:srgbClr val="7C7CDF"/>
                </a:solidFill>
                <a:latin typeface="Courier New"/>
                <a:cs typeface="Courier New"/>
              </a:rPr>
              <a:t>bootstrap</a:t>
            </a:r>
            <a:endParaRPr sz="1650" dirty="0">
              <a:latin typeface="Courier New"/>
              <a:cs typeface="Courier New"/>
            </a:endParaRPr>
          </a:p>
          <a:p>
            <a:pPr>
              <a:spcBef>
                <a:spcPts val="40"/>
              </a:spcBef>
            </a:pPr>
            <a:endParaRPr sz="1900" dirty="0">
              <a:latin typeface="Courier New"/>
              <a:cs typeface="Courier New"/>
            </a:endParaRPr>
          </a:p>
          <a:p>
            <a:pPr marL="367656" indent="-355591">
              <a:buFont typeface="Arial"/>
              <a:buChar char="●"/>
              <a:tabLst>
                <a:tab pos="367656" algn="l"/>
                <a:tab pos="368291" algn="l"/>
              </a:tabLst>
            </a:pPr>
            <a:r>
              <a:rPr sz="1650" b="1" spc="-5" dirty="0">
                <a:solidFill>
                  <a:srgbClr val="212121"/>
                </a:solidFill>
                <a:latin typeface="Courier New"/>
                <a:cs typeface="Courier New"/>
              </a:rPr>
              <a:t>React</a:t>
            </a:r>
            <a:r>
              <a:rPr sz="1650" b="1" spc="-10" dirty="0">
                <a:solidFill>
                  <a:srgbClr val="212121"/>
                </a:solidFill>
                <a:latin typeface="Courier New"/>
                <a:cs typeface="Courier New"/>
              </a:rPr>
              <a:t> </a:t>
            </a:r>
            <a:r>
              <a:rPr sz="1650" b="1" spc="-5" dirty="0">
                <a:solidFill>
                  <a:srgbClr val="212121"/>
                </a:solidFill>
                <a:latin typeface="Courier New"/>
                <a:cs typeface="Courier New"/>
              </a:rPr>
              <a:t>Bootstrap</a:t>
            </a:r>
            <a:endParaRPr sz="1650" dirty="0">
              <a:latin typeface="Courier New"/>
              <a:cs typeface="Courier New"/>
            </a:endParaRPr>
          </a:p>
          <a:p>
            <a:pPr marL="367656" indent="-355591">
              <a:spcBef>
                <a:spcPts val="990"/>
              </a:spcBef>
              <a:buFont typeface="Arial"/>
              <a:buChar char="●"/>
              <a:tabLst>
                <a:tab pos="367656" algn="l"/>
                <a:tab pos="368291" algn="l"/>
              </a:tabLst>
            </a:pPr>
            <a:r>
              <a:rPr sz="1650" b="1" spc="-5" dirty="0">
                <a:solidFill>
                  <a:srgbClr val="212121"/>
                </a:solidFill>
                <a:latin typeface="Courier New"/>
                <a:cs typeface="Courier New"/>
              </a:rPr>
              <a:t>Material</a:t>
            </a:r>
            <a:r>
              <a:rPr sz="1650" b="1" spc="-60" dirty="0">
                <a:solidFill>
                  <a:srgbClr val="212121"/>
                </a:solidFill>
                <a:latin typeface="Courier New"/>
                <a:cs typeface="Courier New"/>
              </a:rPr>
              <a:t> </a:t>
            </a:r>
            <a:r>
              <a:rPr sz="1650" b="1" spc="-5" dirty="0">
                <a:solidFill>
                  <a:srgbClr val="212121"/>
                </a:solidFill>
                <a:latin typeface="Courier New"/>
                <a:cs typeface="Courier New"/>
              </a:rPr>
              <a:t>ui</a:t>
            </a:r>
            <a:endParaRPr sz="1650" dirty="0">
              <a:latin typeface="Courier New"/>
              <a:cs typeface="Courier New"/>
            </a:endParaRPr>
          </a:p>
          <a:p>
            <a:pPr marL="367656" indent="-355591">
              <a:spcBef>
                <a:spcPts val="990"/>
              </a:spcBef>
              <a:buFont typeface="Arial"/>
              <a:buChar char="●"/>
              <a:tabLst>
                <a:tab pos="367656" algn="l"/>
                <a:tab pos="368291" algn="l"/>
              </a:tabLst>
            </a:pPr>
            <a:r>
              <a:rPr sz="1650" b="1" spc="-5" dirty="0">
                <a:solidFill>
                  <a:srgbClr val="212121"/>
                </a:solidFill>
                <a:latin typeface="Courier New"/>
                <a:cs typeface="Courier New"/>
              </a:rPr>
              <a:t>Semantic</a:t>
            </a:r>
            <a:r>
              <a:rPr sz="1650" b="1" spc="-60" dirty="0">
                <a:solidFill>
                  <a:srgbClr val="212121"/>
                </a:solidFill>
                <a:latin typeface="Courier New"/>
                <a:cs typeface="Courier New"/>
              </a:rPr>
              <a:t> </a:t>
            </a:r>
            <a:r>
              <a:rPr sz="1650" b="1" spc="-5" dirty="0">
                <a:solidFill>
                  <a:srgbClr val="212121"/>
                </a:solidFill>
                <a:latin typeface="Courier New"/>
                <a:cs typeface="Courier New"/>
              </a:rPr>
              <a:t>UI</a:t>
            </a:r>
            <a:endParaRPr sz="1650" dirty="0">
              <a:latin typeface="Courier New"/>
              <a:cs typeface="Courier New"/>
            </a:endParaRPr>
          </a:p>
          <a:p>
            <a:pPr marL="367656" indent="-355591">
              <a:spcBef>
                <a:spcPts val="990"/>
              </a:spcBef>
              <a:buFont typeface="Arial"/>
              <a:buChar char="●"/>
              <a:tabLst>
                <a:tab pos="367656" algn="l"/>
                <a:tab pos="368291" algn="l"/>
              </a:tabLst>
            </a:pPr>
            <a:r>
              <a:rPr sz="1650" b="1" spc="-5" dirty="0">
                <a:solidFill>
                  <a:srgbClr val="212121"/>
                </a:solidFill>
                <a:latin typeface="Courier New"/>
                <a:cs typeface="Courier New"/>
              </a:rPr>
              <a:t>Ant</a:t>
            </a:r>
            <a:r>
              <a:rPr sz="1650" b="1" spc="-10" dirty="0">
                <a:solidFill>
                  <a:srgbClr val="212121"/>
                </a:solidFill>
                <a:latin typeface="Courier New"/>
                <a:cs typeface="Courier New"/>
              </a:rPr>
              <a:t> </a:t>
            </a:r>
            <a:r>
              <a:rPr sz="1650" b="1" spc="-5" dirty="0">
                <a:solidFill>
                  <a:srgbClr val="212121"/>
                </a:solidFill>
                <a:latin typeface="Courier New"/>
                <a:cs typeface="Courier New"/>
              </a:rPr>
              <a:t>design</a:t>
            </a:r>
            <a:endParaRPr sz="1650" dirty="0">
              <a:latin typeface="Courier New"/>
              <a:cs typeface="Courier New"/>
            </a:endParaRPr>
          </a:p>
        </p:txBody>
      </p:sp>
    </p:spTree>
    <p:extLst>
      <p:ext uri="{BB962C8B-B14F-4D97-AF65-F5344CB8AC3E}">
        <p14:creationId xmlns:p14="http://schemas.microsoft.com/office/powerpoint/2010/main" val="4003357689"/>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571A8CA3E18B44ACFE0AD4EB8285B1" ma:contentTypeVersion="12" ma:contentTypeDescription="Create a new document." ma:contentTypeScope="" ma:versionID="54b5cb54e38073e5b716cc6ff5f519cc">
  <xsd:schema xmlns:xsd="http://www.w3.org/2001/XMLSchema" xmlns:xs="http://www.w3.org/2001/XMLSchema" xmlns:p="http://schemas.microsoft.com/office/2006/metadata/properties" xmlns:ns2="aaeea00d-b0af-4d41-beaf-f78631db4817" xmlns:ns3="c0ed64b0-6a60-4244-affb-26b7fce0ff0f" targetNamespace="http://schemas.microsoft.com/office/2006/metadata/properties" ma:root="true" ma:fieldsID="cdc8511026485c005945c36b8db1a2bd" ns2:_="" ns3:_="">
    <xsd:import namespace="aaeea00d-b0af-4d41-beaf-f78631db4817"/>
    <xsd:import namespace="c0ed64b0-6a60-4244-affb-26b7fce0ff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eea00d-b0af-4d41-beaf-f78631db48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ed64b0-6a60-4244-affb-26b7fce0ff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df1a87e0-4cee-4009-a066-a6954bbd1d36}" ma:internalName="TaxCatchAll" ma:showField="CatchAllData" ma:web="c0ed64b0-6a60-4244-affb-26b7fce0ff0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0ed64b0-6a60-4244-affb-26b7fce0ff0f" xsi:nil="true"/>
    <lcf76f155ced4ddcb4097134ff3c332f xmlns="aaeea00d-b0af-4d41-beaf-f78631db481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413E5F5-40E0-4508-AAB7-508A5BF4DD26}"/>
</file>

<file path=customXml/itemProps2.xml><?xml version="1.0" encoding="utf-8"?>
<ds:datastoreItem xmlns:ds="http://schemas.openxmlformats.org/officeDocument/2006/customXml" ds:itemID="{154A10DF-68CE-470E-A6C9-0B72557CE0DD}"/>
</file>

<file path=customXml/itemProps3.xml><?xml version="1.0" encoding="utf-8"?>
<ds:datastoreItem xmlns:ds="http://schemas.openxmlformats.org/officeDocument/2006/customXml" ds:itemID="{6D1918D3-8C3F-443C-8291-A14846F4CA3F}"/>
</file>

<file path=docProps/app.xml><?xml version="1.0" encoding="utf-8"?>
<Properties xmlns="http://schemas.openxmlformats.org/officeDocument/2006/extended-properties" xmlns:vt="http://schemas.openxmlformats.org/officeDocument/2006/docPropsVTypes">
  <Template>Retrospect</Template>
  <TotalTime>17</TotalTime>
  <Words>223</Words>
  <Application>Microsoft Office PowerPoint</Application>
  <PresentationFormat>On-screen Show (16:9)</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Courier New</vt:lpstr>
      <vt:lpstr>Lato</vt:lpstr>
      <vt:lpstr>Verdana</vt:lpstr>
      <vt:lpstr>Retrospect</vt:lpstr>
      <vt:lpstr>React.js</vt:lpstr>
      <vt:lpstr>Agenda</vt:lpstr>
      <vt:lpstr>HTML form elements work a</vt:lpstr>
      <vt:lpstr>Routing</vt:lpstr>
      <vt:lpstr>Routing</vt:lpstr>
      <vt:lpstr>Routing</vt:lpstr>
      <vt:lpstr>UI Libraries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cp:lastModifiedBy>Negm</cp:lastModifiedBy>
  <cp:revision>4</cp:revision>
  <dcterms:created xsi:type="dcterms:W3CDTF">2022-01-31T12:17:06Z</dcterms:created>
  <dcterms:modified xsi:type="dcterms:W3CDTF">2022-02-12T19:08:30Z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2022-01-31T00:00:00Z</vt:filetime>
  </property>
  <property fmtid="{D5CDD505-2E9C-101B-9397-08002B2CF9AE}" pid="4" name="ContentTypeId">
    <vt:lpwstr>0x010100C2571A8CA3E18B44ACFE0AD4EB8285B1</vt:lpwstr>
  </property>
</Properties>
</file>