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20"/>
  </p:normalViewPr>
  <p:slideViewPr>
    <p:cSldViewPr snapToGrid="0">
      <p:cViewPr varScale="1">
        <p:scale>
          <a:sx n="102" d="100"/>
          <a:sy n="102"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85357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371228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82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207461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832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1497841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358802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119048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358345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E5D9D-762E-CC47-B427-831127B24FF5}"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254992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DE5D9D-762E-CC47-B427-831127B24FF5}"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322355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E5D9D-762E-CC47-B427-831127B24FF5}" type="datetimeFigureOut">
              <a:rPr lang="en-US" smtClean="0"/>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154573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DE5D9D-762E-CC47-B427-831127B24FF5}"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269509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E5D9D-762E-CC47-B427-831127B24FF5}" type="datetimeFigureOut">
              <a:rPr lang="en-US" smtClean="0"/>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154022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E5D9D-762E-CC47-B427-831127B24FF5}"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183562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E5D9D-762E-CC47-B427-831127B24FF5}"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620674-AC14-3642-9E72-C920889935D7}" type="slidenum">
              <a:rPr lang="en-US" smtClean="0"/>
              <a:t>‹#›</a:t>
            </a:fld>
            <a:endParaRPr lang="en-US"/>
          </a:p>
        </p:txBody>
      </p:sp>
    </p:spTree>
    <p:extLst>
      <p:ext uri="{BB962C8B-B14F-4D97-AF65-F5344CB8AC3E}">
        <p14:creationId xmlns:p14="http://schemas.microsoft.com/office/powerpoint/2010/main" val="120447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DE5D9D-762E-CC47-B427-831127B24FF5}" type="datetimeFigureOut">
              <a:rPr lang="en-US" smtClean="0"/>
              <a:t>5/3/23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620674-AC14-3642-9E72-C920889935D7}" type="slidenum">
              <a:rPr lang="en-US" smtClean="0"/>
              <a:t>‹#›</a:t>
            </a:fld>
            <a:endParaRPr lang="en-US"/>
          </a:p>
        </p:txBody>
      </p:sp>
    </p:spTree>
    <p:extLst>
      <p:ext uri="{BB962C8B-B14F-4D97-AF65-F5344CB8AC3E}">
        <p14:creationId xmlns:p14="http://schemas.microsoft.com/office/powerpoint/2010/main" val="15170383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0832-4CF4-B483-A092-F89097BBF2AC}"/>
              </a:ext>
            </a:extLst>
          </p:cNvPr>
          <p:cNvSpPr>
            <a:spLocks noGrp="1"/>
          </p:cNvSpPr>
          <p:nvPr>
            <p:ph type="ctrTitle"/>
          </p:nvPr>
        </p:nvSpPr>
        <p:spPr>
          <a:xfrm>
            <a:off x="1249892" y="1710268"/>
            <a:ext cx="7766936" cy="1646302"/>
          </a:xfrm>
        </p:spPr>
        <p:txBody>
          <a:bodyPr/>
          <a:lstStyle/>
          <a:p>
            <a:r>
              <a:rPr lang="en-US" dirty="0">
                <a:solidFill>
                  <a:schemeClr val="tx2">
                    <a:lumMod val="50000"/>
                  </a:schemeClr>
                </a:solidFill>
              </a:rPr>
              <a:t>Data Science Project</a:t>
            </a:r>
          </a:p>
        </p:txBody>
      </p:sp>
      <p:sp>
        <p:nvSpPr>
          <p:cNvPr id="3" name="Subtitle 2">
            <a:extLst>
              <a:ext uri="{FF2B5EF4-FFF2-40B4-BE49-F238E27FC236}">
                <a16:creationId xmlns:a16="http://schemas.microsoft.com/office/drawing/2014/main" id="{9AE60B38-1A70-5A38-5011-B057D4D103E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7659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75AEE-C5CE-AA41-4D67-BC4682402A59}"/>
              </a:ext>
            </a:extLst>
          </p:cNvPr>
          <p:cNvSpPr>
            <a:spLocks noGrp="1"/>
          </p:cNvSpPr>
          <p:nvPr>
            <p:ph idx="1"/>
          </p:nvPr>
        </p:nvSpPr>
        <p:spPr>
          <a:xfrm>
            <a:off x="677334" y="628651"/>
            <a:ext cx="8596668" cy="5412712"/>
          </a:xfrm>
        </p:spPr>
        <p:txBody>
          <a:bodyPr/>
          <a:lstStyle/>
          <a:p>
            <a:r>
              <a:rPr lang="en-US" u="sng" dirty="0">
                <a:latin typeface="Avenir Next" panose="020B0503020202020204" pitchFamily="34" charset="0"/>
              </a:rPr>
              <a:t>ROC and AUC( Area Under The Curve ):</a:t>
            </a:r>
            <a:endParaRPr lang="en-US" b="1" i="0" dirty="0">
              <a:solidFill>
                <a:srgbClr val="202124"/>
              </a:solidFill>
              <a:effectLst/>
              <a:latin typeface="Avenir Next" panose="020B0503020202020204" pitchFamily="34" charset="0"/>
            </a:endParaRPr>
          </a:p>
          <a:p>
            <a:r>
              <a:rPr lang="en-US" dirty="0"/>
              <a:t>AUC for this model came 0.88</a:t>
            </a:r>
          </a:p>
        </p:txBody>
      </p:sp>
      <p:pic>
        <p:nvPicPr>
          <p:cNvPr id="5" name="Picture 4" descr="Chart, line chart&#10;&#10;Description automatically generated">
            <a:extLst>
              <a:ext uri="{FF2B5EF4-FFF2-40B4-BE49-F238E27FC236}">
                <a16:creationId xmlns:a16="http://schemas.microsoft.com/office/drawing/2014/main" id="{CEE0894E-1CA9-CDD6-4832-FB113D08FF36}"/>
              </a:ext>
            </a:extLst>
          </p:cNvPr>
          <p:cNvPicPr>
            <a:picLocks noChangeAspect="1"/>
          </p:cNvPicPr>
          <p:nvPr/>
        </p:nvPicPr>
        <p:blipFill>
          <a:blip r:embed="rId2"/>
          <a:stretch>
            <a:fillRect/>
          </a:stretch>
        </p:blipFill>
        <p:spPr>
          <a:xfrm>
            <a:off x="2490788" y="1811338"/>
            <a:ext cx="5181600" cy="3949700"/>
          </a:xfrm>
          <a:prstGeom prst="rect">
            <a:avLst/>
          </a:prstGeom>
        </p:spPr>
      </p:pic>
    </p:spTree>
    <p:extLst>
      <p:ext uri="{BB962C8B-B14F-4D97-AF65-F5344CB8AC3E}">
        <p14:creationId xmlns:p14="http://schemas.microsoft.com/office/powerpoint/2010/main" val="199448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03934-BD22-F4E5-7C05-0BF2BF2FEE4E}"/>
              </a:ext>
            </a:extLst>
          </p:cNvPr>
          <p:cNvSpPr>
            <a:spLocks noGrp="1"/>
          </p:cNvSpPr>
          <p:nvPr>
            <p:ph idx="1"/>
          </p:nvPr>
        </p:nvSpPr>
        <p:spPr>
          <a:xfrm>
            <a:off x="677334" y="757239"/>
            <a:ext cx="8596668" cy="5284124"/>
          </a:xfrm>
        </p:spPr>
        <p:txBody>
          <a:bodyPr/>
          <a:lstStyle/>
          <a:p>
            <a:r>
              <a:rPr lang="en-US" u="sng" dirty="0"/>
              <a:t>Neural Network:</a:t>
            </a:r>
          </a:p>
          <a:p>
            <a:endParaRPr lang="en-US" u="sng" dirty="0"/>
          </a:p>
          <a:p>
            <a:pPr marL="0" marR="0" indent="0" algn="just">
              <a:spcBef>
                <a:spcPts val="0"/>
              </a:spcBef>
              <a:spcAft>
                <a:spcPts val="0"/>
              </a:spcAft>
              <a:buNone/>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Here I took Neural Network to see how good this model is for this </a:t>
            </a:r>
            <a:r>
              <a:rPr lang="en-US" sz="1800" dirty="0" err="1">
                <a:effectLst/>
                <a:latin typeface="Avenir Next" panose="020B0503020202020204" pitchFamily="34" charset="0"/>
                <a:ea typeface="Calibri" panose="020F0502020204030204" pitchFamily="34" charset="0"/>
                <a:cs typeface="Times New Roman" panose="02020603050405020304" pitchFamily="18" charset="0"/>
              </a:rPr>
              <a:t>airquality</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data.  </a:t>
            </a:r>
            <a:r>
              <a:rPr lang="en-US" dirty="0">
                <a:latin typeface="Avenir Next" panose="020B0503020202020204" pitchFamily="34" charset="0"/>
                <a:ea typeface="Calibri" panose="020F0502020204030204" pitchFamily="34" charset="0"/>
                <a:cs typeface="Times New Roman" panose="02020603050405020304" pitchFamily="18" charset="0"/>
              </a:rPr>
              <a:t>Here I took Neural Network to calculate the accuracy. I found the </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accuracy of my model is 82.8%. </a:t>
            </a: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MAE:</a:t>
            </a: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indent="0" algn="just">
              <a:spcBef>
                <a:spcPts val="0"/>
              </a:spcBef>
              <a:buNone/>
            </a:pPr>
            <a:r>
              <a:rPr lang="en-US" dirty="0">
                <a:latin typeface="Avenir Next" panose="020B0503020202020204" pitchFamily="34" charset="0"/>
                <a:ea typeface="Calibri" panose="020F0502020204030204" pitchFamily="34" charset="0"/>
                <a:cs typeface="Times New Roman" panose="02020603050405020304" pitchFamily="18" charset="0"/>
              </a:rPr>
              <a:t>I got MAE 0.3840</a:t>
            </a:r>
            <a:endParaRPr lang="en-US" sz="1800" dirty="0">
              <a:effectLst/>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MSE:</a:t>
            </a:r>
          </a:p>
          <a:p>
            <a:pPr marL="0" marR="0" indent="0" algn="just">
              <a:spcBef>
                <a:spcPts val="0"/>
              </a:spcBef>
              <a:spcAft>
                <a:spcPts val="0"/>
              </a:spcAft>
              <a:buNone/>
            </a:pPr>
            <a:endParaRPr lang="en-US" u="sng" dirty="0">
              <a:latin typeface="Avenir Next" panose="020B0503020202020204" pitchFamily="34" charset="0"/>
              <a:ea typeface="Calibri" panose="020F0502020204030204" pitchFamily="34" charset="0"/>
              <a:cs typeface="Times New Roman" panose="02020603050405020304" pitchFamily="18" charset="0"/>
            </a:endParaRPr>
          </a:p>
          <a:p>
            <a:pPr marL="0" indent="0" algn="just">
              <a:spcBef>
                <a:spcPts val="0"/>
              </a:spcBef>
              <a:buNone/>
            </a:pPr>
            <a:r>
              <a:rPr lang="en-US" dirty="0">
                <a:latin typeface="Avenir Next" panose="020B0503020202020204" pitchFamily="34" charset="0"/>
                <a:ea typeface="Calibri" panose="020F0502020204030204" pitchFamily="34" charset="0"/>
                <a:cs typeface="Times New Roman" panose="02020603050405020304" pitchFamily="18" charset="0"/>
              </a:rPr>
              <a:t>I got MSE 0.768 and root mean squared error 0.876</a:t>
            </a:r>
          </a:p>
          <a:p>
            <a:endParaRPr lang="en-US" dirty="0"/>
          </a:p>
        </p:txBody>
      </p:sp>
    </p:spTree>
    <p:extLst>
      <p:ext uri="{BB962C8B-B14F-4D97-AF65-F5344CB8AC3E}">
        <p14:creationId xmlns:p14="http://schemas.microsoft.com/office/powerpoint/2010/main" val="1025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59583-DD0D-611B-9DAE-2CF399135E4B}"/>
              </a:ext>
            </a:extLst>
          </p:cNvPr>
          <p:cNvSpPr>
            <a:spLocks noGrp="1"/>
          </p:cNvSpPr>
          <p:nvPr>
            <p:ph idx="1"/>
          </p:nvPr>
        </p:nvSpPr>
        <p:spPr>
          <a:xfrm>
            <a:off x="677334" y="728663"/>
            <a:ext cx="8596668" cy="5312699"/>
          </a:xfrm>
        </p:spPr>
        <p:txBody>
          <a:bodyPr/>
          <a:lstStyle/>
          <a:p>
            <a:r>
              <a:rPr lang="en-US" u="sng" dirty="0">
                <a:latin typeface="Avenir Next" panose="020B0503020202020204" pitchFamily="34" charset="0"/>
              </a:rPr>
              <a:t>ROC and AUC( Area Under The Curve ):</a:t>
            </a:r>
            <a:endParaRPr lang="en-US" b="1" i="0" dirty="0">
              <a:solidFill>
                <a:srgbClr val="202124"/>
              </a:solidFill>
              <a:effectLst/>
              <a:latin typeface="Avenir Next" panose="020B0503020202020204" pitchFamily="34" charset="0"/>
            </a:endParaRPr>
          </a:p>
          <a:p>
            <a:r>
              <a:rPr lang="en-US" dirty="0"/>
              <a:t>AUC for this model came 0.88</a:t>
            </a:r>
          </a:p>
          <a:p>
            <a:endParaRPr lang="en-US" dirty="0"/>
          </a:p>
        </p:txBody>
      </p:sp>
      <p:pic>
        <p:nvPicPr>
          <p:cNvPr id="5" name="Picture 4" descr="Chart&#10;&#10;Description automatically generated">
            <a:extLst>
              <a:ext uri="{FF2B5EF4-FFF2-40B4-BE49-F238E27FC236}">
                <a16:creationId xmlns:a16="http://schemas.microsoft.com/office/drawing/2014/main" id="{662FA68A-74B7-F439-2F14-8D7CE2E3400A}"/>
              </a:ext>
            </a:extLst>
          </p:cNvPr>
          <p:cNvPicPr>
            <a:picLocks noChangeAspect="1"/>
          </p:cNvPicPr>
          <p:nvPr/>
        </p:nvPicPr>
        <p:blipFill>
          <a:blip r:embed="rId2"/>
          <a:stretch>
            <a:fillRect/>
          </a:stretch>
        </p:blipFill>
        <p:spPr>
          <a:xfrm>
            <a:off x="2898948" y="2048799"/>
            <a:ext cx="5181600" cy="3949700"/>
          </a:xfrm>
          <a:prstGeom prst="rect">
            <a:avLst/>
          </a:prstGeom>
        </p:spPr>
      </p:pic>
    </p:spTree>
    <p:extLst>
      <p:ext uri="{BB962C8B-B14F-4D97-AF65-F5344CB8AC3E}">
        <p14:creationId xmlns:p14="http://schemas.microsoft.com/office/powerpoint/2010/main" val="18466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AD5A8-3A22-191A-6D7F-95D6378F98A3}"/>
              </a:ext>
            </a:extLst>
          </p:cNvPr>
          <p:cNvSpPr>
            <a:spLocks noGrp="1"/>
          </p:cNvSpPr>
          <p:nvPr>
            <p:ph idx="1"/>
          </p:nvPr>
        </p:nvSpPr>
        <p:spPr>
          <a:xfrm>
            <a:off x="677334" y="885825"/>
            <a:ext cx="8596668" cy="5155537"/>
          </a:xfrm>
        </p:spPr>
        <p:txBody>
          <a:bodyPr/>
          <a:lstStyle/>
          <a:p>
            <a:r>
              <a:rPr lang="en-US" u="sng" dirty="0"/>
              <a:t>Comparison of All three models:</a:t>
            </a:r>
          </a:p>
        </p:txBody>
      </p:sp>
      <p:pic>
        <p:nvPicPr>
          <p:cNvPr id="5" name="Picture 4" descr="Chart&#10;&#10;Description automatically generated">
            <a:extLst>
              <a:ext uri="{FF2B5EF4-FFF2-40B4-BE49-F238E27FC236}">
                <a16:creationId xmlns:a16="http://schemas.microsoft.com/office/drawing/2014/main" id="{0E4AB675-F170-3B15-CC0D-D834B2AA2295}"/>
              </a:ext>
            </a:extLst>
          </p:cNvPr>
          <p:cNvPicPr>
            <a:picLocks noChangeAspect="1"/>
          </p:cNvPicPr>
          <p:nvPr/>
        </p:nvPicPr>
        <p:blipFill>
          <a:blip r:embed="rId2"/>
          <a:stretch>
            <a:fillRect/>
          </a:stretch>
        </p:blipFill>
        <p:spPr>
          <a:xfrm>
            <a:off x="2490787" y="1625600"/>
            <a:ext cx="5181600" cy="3949700"/>
          </a:xfrm>
          <a:prstGeom prst="rect">
            <a:avLst/>
          </a:prstGeom>
        </p:spPr>
      </p:pic>
    </p:spTree>
    <p:extLst>
      <p:ext uri="{BB962C8B-B14F-4D97-AF65-F5344CB8AC3E}">
        <p14:creationId xmlns:p14="http://schemas.microsoft.com/office/powerpoint/2010/main" val="275872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F7DF8-A63B-FFFB-B4F3-287A2FC95139}"/>
              </a:ext>
            </a:extLst>
          </p:cNvPr>
          <p:cNvSpPr>
            <a:spLocks noGrp="1"/>
          </p:cNvSpPr>
          <p:nvPr>
            <p:ph idx="1"/>
          </p:nvPr>
        </p:nvSpPr>
        <p:spPr>
          <a:xfrm>
            <a:off x="677333" y="642938"/>
            <a:ext cx="10013065" cy="6215061"/>
          </a:xfrm>
        </p:spPr>
        <p:txBody>
          <a:bodyPr/>
          <a:lstStyle/>
          <a:p>
            <a:r>
              <a:rPr lang="en-US" b="1" u="sng" dirty="0"/>
              <a:t>Interpretability:</a:t>
            </a:r>
          </a:p>
          <a:p>
            <a:r>
              <a:rPr lang="en-US" dirty="0"/>
              <a:t>Permutation feature importance for Random Forest Tree</a:t>
            </a:r>
          </a:p>
          <a:p>
            <a:endParaRPr lang="en-US" b="1" u="sng" dirty="0"/>
          </a:p>
        </p:txBody>
      </p:sp>
      <p:pic>
        <p:nvPicPr>
          <p:cNvPr id="5" name="Picture 4" descr="Chart, bar chart&#10;&#10;Description automatically generated">
            <a:extLst>
              <a:ext uri="{FF2B5EF4-FFF2-40B4-BE49-F238E27FC236}">
                <a16:creationId xmlns:a16="http://schemas.microsoft.com/office/drawing/2014/main" id="{79F16679-7FE7-8F4D-0A1E-A79CC2395BEF}"/>
              </a:ext>
            </a:extLst>
          </p:cNvPr>
          <p:cNvPicPr>
            <a:picLocks noChangeAspect="1"/>
          </p:cNvPicPr>
          <p:nvPr/>
        </p:nvPicPr>
        <p:blipFill>
          <a:blip r:embed="rId2"/>
          <a:stretch>
            <a:fillRect/>
          </a:stretch>
        </p:blipFill>
        <p:spPr>
          <a:xfrm>
            <a:off x="809892" y="1643062"/>
            <a:ext cx="8871123" cy="5214938"/>
          </a:xfrm>
          <a:prstGeom prst="rect">
            <a:avLst/>
          </a:prstGeom>
        </p:spPr>
      </p:pic>
    </p:spTree>
    <p:extLst>
      <p:ext uri="{BB962C8B-B14F-4D97-AF65-F5344CB8AC3E}">
        <p14:creationId xmlns:p14="http://schemas.microsoft.com/office/powerpoint/2010/main" val="105157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with medium confidence">
            <a:extLst>
              <a:ext uri="{FF2B5EF4-FFF2-40B4-BE49-F238E27FC236}">
                <a16:creationId xmlns:a16="http://schemas.microsoft.com/office/drawing/2014/main" id="{7AB80E34-319A-0F8D-02B1-4732FE94ADDB}"/>
              </a:ext>
            </a:extLst>
          </p:cNvPr>
          <p:cNvPicPr>
            <a:picLocks noGrp="1" noChangeAspect="1"/>
          </p:cNvPicPr>
          <p:nvPr>
            <p:ph idx="1"/>
          </p:nvPr>
        </p:nvPicPr>
        <p:blipFill>
          <a:blip r:embed="rId2"/>
          <a:stretch>
            <a:fillRect/>
          </a:stretch>
        </p:blipFill>
        <p:spPr>
          <a:xfrm>
            <a:off x="2442369" y="1523206"/>
            <a:ext cx="5181600" cy="4381500"/>
          </a:xfrm>
        </p:spPr>
      </p:pic>
      <p:sp>
        <p:nvSpPr>
          <p:cNvPr id="15" name="TextBox 14">
            <a:extLst>
              <a:ext uri="{FF2B5EF4-FFF2-40B4-BE49-F238E27FC236}">
                <a16:creationId xmlns:a16="http://schemas.microsoft.com/office/drawing/2014/main" id="{75AC0B13-C031-92BA-26EC-24CAB9571493}"/>
              </a:ext>
            </a:extLst>
          </p:cNvPr>
          <p:cNvSpPr txBox="1"/>
          <p:nvPr/>
        </p:nvSpPr>
        <p:spPr>
          <a:xfrm>
            <a:off x="1028700" y="614362"/>
            <a:ext cx="9572625" cy="369332"/>
          </a:xfrm>
          <a:prstGeom prst="rect">
            <a:avLst/>
          </a:prstGeom>
          <a:noFill/>
        </p:spPr>
        <p:txBody>
          <a:bodyPr wrap="square" rtlCol="0">
            <a:spAutoFit/>
          </a:bodyPr>
          <a:lstStyle/>
          <a:p>
            <a:r>
              <a:rPr lang="en-US" dirty="0"/>
              <a:t>PDP for Random Forest</a:t>
            </a:r>
          </a:p>
        </p:txBody>
      </p:sp>
    </p:spTree>
    <p:extLst>
      <p:ext uri="{BB962C8B-B14F-4D97-AF65-F5344CB8AC3E}">
        <p14:creationId xmlns:p14="http://schemas.microsoft.com/office/powerpoint/2010/main" val="346930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B09FFAB2-6052-6EFD-BC09-44BA563731B8}"/>
              </a:ext>
            </a:extLst>
          </p:cNvPr>
          <p:cNvPicPr>
            <a:picLocks noGrp="1" noChangeAspect="1"/>
          </p:cNvPicPr>
          <p:nvPr>
            <p:ph idx="1"/>
          </p:nvPr>
        </p:nvPicPr>
        <p:blipFill>
          <a:blip r:embed="rId2"/>
          <a:stretch>
            <a:fillRect/>
          </a:stretch>
        </p:blipFill>
        <p:spPr>
          <a:xfrm>
            <a:off x="1698006" y="179388"/>
            <a:ext cx="5415097" cy="2906712"/>
          </a:xfrm>
        </p:spPr>
      </p:pic>
      <p:pic>
        <p:nvPicPr>
          <p:cNvPr id="8" name="Picture 7" descr="Chart, scatter chart&#10;&#10;Description automatically generated">
            <a:extLst>
              <a:ext uri="{FF2B5EF4-FFF2-40B4-BE49-F238E27FC236}">
                <a16:creationId xmlns:a16="http://schemas.microsoft.com/office/drawing/2014/main" id="{51811DAB-9172-61A6-9263-8395DD6A3B93}"/>
              </a:ext>
            </a:extLst>
          </p:cNvPr>
          <p:cNvPicPr>
            <a:picLocks noChangeAspect="1"/>
          </p:cNvPicPr>
          <p:nvPr/>
        </p:nvPicPr>
        <p:blipFill>
          <a:blip r:embed="rId3"/>
          <a:stretch>
            <a:fillRect/>
          </a:stretch>
        </p:blipFill>
        <p:spPr>
          <a:xfrm>
            <a:off x="1849437" y="3579812"/>
            <a:ext cx="6807200" cy="3098800"/>
          </a:xfrm>
          <a:prstGeom prst="rect">
            <a:avLst/>
          </a:prstGeom>
        </p:spPr>
      </p:pic>
      <p:sp>
        <p:nvSpPr>
          <p:cNvPr id="11" name="TextBox 10">
            <a:extLst>
              <a:ext uri="{FF2B5EF4-FFF2-40B4-BE49-F238E27FC236}">
                <a16:creationId xmlns:a16="http://schemas.microsoft.com/office/drawing/2014/main" id="{F17C754B-8114-57DF-0F40-EAE9F6DF5740}"/>
              </a:ext>
            </a:extLst>
          </p:cNvPr>
          <p:cNvSpPr txBox="1"/>
          <p:nvPr/>
        </p:nvSpPr>
        <p:spPr>
          <a:xfrm>
            <a:off x="4515314" y="77550"/>
            <a:ext cx="3161371" cy="369332"/>
          </a:xfrm>
          <a:prstGeom prst="rect">
            <a:avLst/>
          </a:prstGeom>
          <a:noFill/>
        </p:spPr>
        <p:txBody>
          <a:bodyPr wrap="square" rtlCol="0">
            <a:spAutoFit/>
          </a:bodyPr>
          <a:lstStyle/>
          <a:p>
            <a:r>
              <a:rPr lang="en-US" dirty="0">
                <a:highlight>
                  <a:srgbClr val="0000FF"/>
                </a:highlight>
              </a:rPr>
              <a:t>SHAP for RANDOM FOREST</a:t>
            </a:r>
          </a:p>
        </p:txBody>
      </p:sp>
    </p:spTree>
    <p:extLst>
      <p:ext uri="{BB962C8B-B14F-4D97-AF65-F5344CB8AC3E}">
        <p14:creationId xmlns:p14="http://schemas.microsoft.com/office/powerpoint/2010/main" val="346358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A630C-E9C9-4460-05F0-67EEBB32E2FC}"/>
              </a:ext>
            </a:extLst>
          </p:cNvPr>
          <p:cNvSpPr>
            <a:spLocks noGrp="1"/>
          </p:cNvSpPr>
          <p:nvPr>
            <p:ph idx="1"/>
          </p:nvPr>
        </p:nvSpPr>
        <p:spPr>
          <a:xfrm>
            <a:off x="677334" y="457201"/>
            <a:ext cx="8596668" cy="5584162"/>
          </a:xfrm>
        </p:spPr>
        <p:txBody>
          <a:bodyPr/>
          <a:lstStyle/>
          <a:p>
            <a:r>
              <a:rPr lang="en-US" u="sng" dirty="0"/>
              <a:t>PDP for Gradient Boosting:</a:t>
            </a:r>
          </a:p>
          <a:p>
            <a:endParaRPr lang="en-US" u="sng" dirty="0"/>
          </a:p>
          <a:p>
            <a:endParaRPr lang="en-US" u="sng" dirty="0"/>
          </a:p>
        </p:txBody>
      </p:sp>
      <p:pic>
        <p:nvPicPr>
          <p:cNvPr id="5" name="Picture 4" descr="A picture containing chart&#10;&#10;Description automatically generated">
            <a:extLst>
              <a:ext uri="{FF2B5EF4-FFF2-40B4-BE49-F238E27FC236}">
                <a16:creationId xmlns:a16="http://schemas.microsoft.com/office/drawing/2014/main" id="{24080B7E-1615-0169-EF76-8CD50A13ABB7}"/>
              </a:ext>
            </a:extLst>
          </p:cNvPr>
          <p:cNvPicPr>
            <a:picLocks noChangeAspect="1"/>
          </p:cNvPicPr>
          <p:nvPr/>
        </p:nvPicPr>
        <p:blipFill>
          <a:blip r:embed="rId2"/>
          <a:stretch>
            <a:fillRect/>
          </a:stretch>
        </p:blipFill>
        <p:spPr>
          <a:xfrm>
            <a:off x="2217738" y="1238250"/>
            <a:ext cx="5156200" cy="4381500"/>
          </a:xfrm>
          <a:prstGeom prst="rect">
            <a:avLst/>
          </a:prstGeom>
        </p:spPr>
      </p:pic>
    </p:spTree>
    <p:extLst>
      <p:ext uri="{BB962C8B-B14F-4D97-AF65-F5344CB8AC3E}">
        <p14:creationId xmlns:p14="http://schemas.microsoft.com/office/powerpoint/2010/main" val="2449658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A8534-9E60-4A95-D9B0-B78ABC05839C}"/>
              </a:ext>
            </a:extLst>
          </p:cNvPr>
          <p:cNvSpPr>
            <a:spLocks noGrp="1"/>
          </p:cNvSpPr>
          <p:nvPr>
            <p:ph idx="1"/>
          </p:nvPr>
        </p:nvSpPr>
        <p:spPr>
          <a:xfrm>
            <a:off x="677334" y="1"/>
            <a:ext cx="9338204" cy="6743700"/>
          </a:xfrm>
        </p:spPr>
        <p:txBody>
          <a:bodyPr/>
          <a:lstStyle/>
          <a:p>
            <a:r>
              <a:rPr lang="en-US" u="sng" dirty="0"/>
              <a:t>SHAP for Gradient Boosting:</a:t>
            </a:r>
          </a:p>
          <a:p>
            <a:endParaRPr lang="en-US" u="sng" dirty="0"/>
          </a:p>
          <a:p>
            <a:endParaRPr lang="en-US" u="sng" dirty="0"/>
          </a:p>
          <a:p>
            <a:endParaRPr lang="en-US" u="sng" dirty="0"/>
          </a:p>
        </p:txBody>
      </p:sp>
      <p:pic>
        <p:nvPicPr>
          <p:cNvPr id="5" name="Picture 4" descr="Chart, bar chart&#10;&#10;Description automatically generated">
            <a:extLst>
              <a:ext uri="{FF2B5EF4-FFF2-40B4-BE49-F238E27FC236}">
                <a16:creationId xmlns:a16="http://schemas.microsoft.com/office/drawing/2014/main" id="{9299977A-E233-67CB-E684-309CC8AF0B4B}"/>
              </a:ext>
            </a:extLst>
          </p:cNvPr>
          <p:cNvPicPr>
            <a:picLocks noChangeAspect="1"/>
          </p:cNvPicPr>
          <p:nvPr/>
        </p:nvPicPr>
        <p:blipFill>
          <a:blip r:embed="rId2"/>
          <a:stretch>
            <a:fillRect/>
          </a:stretch>
        </p:blipFill>
        <p:spPr>
          <a:xfrm>
            <a:off x="1738756" y="488026"/>
            <a:ext cx="6133657" cy="3292420"/>
          </a:xfrm>
          <a:prstGeom prst="rect">
            <a:avLst/>
          </a:prstGeom>
        </p:spPr>
      </p:pic>
      <p:pic>
        <p:nvPicPr>
          <p:cNvPr id="7" name="Picture 6" descr="Chart, scatter chart&#10;&#10;Description automatically generated">
            <a:extLst>
              <a:ext uri="{FF2B5EF4-FFF2-40B4-BE49-F238E27FC236}">
                <a16:creationId xmlns:a16="http://schemas.microsoft.com/office/drawing/2014/main" id="{C6F514F8-2E02-B67C-1D8F-0D97298EF559}"/>
              </a:ext>
            </a:extLst>
          </p:cNvPr>
          <p:cNvPicPr>
            <a:picLocks noChangeAspect="1"/>
          </p:cNvPicPr>
          <p:nvPr/>
        </p:nvPicPr>
        <p:blipFill>
          <a:blip r:embed="rId3"/>
          <a:stretch>
            <a:fillRect/>
          </a:stretch>
        </p:blipFill>
        <p:spPr>
          <a:xfrm>
            <a:off x="1738756" y="3759199"/>
            <a:ext cx="6807200" cy="3098800"/>
          </a:xfrm>
          <a:prstGeom prst="rect">
            <a:avLst/>
          </a:prstGeom>
        </p:spPr>
      </p:pic>
    </p:spTree>
    <p:extLst>
      <p:ext uri="{BB962C8B-B14F-4D97-AF65-F5344CB8AC3E}">
        <p14:creationId xmlns:p14="http://schemas.microsoft.com/office/powerpoint/2010/main" val="1777855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57358-C299-E4BB-BC56-A5FCB8D79C7F}"/>
              </a:ext>
            </a:extLst>
          </p:cNvPr>
          <p:cNvSpPr>
            <a:spLocks noGrp="1"/>
          </p:cNvSpPr>
          <p:nvPr>
            <p:ph idx="1"/>
          </p:nvPr>
        </p:nvSpPr>
        <p:spPr>
          <a:xfrm>
            <a:off x="677333" y="385763"/>
            <a:ext cx="9466791" cy="6000750"/>
          </a:xfrm>
        </p:spPr>
        <p:txBody>
          <a:bodyPr/>
          <a:lstStyle/>
          <a:p>
            <a:r>
              <a:rPr lang="en-US" dirty="0"/>
              <a:t>PDP for Neural Network</a:t>
            </a:r>
          </a:p>
        </p:txBody>
      </p:sp>
      <p:pic>
        <p:nvPicPr>
          <p:cNvPr id="5" name="Picture 4" descr="Chart&#10;&#10;Description automatically generated with medium confidence">
            <a:extLst>
              <a:ext uri="{FF2B5EF4-FFF2-40B4-BE49-F238E27FC236}">
                <a16:creationId xmlns:a16="http://schemas.microsoft.com/office/drawing/2014/main" id="{B0997850-E639-7872-AA12-6A7BEEAE2595}"/>
              </a:ext>
            </a:extLst>
          </p:cNvPr>
          <p:cNvPicPr>
            <a:picLocks noChangeAspect="1"/>
          </p:cNvPicPr>
          <p:nvPr/>
        </p:nvPicPr>
        <p:blipFill>
          <a:blip r:embed="rId2"/>
          <a:stretch>
            <a:fillRect/>
          </a:stretch>
        </p:blipFill>
        <p:spPr>
          <a:xfrm>
            <a:off x="2319337" y="1195388"/>
            <a:ext cx="5181600" cy="4381500"/>
          </a:xfrm>
          <a:prstGeom prst="rect">
            <a:avLst/>
          </a:prstGeom>
        </p:spPr>
      </p:pic>
    </p:spTree>
    <p:extLst>
      <p:ext uri="{BB962C8B-B14F-4D97-AF65-F5344CB8AC3E}">
        <p14:creationId xmlns:p14="http://schemas.microsoft.com/office/powerpoint/2010/main" val="109579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88393-33AF-F1D8-B4AB-385EA81DEC89}"/>
              </a:ext>
            </a:extLst>
          </p:cNvPr>
          <p:cNvSpPr>
            <a:spLocks noGrp="1"/>
          </p:cNvSpPr>
          <p:nvPr>
            <p:ph idx="1"/>
          </p:nvPr>
        </p:nvSpPr>
        <p:spPr>
          <a:xfrm>
            <a:off x="677333" y="185738"/>
            <a:ext cx="9352492" cy="6672262"/>
          </a:xfrm>
        </p:spPr>
        <p:txBody>
          <a:bodyPr>
            <a:normAutofit/>
          </a:bodyPr>
          <a:lstStyle/>
          <a:p>
            <a:pPr marL="0" marR="0" algn="just">
              <a:spcBef>
                <a:spcPts val="0"/>
              </a:spcBef>
              <a:spcAft>
                <a:spcPts val="0"/>
              </a:spcAft>
            </a:pPr>
            <a:r>
              <a:rPr lang="en-US" sz="1800" b="1" dirty="0">
                <a:effectLst/>
                <a:latin typeface="Avenir Next" panose="020B0503020202020204" pitchFamily="34" charset="0"/>
                <a:ea typeface="Calibri" panose="020F0502020204030204" pitchFamily="34" charset="0"/>
                <a:cs typeface="Times New Roman" panose="02020603050405020304" pitchFamily="18" charset="0"/>
              </a:rPr>
              <a:t>                                                            </a:t>
            </a:r>
            <a:r>
              <a:rPr lang="en-US" sz="1800" b="1" u="sng" dirty="0">
                <a:effectLst/>
                <a:latin typeface="Avenir Next" panose="020B0503020202020204" pitchFamily="34" charset="0"/>
                <a:ea typeface="Calibri" panose="020F0502020204030204" pitchFamily="34" charset="0"/>
                <a:cs typeface="Times New Roman" panose="02020603050405020304" pitchFamily="18" charset="0"/>
              </a:rPr>
              <a:t> Overview: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venir Next" panose="020B0503020202020204" pitchFamily="34" charset="0"/>
                <a:ea typeface="Calibri" panose="020F0502020204030204" pitchFamily="34" charset="0"/>
                <a:cs typeface="Times New Roman" panose="02020603050405020304" pitchFamily="18" charset="0"/>
              </a:rPr>
              <a:t>In recent decades, air</a:t>
            </a:r>
            <a:r>
              <a:rPr lang="en-US" b="1" dirty="0">
                <a:latin typeface="Avenir Next" panose="020B0503020202020204" pitchFamily="34" charset="0"/>
                <a:ea typeface="Calibri" panose="020F0502020204030204" pitchFamily="34" charset="0"/>
                <a:cs typeface="Times New Roman" panose="02020603050405020304" pitchFamily="18" charset="0"/>
              </a:rPr>
              <a:t> </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pollution has grown to be a major concern along with economic development and expansion. The World Health Organization claims that both short-term and long-term exposure to harmful air pollution is a key risk factor for human diseases like cancer, eye irritation, skin disorders, cardiovascular diseases, and respiratory diseases. Now accounting for one in ten fatalities worldwide, air pollution is the fourth-leading cause of preventable mortality. The major priority of the health and environmental agencies is to reduce air pollution. The secret to controlling air pollution is prompt air quality monitoring and precise forecasting of changes in air pollutants, such as lead, sulfur oxides, nitrogen oxides, CO, and particle pollution (PM2.5 and PM10). </a:t>
            </a:r>
            <a:r>
              <a:rPr lang="en-US" sz="1800" b="1" dirty="0">
                <a:effectLst/>
                <a:latin typeface="Avenir Next" panose="020B0503020202020204" pitchFamily="34" charset="0"/>
                <a:ea typeface="Calibri" panose="020F0502020204030204" pitchFamily="34" charset="0"/>
                <a:cs typeface="Times New Roman" panose="02020603050405020304" pitchFamily="18" charset="0"/>
              </a:rPr>
              <a:t>[1]</a:t>
            </a: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I used machine learning models in this project to forecast the level of    concentration of particle 2.5 then evaluate the performance of these models and analyze the major factors.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In this project we are asked to use tree-based models such as Random-Forest tree, Gradient boosting tree and then Neural Network model to forecast PM2.5.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Then I discussed the performance of all the three models using MAE (Mean Absolute Error), RMSE (Root Mean Square Error) and then I plotted the ROC (Receiver Operating characteristic) curve for each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venir Next" panose="020B0503020202020204" pitchFamily="34" charset="0"/>
                <a:ea typeface="Calibri" panose="020F0502020204030204" pitchFamily="34" charset="0"/>
                <a:cs typeface="Times New Roman" panose="02020603050405020304" pitchFamily="18" charset="0"/>
              </a:rPr>
              <a:t>Lastly, I analyzed all the results and plotted the graphs that I used in this project</a:t>
            </a:r>
            <a:r>
              <a:rPr lang="en-US"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380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303AB-87AD-C4A9-99DD-6783C483520D}"/>
              </a:ext>
            </a:extLst>
          </p:cNvPr>
          <p:cNvSpPr>
            <a:spLocks noGrp="1"/>
          </p:cNvSpPr>
          <p:nvPr>
            <p:ph idx="1"/>
          </p:nvPr>
        </p:nvSpPr>
        <p:spPr>
          <a:xfrm>
            <a:off x="677334" y="385763"/>
            <a:ext cx="8596668" cy="6472237"/>
          </a:xfrm>
        </p:spPr>
        <p:txBody>
          <a:bodyPr>
            <a:normAutofit/>
          </a:bodyPr>
          <a:lstStyle/>
          <a:p>
            <a:pPr marL="0" indent="0">
              <a:buNone/>
            </a:pPr>
            <a:r>
              <a:rPr lang="en-US" u="sng" dirty="0">
                <a:latin typeface="Avenir Next" panose="020B0503020202020204" pitchFamily="34" charset="0"/>
              </a:rPr>
              <a:t>Conclusion:</a:t>
            </a:r>
          </a:p>
          <a:p>
            <a:pPr marL="0" indent="0">
              <a:buNone/>
            </a:pPr>
            <a:r>
              <a:rPr lang="en-US" dirty="0">
                <a:latin typeface="Avenir Next" panose="020B0503020202020204" pitchFamily="34" charset="0"/>
              </a:rPr>
              <a:t>To conclude, after looking at all the measures to check a model’s perfectness we can say that Random Forest gives us the best solution for this particular dataset. It predicted PM25 better than rest of the other models like Gradient Boosting Trees and Neural Network. After Random Forest Tree Gradient Boosting Tree performed well and Neural Network model’s accuracy was after this. </a:t>
            </a:r>
          </a:p>
          <a:p>
            <a:pPr marL="0" indent="0">
              <a:buNone/>
            </a:pPr>
            <a:r>
              <a:rPr lang="en-US" dirty="0">
                <a:latin typeface="Avenir Next" panose="020B0503020202020204" pitchFamily="34" charset="0"/>
              </a:rPr>
              <a:t>If we talk about the ROC curve we can say Random Forest Tree was better than rest of the other two models.</a:t>
            </a:r>
          </a:p>
          <a:p>
            <a:pPr marL="0" indent="0">
              <a:buNone/>
            </a:pPr>
            <a:r>
              <a:rPr lang="en-US" dirty="0">
                <a:latin typeface="Avenir Next" panose="020B0503020202020204" pitchFamily="34" charset="0"/>
              </a:rPr>
              <a:t>While interpreting the model, which feature created most impact we saw that PM10 was the most important factor that contributed most to predict PM25. We used different metrics like SHAP, Permutation Feature Importance and PDP to show the most influencing feature.</a:t>
            </a:r>
          </a:p>
          <a:p>
            <a:pPr marL="0" indent="0">
              <a:buNone/>
            </a:pPr>
            <a:r>
              <a:rPr lang="en-US" dirty="0">
                <a:latin typeface="Avenir Next" panose="020B0503020202020204" pitchFamily="34" charset="0"/>
              </a:rPr>
              <a:t>So, we can say that Random Forest Tree is the best model for this dataset to predict PM25 levels and PM10 is the most significant feature among all the features.</a:t>
            </a:r>
          </a:p>
          <a:p>
            <a:pPr marL="0" indent="0">
              <a:buNone/>
            </a:pPr>
            <a:endParaRPr lang="en-US" u="sng" dirty="0">
              <a:latin typeface="Avenir Next" panose="020B0503020202020204" pitchFamily="34" charset="0"/>
            </a:endParaRPr>
          </a:p>
          <a:p>
            <a:pPr marL="0" indent="0">
              <a:buNone/>
            </a:pPr>
            <a:endParaRPr lang="en-US" u="sng" dirty="0">
              <a:latin typeface="Avenir Next" panose="020B0503020202020204" pitchFamily="34" charset="0"/>
            </a:endParaRPr>
          </a:p>
        </p:txBody>
      </p:sp>
    </p:spTree>
    <p:extLst>
      <p:ext uri="{BB962C8B-B14F-4D97-AF65-F5344CB8AC3E}">
        <p14:creationId xmlns:p14="http://schemas.microsoft.com/office/powerpoint/2010/main" val="424454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60105-B156-D905-DB7F-78D55FB1F17D}"/>
              </a:ext>
            </a:extLst>
          </p:cNvPr>
          <p:cNvSpPr>
            <a:spLocks noGrp="1"/>
          </p:cNvSpPr>
          <p:nvPr>
            <p:ph idx="1"/>
          </p:nvPr>
        </p:nvSpPr>
        <p:spPr>
          <a:xfrm>
            <a:off x="677333" y="657225"/>
            <a:ext cx="9309630" cy="6000750"/>
          </a:xfrm>
        </p:spPr>
        <p:txBody>
          <a:bodyPr>
            <a:normAutofit fontScale="92500" lnSpcReduction="20000"/>
          </a:bodyPr>
          <a:lstStyle/>
          <a:p>
            <a:r>
              <a:rPr lang="en-US" b="1" u="sng" dirty="0"/>
              <a:t>References:</a:t>
            </a:r>
          </a:p>
          <a:p>
            <a:pPr marL="0" marR="0" indent="0" algn="just">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1.      World Health Organization. (n.d.). </a:t>
            </a:r>
            <a:r>
              <a:rPr lang="en-US" sz="1800" i="1" dirty="0">
                <a:effectLst/>
                <a:latin typeface="Times New Roman" panose="02020603050405020304" pitchFamily="18" charset="0"/>
                <a:ea typeface="Times New Roman" panose="02020603050405020304" pitchFamily="18" charset="0"/>
              </a:rPr>
              <a:t>Health impacts</a:t>
            </a:r>
            <a:r>
              <a:rPr lang="en-US" sz="1800" dirty="0">
                <a:effectLst/>
                <a:latin typeface="Times New Roman" panose="02020603050405020304" pitchFamily="18" charset="0"/>
                <a:ea typeface="Times New Roman" panose="02020603050405020304" pitchFamily="18" charset="0"/>
              </a:rPr>
              <a:t>. World Health Organization. Retrieved April 19, 2023, from https://</a:t>
            </a:r>
            <a:r>
              <a:rPr lang="en-US" sz="1800" dirty="0" err="1">
                <a:effectLst/>
                <a:latin typeface="Times New Roman" panose="02020603050405020304" pitchFamily="18" charset="0"/>
                <a:ea typeface="Times New Roman" panose="02020603050405020304" pitchFamily="18" charset="0"/>
              </a:rPr>
              <a:t>www.who.int</a:t>
            </a:r>
            <a:r>
              <a:rPr lang="en-US" sz="1800" dirty="0">
                <a:effectLst/>
                <a:latin typeface="Times New Roman" panose="02020603050405020304" pitchFamily="18" charset="0"/>
                <a:ea typeface="Times New Roman" panose="02020603050405020304" pitchFamily="18" charset="0"/>
              </a:rPr>
              <a:t>/teams/environment-climate-change-and-health/air-quality-and-health/health-impacts </a:t>
            </a:r>
          </a:p>
          <a:p>
            <a:pPr marL="360045" marR="0" indent="-360045"/>
            <a:r>
              <a:rPr lang="en-US" sz="1800" dirty="0">
                <a:effectLst/>
                <a:latin typeface="Avenir Next" panose="020B0503020202020204" pitchFamily="34" charset="0"/>
                <a:ea typeface="Times New Roman" panose="02020603050405020304" pitchFamily="18" charset="0"/>
              </a:rPr>
              <a:t>2.     </a:t>
            </a:r>
            <a:r>
              <a:rPr lang="en-US" sz="1800" u="sng" dirty="0">
                <a:effectLst/>
                <a:latin typeface="Avenir Next" panose="020B0503020202020204" pitchFamily="34"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Natekin</a:t>
            </a:r>
            <a:r>
              <a:rPr lang="en-US" sz="1800" dirty="0">
                <a:effectLst/>
                <a:latin typeface="Times New Roman" panose="02020603050405020304" pitchFamily="18" charset="0"/>
                <a:ea typeface="Times New Roman" panose="02020603050405020304" pitchFamily="18" charset="0"/>
              </a:rPr>
              <a:t>, A. and Knoll, A. (2013) </a:t>
            </a:r>
            <a:r>
              <a:rPr lang="en-US" sz="1800" i="1" dirty="0">
                <a:effectLst/>
                <a:latin typeface="Times New Roman" panose="02020603050405020304" pitchFamily="18" charset="0"/>
                <a:ea typeface="Times New Roman" panose="02020603050405020304" pitchFamily="18" charset="0"/>
              </a:rPr>
              <a:t>Gradient Boosting Machines, a tutorial</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Frontiers</a:t>
            </a:r>
            <a:r>
              <a:rPr lang="en-US" sz="1800" dirty="0">
                <a:effectLst/>
                <a:latin typeface="Times New Roman" panose="02020603050405020304" pitchFamily="18" charset="0"/>
                <a:ea typeface="Times New Roman" panose="02020603050405020304" pitchFamily="18" charset="0"/>
              </a:rPr>
              <a:t>. Frontiers. Available at: https://</a:t>
            </a:r>
            <a:r>
              <a:rPr lang="en-US" sz="1800" dirty="0" err="1">
                <a:effectLst/>
                <a:latin typeface="Times New Roman" panose="02020603050405020304" pitchFamily="18" charset="0"/>
                <a:ea typeface="Times New Roman" panose="02020603050405020304" pitchFamily="18" charset="0"/>
              </a:rPr>
              <a:t>www.frontiersin.org</a:t>
            </a:r>
            <a:r>
              <a:rPr lang="en-US" sz="1800" dirty="0">
                <a:effectLst/>
                <a:latin typeface="Times New Roman" panose="02020603050405020304" pitchFamily="18" charset="0"/>
                <a:ea typeface="Times New Roman" panose="02020603050405020304" pitchFamily="18" charset="0"/>
              </a:rPr>
              <a:t>/articles/10.3389/fnbot.2013.00021/full (Accessed: April 19, 2023). </a:t>
            </a:r>
          </a:p>
          <a:p>
            <a:pPr marL="0" marR="0"/>
            <a:r>
              <a:rPr lang="en-US" sz="1800" dirty="0">
                <a:effectLst/>
                <a:latin typeface="Avenir Next" panose="020B0503020202020204" pitchFamily="34"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Fawagreh</a:t>
            </a:r>
            <a:r>
              <a:rPr lang="en-US" sz="1800" dirty="0">
                <a:effectLst/>
                <a:latin typeface="Times New Roman" panose="02020603050405020304" pitchFamily="18" charset="0"/>
                <a:ea typeface="Times New Roman" panose="02020603050405020304" pitchFamily="18" charset="0"/>
              </a:rPr>
              <a:t>, K., Gaber, M.M. and </a:t>
            </a:r>
            <a:r>
              <a:rPr lang="en-US" sz="1800" dirty="0" err="1">
                <a:effectLst/>
                <a:latin typeface="Times New Roman" panose="02020603050405020304" pitchFamily="18" charset="0"/>
                <a:ea typeface="Times New Roman" panose="02020603050405020304" pitchFamily="18" charset="0"/>
              </a:rPr>
              <a:t>Elyan</a:t>
            </a:r>
            <a:r>
              <a:rPr lang="en-US" sz="1800" dirty="0">
                <a:effectLst/>
                <a:latin typeface="Times New Roman" panose="02020603050405020304" pitchFamily="18" charset="0"/>
                <a:ea typeface="Times New Roman" panose="02020603050405020304" pitchFamily="18" charset="0"/>
              </a:rPr>
              <a:t>, E. (2014) “Random forests: From early        developments to recent advancements,” </a:t>
            </a:r>
            <a:r>
              <a:rPr lang="en-US" sz="1800" i="1" dirty="0">
                <a:effectLst/>
                <a:latin typeface="Times New Roman" panose="02020603050405020304" pitchFamily="18" charset="0"/>
                <a:ea typeface="Times New Roman" panose="02020603050405020304" pitchFamily="18" charset="0"/>
              </a:rPr>
              <a:t>Systems Science &amp; Control Engineering</a:t>
            </a:r>
            <a:r>
              <a:rPr lang="en-US" sz="1800" dirty="0">
                <a:effectLst/>
                <a:latin typeface="Times New Roman" panose="02020603050405020304" pitchFamily="18" charset="0"/>
                <a:ea typeface="Times New Roman" panose="02020603050405020304" pitchFamily="18" charset="0"/>
              </a:rPr>
              <a:t>, 2(1), pp. 602–609. Available at: https://</a:t>
            </a:r>
            <a:r>
              <a:rPr lang="en-US" sz="1800" dirty="0" err="1">
                <a:effectLst/>
                <a:latin typeface="Times New Roman" panose="02020603050405020304" pitchFamily="18" charset="0"/>
                <a:ea typeface="Times New Roman" panose="02020603050405020304" pitchFamily="18" charset="0"/>
              </a:rPr>
              <a:t>doi.org</a:t>
            </a:r>
            <a:r>
              <a:rPr lang="en-US" sz="1800" dirty="0">
                <a:effectLst/>
                <a:latin typeface="Times New Roman" panose="02020603050405020304" pitchFamily="18" charset="0"/>
                <a:ea typeface="Times New Roman" panose="02020603050405020304" pitchFamily="18" charset="0"/>
              </a:rPr>
              <a:t>/10.1080/21642583.2014.956265.</a:t>
            </a:r>
          </a:p>
          <a:p>
            <a:pPr marL="360045" marR="0" indent="-360045"/>
            <a:r>
              <a:rPr lang="en-US" sz="1800" dirty="0">
                <a:effectLst/>
                <a:latin typeface="Avenir Next" panose="020B0503020202020204" pitchFamily="34"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Fawagreh</a:t>
            </a:r>
            <a:r>
              <a:rPr lang="en-US" sz="1800" dirty="0">
                <a:effectLst/>
                <a:latin typeface="Times New Roman" panose="02020603050405020304" pitchFamily="18" charset="0"/>
                <a:ea typeface="Times New Roman" panose="02020603050405020304" pitchFamily="18" charset="0"/>
              </a:rPr>
              <a:t>, K., Gaber, M.M. and </a:t>
            </a:r>
            <a:r>
              <a:rPr lang="en-US" sz="1800" dirty="0" err="1">
                <a:effectLst/>
                <a:latin typeface="Times New Roman" panose="02020603050405020304" pitchFamily="18" charset="0"/>
                <a:ea typeface="Times New Roman" panose="02020603050405020304" pitchFamily="18" charset="0"/>
              </a:rPr>
              <a:t>Elyan</a:t>
            </a:r>
            <a:r>
              <a:rPr lang="en-US" sz="1800" dirty="0">
                <a:effectLst/>
                <a:latin typeface="Times New Roman" panose="02020603050405020304" pitchFamily="18" charset="0"/>
                <a:ea typeface="Times New Roman" panose="02020603050405020304" pitchFamily="18" charset="0"/>
              </a:rPr>
              <a:t>, E. (2014) “Random forests: From early developments to recent advancements,” </a:t>
            </a:r>
            <a:r>
              <a:rPr lang="en-US" sz="1800" i="1" dirty="0">
                <a:effectLst/>
                <a:latin typeface="Times New Roman" panose="02020603050405020304" pitchFamily="18" charset="0"/>
                <a:ea typeface="Times New Roman" panose="02020603050405020304" pitchFamily="18" charset="0"/>
              </a:rPr>
              <a:t>Systems Science &amp; Control Engineering</a:t>
            </a:r>
            <a:r>
              <a:rPr lang="en-US" sz="1800" dirty="0">
                <a:effectLst/>
                <a:latin typeface="Times New Roman" panose="02020603050405020304" pitchFamily="18" charset="0"/>
                <a:ea typeface="Times New Roman" panose="02020603050405020304" pitchFamily="18" charset="0"/>
              </a:rPr>
              <a:t>, 2(1), pp. 602–609. Available at: https://</a:t>
            </a:r>
            <a:r>
              <a:rPr lang="en-US" sz="1800" dirty="0" err="1">
                <a:effectLst/>
                <a:latin typeface="Times New Roman" panose="02020603050405020304" pitchFamily="18" charset="0"/>
                <a:ea typeface="Times New Roman" panose="02020603050405020304" pitchFamily="18" charset="0"/>
              </a:rPr>
              <a:t>doi.org</a:t>
            </a:r>
            <a:r>
              <a:rPr lang="en-US" sz="1800" dirty="0">
                <a:effectLst/>
                <a:latin typeface="Times New Roman" panose="02020603050405020304" pitchFamily="18" charset="0"/>
                <a:ea typeface="Times New Roman" panose="02020603050405020304" pitchFamily="18" charset="0"/>
              </a:rPr>
              <a:t>/10.1080/21642583.2014.956265. </a:t>
            </a:r>
          </a:p>
          <a:p>
            <a:pPr marL="360045" marR="0" indent="-360045"/>
            <a:r>
              <a:rPr lang="en-US" sz="1800" dirty="0">
                <a:effectLst/>
                <a:latin typeface="Avenir Next" panose="020B0503020202020204" pitchFamily="34"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Fawagreh</a:t>
            </a:r>
            <a:r>
              <a:rPr lang="en-US" sz="1800" dirty="0">
                <a:effectLst/>
                <a:latin typeface="Times New Roman" panose="02020603050405020304" pitchFamily="18" charset="0"/>
                <a:ea typeface="Times New Roman" panose="02020603050405020304" pitchFamily="18" charset="0"/>
              </a:rPr>
              <a:t>, K., Gaber, M.M. and </a:t>
            </a:r>
            <a:r>
              <a:rPr lang="en-US" sz="1800" dirty="0" err="1">
                <a:effectLst/>
                <a:latin typeface="Times New Roman" panose="02020603050405020304" pitchFamily="18" charset="0"/>
                <a:ea typeface="Times New Roman" panose="02020603050405020304" pitchFamily="18" charset="0"/>
              </a:rPr>
              <a:t>Elyan</a:t>
            </a:r>
            <a:r>
              <a:rPr lang="en-US" sz="1800" dirty="0">
                <a:effectLst/>
                <a:latin typeface="Times New Roman" panose="02020603050405020304" pitchFamily="18" charset="0"/>
                <a:ea typeface="Times New Roman" panose="02020603050405020304" pitchFamily="18" charset="0"/>
              </a:rPr>
              <a:t>, E. (2014) “Random forests: From early developments to recent advancements,” </a:t>
            </a:r>
            <a:r>
              <a:rPr lang="en-US" sz="1800" i="1" dirty="0">
                <a:effectLst/>
                <a:latin typeface="Times New Roman" panose="02020603050405020304" pitchFamily="18" charset="0"/>
                <a:ea typeface="Times New Roman" panose="02020603050405020304" pitchFamily="18" charset="0"/>
              </a:rPr>
              <a:t>Systems Science &amp; Control Engineering</a:t>
            </a:r>
            <a:r>
              <a:rPr lang="en-US" sz="1800" dirty="0">
                <a:effectLst/>
                <a:latin typeface="Times New Roman" panose="02020603050405020304" pitchFamily="18" charset="0"/>
                <a:ea typeface="Times New Roman" panose="02020603050405020304" pitchFamily="18" charset="0"/>
              </a:rPr>
              <a:t>, 2(1), pp. 602–609. Available at: https://</a:t>
            </a:r>
            <a:r>
              <a:rPr lang="en-US" sz="1800" dirty="0" err="1">
                <a:effectLst/>
                <a:latin typeface="Times New Roman" panose="02020603050405020304" pitchFamily="18" charset="0"/>
                <a:ea typeface="Times New Roman" panose="02020603050405020304" pitchFamily="18" charset="0"/>
              </a:rPr>
              <a:t>doi.org</a:t>
            </a:r>
            <a:r>
              <a:rPr lang="en-US" sz="1800" dirty="0">
                <a:effectLst/>
                <a:latin typeface="Times New Roman" panose="02020603050405020304" pitchFamily="18" charset="0"/>
                <a:ea typeface="Times New Roman" panose="02020603050405020304" pitchFamily="18" charset="0"/>
              </a:rPr>
              <a:t>/10.1080/21642583.2014.956265. </a:t>
            </a:r>
          </a:p>
          <a:p>
            <a:pPr marL="360045" marR="0" indent="-360045"/>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Telsemeyer</a:t>
            </a:r>
            <a:r>
              <a:rPr lang="en-US" sz="1800" dirty="0">
                <a:effectLst/>
                <a:latin typeface="Times New Roman" panose="02020603050405020304" pitchFamily="18" charset="0"/>
                <a:ea typeface="Times New Roman" panose="02020603050405020304" pitchFamily="18" charset="0"/>
              </a:rPr>
              <a:t>, S. (2020) </a:t>
            </a:r>
            <a:r>
              <a:rPr lang="en-US" sz="1800" i="1" dirty="0">
                <a:effectLst/>
                <a:latin typeface="Times New Roman" panose="02020603050405020304" pitchFamily="18" charset="0"/>
                <a:ea typeface="Times New Roman" panose="02020603050405020304" pitchFamily="18" charset="0"/>
              </a:rPr>
              <a:t>Combining tree based models with a linear baseline model to improve extrapolation</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Medium</a:t>
            </a:r>
            <a:r>
              <a:rPr lang="en-US" sz="1800" dirty="0">
                <a:effectLst/>
                <a:latin typeface="Times New Roman" panose="02020603050405020304" pitchFamily="18" charset="0"/>
                <a:ea typeface="Times New Roman" panose="02020603050405020304" pitchFamily="18" charset="0"/>
              </a:rPr>
              <a:t>. Towards Data Science. Available at: https://</a:t>
            </a:r>
            <a:r>
              <a:rPr lang="en-US" sz="1800" dirty="0" err="1">
                <a:effectLst/>
                <a:latin typeface="Times New Roman" panose="02020603050405020304" pitchFamily="18" charset="0"/>
                <a:ea typeface="Times New Roman" panose="02020603050405020304" pitchFamily="18" charset="0"/>
              </a:rPr>
              <a:t>towardsdatascience.com</a:t>
            </a:r>
            <a:r>
              <a:rPr lang="en-US" sz="1800" dirty="0">
                <a:effectLst/>
                <a:latin typeface="Times New Roman" panose="02020603050405020304" pitchFamily="18" charset="0"/>
                <a:ea typeface="Times New Roman" panose="02020603050405020304" pitchFamily="18" charset="0"/>
              </a:rPr>
              <a:t>/combining-tree-based-models-with-a-linear-baseline-model-to-improve-extrapolation-c100bd448628 (Accessed: April 19, 2023). </a:t>
            </a:r>
          </a:p>
          <a:p>
            <a:pPr marL="360045" marR="0" indent="-360045"/>
            <a:r>
              <a:rPr lang="en-US" sz="1800" dirty="0">
                <a:effectLst/>
                <a:latin typeface="Times New Roman" panose="02020603050405020304" pitchFamily="18" charset="0"/>
                <a:ea typeface="Times New Roman" panose="02020603050405020304" pitchFamily="18" charset="0"/>
              </a:rPr>
              <a:t>7.       Han, S.-H. </a:t>
            </a:r>
            <a:r>
              <a:rPr lang="en-US" sz="1800" i="1" dirty="0">
                <a:effectLst/>
                <a:latin typeface="Times New Roman" panose="02020603050405020304" pitchFamily="18" charset="0"/>
                <a:ea typeface="Times New Roman" panose="02020603050405020304" pitchFamily="18" charset="0"/>
              </a:rPr>
              <a:t>et al.</a:t>
            </a:r>
            <a:r>
              <a:rPr lang="en-US" sz="1800" dirty="0">
                <a:effectLst/>
                <a:latin typeface="Times New Roman" panose="02020603050405020304" pitchFamily="18" charset="0"/>
                <a:ea typeface="Times New Roman" panose="02020603050405020304" pitchFamily="18" charset="0"/>
              </a:rPr>
              <a:t> (2018) “Artificial Neural Network: Understanding the basic concepts without mathematics,” </a:t>
            </a:r>
            <a:r>
              <a:rPr lang="en-US" sz="1800" i="1" dirty="0">
                <a:effectLst/>
                <a:latin typeface="Times New Roman" panose="02020603050405020304" pitchFamily="18" charset="0"/>
                <a:ea typeface="Times New Roman" panose="02020603050405020304" pitchFamily="18" charset="0"/>
              </a:rPr>
              <a:t>Dementia and Neurocognitive Disorders</a:t>
            </a:r>
            <a:r>
              <a:rPr lang="en-US" sz="1800" dirty="0">
                <a:effectLst/>
                <a:latin typeface="Times New Roman" panose="02020603050405020304" pitchFamily="18" charset="0"/>
                <a:ea typeface="Times New Roman" panose="02020603050405020304" pitchFamily="18" charset="0"/>
              </a:rPr>
              <a:t>, 17(3), p. 83. Available at: https://</a:t>
            </a:r>
            <a:r>
              <a:rPr lang="en-US" sz="1800" dirty="0" err="1">
                <a:effectLst/>
                <a:latin typeface="Times New Roman" panose="02020603050405020304" pitchFamily="18" charset="0"/>
                <a:ea typeface="Times New Roman" panose="02020603050405020304" pitchFamily="18" charset="0"/>
              </a:rPr>
              <a:t>doi.org</a:t>
            </a:r>
            <a:r>
              <a:rPr lang="en-US" sz="1800" dirty="0">
                <a:effectLst/>
                <a:latin typeface="Times New Roman" panose="02020603050405020304" pitchFamily="18" charset="0"/>
                <a:ea typeface="Times New Roman" panose="02020603050405020304" pitchFamily="18" charset="0"/>
              </a:rPr>
              <a:t>/10.12779/dnd.2018.17.3.83. </a:t>
            </a:r>
          </a:p>
          <a:p>
            <a:endParaRPr lang="en-US" dirty="0"/>
          </a:p>
        </p:txBody>
      </p:sp>
    </p:spTree>
    <p:extLst>
      <p:ext uri="{BB962C8B-B14F-4D97-AF65-F5344CB8AC3E}">
        <p14:creationId xmlns:p14="http://schemas.microsoft.com/office/powerpoint/2010/main" val="73058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325AF-FCAE-2070-576F-1A2BC07879BA}"/>
              </a:ext>
            </a:extLst>
          </p:cNvPr>
          <p:cNvSpPr>
            <a:spLocks noGrp="1"/>
          </p:cNvSpPr>
          <p:nvPr>
            <p:ph idx="1"/>
          </p:nvPr>
        </p:nvSpPr>
        <p:spPr>
          <a:xfrm>
            <a:off x="5209563" y="2160589"/>
            <a:ext cx="4064439" cy="388077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dirty="0">
                <a:solidFill>
                  <a:schemeClr val="accent5"/>
                </a:solidFill>
              </a:rPr>
              <a:t>Questions?</a:t>
            </a:r>
          </a:p>
        </p:txBody>
      </p:sp>
      <p:pic>
        <p:nvPicPr>
          <p:cNvPr id="6" name="Picture 4" descr="Yellow question mark">
            <a:extLst>
              <a:ext uri="{FF2B5EF4-FFF2-40B4-BE49-F238E27FC236}">
                <a16:creationId xmlns:a16="http://schemas.microsoft.com/office/drawing/2014/main" id="{53246B89-F306-8BA8-D414-9978F3498737}"/>
              </a:ext>
            </a:extLst>
          </p:cNvPr>
          <p:cNvPicPr>
            <a:picLocks noChangeAspect="1"/>
          </p:cNvPicPr>
          <p:nvPr/>
        </p:nvPicPr>
        <p:blipFill rotWithShape="1">
          <a:blip r:embed="rId2"/>
          <a:srcRect l="43875" r="892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554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AEA4C-2342-7A76-1A56-479B7E407945}"/>
              </a:ext>
            </a:extLst>
          </p:cNvPr>
          <p:cNvSpPr>
            <a:spLocks noGrp="1"/>
          </p:cNvSpPr>
          <p:nvPr>
            <p:ph idx="1"/>
          </p:nvPr>
        </p:nvSpPr>
        <p:spPr>
          <a:xfrm>
            <a:off x="677334" y="128589"/>
            <a:ext cx="8866716" cy="6586536"/>
          </a:xfrm>
        </p:spPr>
        <p:txBody>
          <a:bodyPr/>
          <a:lstStyle/>
          <a:p>
            <a:pPr marL="0" marR="0" algn="just">
              <a:spcBef>
                <a:spcPts val="0"/>
              </a:spcBef>
              <a:spcAft>
                <a:spcPts val="0"/>
              </a:spcAft>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Random Forest 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An ensemble classification method known as random forest (RF) has demonstrated supremacy and high accuracy. The scientific community has recently paid significant attention to RF to further improve its effectiveness with one shared purpose in mind. </a:t>
            </a:r>
            <a:r>
              <a:rPr lang="en-US" sz="1800" b="1" dirty="0">
                <a:effectLst/>
                <a:latin typeface="Avenir Next" panose="020B0503020202020204" pitchFamily="34" charset="0"/>
                <a:ea typeface="Calibri" panose="020F0502020204030204" pitchFamily="34" charset="0"/>
                <a:cs typeface="Times New Roman" panose="02020603050405020304" pitchFamily="18" charset="0"/>
              </a:rPr>
              <a:t>[3]</a:t>
            </a:r>
            <a:r>
              <a:rPr lang="en-US" sz="1800" u="none" strike="noStrike" dirty="0">
                <a:effectLst/>
                <a:latin typeface="Avenir Next" panose="020B0503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The linearity of the data is assumed in linear regression. While this presumption makes the model simple to understand, it frequently limits its ability to forecast. In general, random decision trees tend to predict more accurately than linear regression because they can quickly adjust to nonlinearities in the data. More precisely, medium to big datasets are highly suited for ensemble learning methods like random forests. The methods for logistic regression and linear regression will not operate when the number of independent variables is greater than the number of observations because there are too many estimated parameters. Because not all predictor variables are used at once, random forest works. Such algorithmic advancements are only helpful for social scientists to the extent that they have access to an algorithm's implementation. </a:t>
            </a:r>
            <a:r>
              <a:rPr lang="en-US" sz="1800" b="1" dirty="0">
                <a:effectLst/>
                <a:latin typeface="Avenir Next" panose="020B0503020202020204" pitchFamily="34" charset="0"/>
                <a:ea typeface="Calibri" panose="020F0502020204030204" pitchFamily="34" charset="0"/>
                <a:cs typeface="Times New Roman" panose="02020603050405020304" pitchFamily="18" charset="0"/>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042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D83C6-2273-C1CF-620D-0E3901108328}"/>
              </a:ext>
            </a:extLst>
          </p:cNvPr>
          <p:cNvSpPr>
            <a:spLocks noGrp="1"/>
          </p:cNvSpPr>
          <p:nvPr>
            <p:ph idx="1"/>
          </p:nvPr>
        </p:nvSpPr>
        <p:spPr>
          <a:xfrm>
            <a:off x="677334" y="242888"/>
            <a:ext cx="9152466" cy="6229349"/>
          </a:xfrm>
        </p:spPr>
        <p:txBody>
          <a:bodyPr/>
          <a:lstStyle/>
          <a:p>
            <a:pPr marL="0" marR="0" algn="just">
              <a:spcBef>
                <a:spcPts val="0"/>
              </a:spcBef>
              <a:spcAft>
                <a:spcPts val="0"/>
              </a:spcAft>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Gradient Boosting 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solidFill>
                  <a:srgbClr val="282828"/>
                </a:solidFill>
                <a:effectLst/>
                <a:latin typeface="Avenir Next" panose="020B0503020202020204" pitchFamily="34" charset="0"/>
                <a:ea typeface="Calibri" panose="020F0502020204030204" pitchFamily="34" charset="0"/>
                <a:cs typeface="Times New Roman" panose="02020603050405020304" pitchFamily="18" charset="0"/>
              </a:rPr>
              <a:t>A group of potent machine-learning methods known as gradient boosting machines has achieved notable success in a variety of real-world applications. They can be learned regarding various loss functions, for example, and are extremely adaptable to the specific needs of the application. The concept of gradient boosting approaches is introduced in this article with a significant emphasis on modeling aspects of machine learning. Descriptive examples and illustrations that span all the steps of the gradient boosting model design are used to supplement theoretical material. It is explained how to handle the complexity of the model. </a:t>
            </a:r>
            <a:r>
              <a:rPr lang="en-US" sz="1800" b="1" dirty="0">
                <a:solidFill>
                  <a:srgbClr val="282828"/>
                </a:solidFill>
                <a:effectLst/>
                <a:latin typeface="Avenir Next" panose="020B0503020202020204" pitchFamily="34" charset="0"/>
                <a:ea typeface="Calibri" panose="020F0502020204030204" pitchFamily="34" charset="0"/>
                <a:cs typeface="Times New Roman" panose="02020603050405020304" pitchFamily="18" charset="0"/>
              </a:rPr>
              <a:t>[2]</a:t>
            </a:r>
          </a:p>
          <a:p>
            <a:pPr marL="0" marR="0" algn="just">
              <a:spcBef>
                <a:spcPts val="0"/>
              </a:spcBef>
              <a:spcAft>
                <a:spcPts val="0"/>
              </a:spcAft>
            </a:pPr>
            <a:endParaRPr lang="en-US" b="1" dirty="0">
              <a:solidFill>
                <a:srgbClr val="282828"/>
              </a:solidFill>
              <a:latin typeface="Avenir Next" panose="020B050302020202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Neural Network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As fresh data is presented, a machine (i.e., computer) decides for itself how to process the input data and anticipates outcomes. A machine learning algorithm called an artificial neural network is based on the idea of a human neuron. </a:t>
            </a:r>
            <a:r>
              <a:rPr lang="en-US" sz="1800" b="1" dirty="0">
                <a:effectLst/>
                <a:latin typeface="Avenir Next" panose="020B0503020202020204" pitchFamily="34" charset="0"/>
                <a:ea typeface="Calibri" panose="020F0502020204030204" pitchFamily="34" charset="0"/>
                <a:cs typeface="Times New Roman" panose="02020603050405020304" pitchFamily="18" charset="0"/>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038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866FF-AD6C-8D8D-C190-F00B78426987}"/>
              </a:ext>
            </a:extLst>
          </p:cNvPr>
          <p:cNvSpPr>
            <a:spLocks noGrp="1"/>
          </p:cNvSpPr>
          <p:nvPr>
            <p:ph idx="1"/>
          </p:nvPr>
        </p:nvSpPr>
        <p:spPr>
          <a:xfrm>
            <a:off x="677334" y="500063"/>
            <a:ext cx="9566804" cy="5541299"/>
          </a:xfrm>
        </p:spPr>
        <p:txBody>
          <a:bodyPr>
            <a:normAutofit lnSpcReduction="10000"/>
          </a:bodyPr>
          <a:lstStyle/>
          <a:p>
            <a:pPr marL="0" marR="0" algn="just">
              <a:spcBef>
                <a:spcPts val="0"/>
              </a:spcBef>
              <a:spcAft>
                <a:spcPts val="0"/>
              </a:spcAft>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Decision Tree vs. LR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LR only allows linear solutions, whereas decision trees support non-linearity.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Decision trees and random forests may not perform as well when there are many characteristics and few data sets (and low noise). Decision trees will typically have superior average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Decision trees outperform linear regression for independent variables that fall into a categorical 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Compared to LR, decision trees handle collinearity better. </a:t>
            </a:r>
            <a:r>
              <a:rPr lang="en-US" sz="1800" b="1" dirty="0">
                <a:effectLst/>
                <a:latin typeface="Avenir Next" panose="020B0503020202020204" pitchFamily="34" charset="0"/>
                <a:ea typeface="Calibri" panose="020F0502020204030204" pitchFamily="34" charset="0"/>
                <a:cs typeface="Times New Roman" panose="02020603050405020304" pitchFamily="18" charset="0"/>
              </a:rPr>
              <a:t>[5]</a:t>
            </a: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Random Forest Tree vs. LR: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none" strike="noStrike" dirty="0">
                <a:effectLst/>
                <a:latin typeface="Avenir Next" panose="020B0503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1320"/>
              </a:spcAft>
            </a:pP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Key advantages of linear models over tree-based ones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they can extrapolate (e.g. if labels are between 1-5 in train set, tree-based model will never predict 10, but linear will)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could be used for anomaly detection because of extrapolation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interpretability (yes, tree-based models have feature importance, but it's only a proxy, `</a:t>
            </a:r>
            <a:r>
              <a:rPr lang="en-US" sz="1800" dirty="0" err="1">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ights</a:t>
            </a: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 in linear model are better)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need less data to get good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have strong online learning implementations (</a:t>
            </a:r>
            <a:r>
              <a:rPr lang="en-US" sz="1800" dirty="0" err="1">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Vowpal</a:t>
            </a:r>
            <a:r>
              <a:rPr lang="en-US" sz="1800"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 Wabbit), which is crucial to work with giant datasets with a lot of features (e.g. texts) </a:t>
            </a:r>
            <a:r>
              <a:rPr lang="en-US" sz="1800" b="1" dirty="0">
                <a:solidFill>
                  <a:srgbClr val="232629"/>
                </a:solidFill>
                <a:effectLst/>
                <a:latin typeface="Avenir Next" panose="020B0503020202020204" pitchFamily="34" charset="0"/>
                <a:ea typeface="Times New Roman" panose="02020603050405020304" pitchFamily="18" charset="0"/>
                <a:cs typeface="Segoe UI" panose="020B0502040204020203" pitchFamily="34" charset="0"/>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543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64CC6-0B95-3659-11A3-5BCBFD57EEAA}"/>
              </a:ext>
            </a:extLst>
          </p:cNvPr>
          <p:cNvSpPr>
            <a:spLocks noGrp="1"/>
          </p:cNvSpPr>
          <p:nvPr>
            <p:ph idx="1"/>
          </p:nvPr>
        </p:nvSpPr>
        <p:spPr>
          <a:xfrm>
            <a:off x="677334" y="500063"/>
            <a:ext cx="9338204" cy="5729287"/>
          </a:xfrm>
        </p:spPr>
        <p:txBody>
          <a:bodyPr/>
          <a:lstStyle/>
          <a:p>
            <a:r>
              <a:rPr lang="en-US" sz="2000" b="1" dirty="0"/>
              <a:t>Evaluation:</a:t>
            </a:r>
          </a:p>
          <a:p>
            <a:endParaRPr lang="en-US" dirty="0"/>
          </a:p>
          <a:p>
            <a:pPr marL="0" marR="0" algn="just">
              <a:spcBef>
                <a:spcPts val="0"/>
              </a:spcBef>
              <a:spcAft>
                <a:spcPts val="0"/>
              </a:spcAft>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Random Forest 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Here I took random Forest Model first to see how good this model is for this </a:t>
            </a:r>
            <a:r>
              <a:rPr lang="en-US" sz="1800" dirty="0" err="1">
                <a:effectLst/>
                <a:latin typeface="Avenir Next" panose="020B0503020202020204" pitchFamily="34" charset="0"/>
                <a:ea typeface="Calibri" panose="020F0502020204030204" pitchFamily="34" charset="0"/>
                <a:cs typeface="Times New Roman" panose="02020603050405020304" pitchFamily="18" charset="0"/>
              </a:rPr>
              <a:t>airquality</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data.  </a:t>
            </a:r>
            <a:r>
              <a:rPr lang="en-US" dirty="0">
                <a:latin typeface="Avenir Next" panose="020B0503020202020204" pitchFamily="34" charset="0"/>
                <a:ea typeface="Calibri" panose="020F0502020204030204" pitchFamily="34" charset="0"/>
                <a:cs typeface="Times New Roman" panose="02020603050405020304" pitchFamily="18" charset="0"/>
              </a:rPr>
              <a:t>Here I took </a:t>
            </a:r>
            <a:r>
              <a:rPr lang="en-US" dirty="0" err="1">
                <a:latin typeface="Avenir Next" panose="020B0503020202020204" pitchFamily="34" charset="0"/>
                <a:ea typeface="Calibri" panose="020F0502020204030204" pitchFamily="34" charset="0"/>
                <a:cs typeface="Times New Roman" panose="02020603050405020304" pitchFamily="18" charset="0"/>
              </a:rPr>
              <a:t>RandomForestClasssifier</a:t>
            </a:r>
            <a:r>
              <a:rPr lang="en-US" dirty="0">
                <a:latin typeface="Avenir Next" panose="020B0503020202020204" pitchFamily="34" charset="0"/>
                <a:ea typeface="Calibri" panose="020F0502020204030204" pitchFamily="34" charset="0"/>
                <a:cs typeface="Times New Roman" panose="02020603050405020304" pitchFamily="18" charset="0"/>
              </a:rPr>
              <a:t> to calculate the accuracy. I found the </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accuracy of my model is 88%. </a:t>
            </a: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MAE:</a:t>
            </a:r>
          </a:p>
          <a:p>
            <a:pPr marL="0" marR="0" indent="0" algn="just">
              <a:spcBef>
                <a:spcPts val="0"/>
              </a:spcBef>
              <a:spcAft>
                <a:spcPts val="0"/>
              </a:spcAft>
              <a:buNone/>
            </a:pPr>
            <a:endParaRPr lang="en-US" u="sng"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The mean of the absolute errors, or MAE, is just what its name implies. The difference between the predicted value and the actual value, expressed as an absolute number, is the absolute error. The MAE reveals the average size of the forecast error that we can anticipate.</a:t>
            </a:r>
          </a:p>
          <a:p>
            <a:pPr marL="0" marR="0" indent="0" algn="just">
              <a:spcBef>
                <a:spcPts val="0"/>
              </a:spcBef>
              <a:spcAft>
                <a:spcPts val="0"/>
              </a:spcAft>
              <a:buNone/>
            </a:pPr>
            <a:r>
              <a:rPr lang="en-US" dirty="0">
                <a:latin typeface="Avenir Next" panose="020B0503020202020204" pitchFamily="34" charset="0"/>
                <a:ea typeface="Calibri" panose="020F0502020204030204" pitchFamily="34" charset="0"/>
                <a:cs typeface="Times New Roman" panose="02020603050405020304" pitchFamily="18" charset="0"/>
              </a:rPr>
              <a:t>I got MAE 0.24</a:t>
            </a:r>
            <a:endParaRPr lang="en-US" sz="1800" dirty="0">
              <a:effectLst/>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MSE:</a:t>
            </a:r>
          </a:p>
          <a:p>
            <a:pPr marL="0" marR="0" indent="0" algn="just">
              <a:spcBef>
                <a:spcPts val="0"/>
              </a:spcBef>
              <a:spcAft>
                <a:spcPts val="0"/>
              </a:spcAft>
              <a:buNone/>
            </a:pPr>
            <a:endParaRPr lang="en-US" u="sng"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dirty="0">
                <a:latin typeface="Avenir Next" panose="020B0503020202020204" pitchFamily="34" charset="0"/>
                <a:ea typeface="Calibri" panose="020F0502020204030204" pitchFamily="34" charset="0"/>
                <a:cs typeface="Times New Roman" panose="02020603050405020304" pitchFamily="18" charset="0"/>
              </a:rPr>
              <a:t>I got MSE 0.48 and root mean squared error 0.69</a:t>
            </a:r>
          </a:p>
        </p:txBody>
      </p:sp>
    </p:spTree>
    <p:extLst>
      <p:ext uri="{BB962C8B-B14F-4D97-AF65-F5344CB8AC3E}">
        <p14:creationId xmlns:p14="http://schemas.microsoft.com/office/powerpoint/2010/main" val="362750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A9908-681D-F9AA-4FA1-2DAD884F77A5}"/>
              </a:ext>
            </a:extLst>
          </p:cNvPr>
          <p:cNvSpPr>
            <a:spLocks noGrp="1"/>
          </p:cNvSpPr>
          <p:nvPr>
            <p:ph idx="1"/>
          </p:nvPr>
        </p:nvSpPr>
        <p:spPr>
          <a:xfrm>
            <a:off x="677333" y="528638"/>
            <a:ext cx="9995429" cy="6329361"/>
          </a:xfrm>
        </p:spPr>
        <p:txBody>
          <a:bodyPr/>
          <a:lstStyle/>
          <a:p>
            <a:r>
              <a:rPr lang="en-US" u="sng" dirty="0">
                <a:latin typeface="Avenir Next" panose="020B0503020202020204" pitchFamily="34" charset="0"/>
              </a:rPr>
              <a:t>ROC and AUC( Area Under The Curve ):</a:t>
            </a:r>
            <a:endParaRPr lang="en-US" b="1" i="0" dirty="0">
              <a:solidFill>
                <a:srgbClr val="202124"/>
              </a:solidFill>
              <a:effectLst/>
              <a:latin typeface="Avenir Next" panose="020B0503020202020204" pitchFamily="34" charset="0"/>
            </a:endParaRPr>
          </a:p>
          <a:p>
            <a:pPr algn="l"/>
            <a:r>
              <a:rPr lang="en-US" b="0" i="0" dirty="0">
                <a:solidFill>
                  <a:srgbClr val="202124"/>
                </a:solidFill>
                <a:effectLst/>
                <a:latin typeface="Avenir Next" panose="020B0503020202020204" pitchFamily="34" charset="0"/>
              </a:rPr>
              <a:t>An </a:t>
            </a:r>
            <a:r>
              <a:rPr lang="en-US" b="1" i="0" dirty="0">
                <a:solidFill>
                  <a:srgbClr val="202124"/>
                </a:solidFill>
                <a:effectLst/>
                <a:latin typeface="Avenir Next" panose="020B0503020202020204" pitchFamily="34" charset="0"/>
              </a:rPr>
              <a:t>ROC curve</a:t>
            </a:r>
            <a:r>
              <a:rPr lang="en-US" b="0" i="0" dirty="0">
                <a:solidFill>
                  <a:srgbClr val="202124"/>
                </a:solidFill>
                <a:effectLst/>
                <a:latin typeface="Avenir Next" panose="020B0503020202020204" pitchFamily="34" charset="0"/>
              </a:rPr>
              <a:t> (</a:t>
            </a:r>
            <a:r>
              <a:rPr lang="en-US" b="1" i="0" dirty="0">
                <a:solidFill>
                  <a:srgbClr val="202124"/>
                </a:solidFill>
                <a:effectLst/>
                <a:latin typeface="Avenir Next" panose="020B0503020202020204" pitchFamily="34" charset="0"/>
              </a:rPr>
              <a:t>receiver operating characteristic curve</a:t>
            </a:r>
            <a:r>
              <a:rPr lang="en-US" b="0" i="0" dirty="0">
                <a:solidFill>
                  <a:srgbClr val="202124"/>
                </a:solidFill>
                <a:effectLst/>
                <a:latin typeface="Avenir Next" panose="020B0503020202020204" pitchFamily="34" charset="0"/>
              </a:rPr>
              <a:t>) is a graph showing the performance of a classification model at all classification thresholds. This curve plots two parameters:</a:t>
            </a:r>
          </a:p>
          <a:p>
            <a:pPr algn="l">
              <a:buFont typeface="Arial" panose="020B0604020202020204" pitchFamily="34" charset="0"/>
              <a:buChar char="•"/>
            </a:pPr>
            <a:r>
              <a:rPr lang="en-US" b="0" i="0" dirty="0">
                <a:solidFill>
                  <a:srgbClr val="202124"/>
                </a:solidFill>
                <a:effectLst/>
                <a:latin typeface="Avenir Next" panose="020B0503020202020204" pitchFamily="34" charset="0"/>
              </a:rPr>
              <a:t>True Positive Rate</a:t>
            </a:r>
          </a:p>
          <a:p>
            <a:pPr algn="l">
              <a:buFont typeface="Arial" panose="020B0604020202020204" pitchFamily="34" charset="0"/>
              <a:buChar char="•"/>
            </a:pPr>
            <a:r>
              <a:rPr lang="en-US" b="0" i="0" dirty="0">
                <a:solidFill>
                  <a:srgbClr val="202124"/>
                </a:solidFill>
                <a:effectLst/>
                <a:latin typeface="Avenir Next" panose="020B0503020202020204" pitchFamily="34" charset="0"/>
              </a:rPr>
              <a:t>False Positive Rate</a:t>
            </a:r>
          </a:p>
          <a:p>
            <a:pPr algn="l"/>
            <a:r>
              <a:rPr lang="en-US" b="1" i="0" dirty="0">
                <a:solidFill>
                  <a:srgbClr val="202124"/>
                </a:solidFill>
                <a:effectLst/>
                <a:latin typeface="Avenir Next" panose="020B0503020202020204" pitchFamily="34" charset="0"/>
              </a:rPr>
              <a:t>True Positive Rate</a:t>
            </a:r>
            <a:r>
              <a:rPr lang="en-US" b="0" i="0" dirty="0">
                <a:solidFill>
                  <a:srgbClr val="202124"/>
                </a:solidFill>
                <a:effectLst/>
                <a:latin typeface="Avenir Next" panose="020B0503020202020204" pitchFamily="34" charset="0"/>
              </a:rPr>
              <a:t> (</a:t>
            </a:r>
            <a:r>
              <a:rPr lang="en-US" b="1" i="0" dirty="0">
                <a:solidFill>
                  <a:srgbClr val="202124"/>
                </a:solidFill>
                <a:effectLst/>
                <a:latin typeface="Avenir Next" panose="020B0503020202020204" pitchFamily="34" charset="0"/>
              </a:rPr>
              <a:t>TPR</a:t>
            </a:r>
            <a:r>
              <a:rPr lang="en-US" b="0" i="0" dirty="0">
                <a:solidFill>
                  <a:srgbClr val="202124"/>
                </a:solidFill>
                <a:effectLst/>
                <a:latin typeface="Avenir Next" panose="020B0503020202020204" pitchFamily="34" charset="0"/>
              </a:rPr>
              <a:t>) is a synonym for recall and is therefore defined as follows:</a:t>
            </a:r>
          </a:p>
          <a:p>
            <a:pPr algn="l"/>
            <a:r>
              <a:rPr lang="en-US" dirty="0">
                <a:solidFill>
                  <a:srgbClr val="202124"/>
                </a:solidFill>
                <a:latin typeface="Avenir Next" panose="020B0503020202020204" pitchFamily="34" charset="0"/>
              </a:rPr>
              <a:t>               </a:t>
            </a:r>
          </a:p>
          <a:p>
            <a:pPr algn="l"/>
            <a:r>
              <a:rPr lang="en-US" b="0" i="0" dirty="0">
                <a:solidFill>
                  <a:srgbClr val="202124"/>
                </a:solidFill>
                <a:effectLst/>
                <a:latin typeface="Avenir Next" panose="020B0503020202020204" pitchFamily="34" charset="0"/>
              </a:rPr>
              <a:t>                                                       </a:t>
            </a:r>
            <a:r>
              <a:rPr lang="en-US" b="1" i="0" dirty="0">
                <a:solidFill>
                  <a:srgbClr val="202124"/>
                </a:solidFill>
                <a:effectLst/>
                <a:latin typeface="Avenir Next" panose="020B0503020202020204" pitchFamily="34" charset="0"/>
              </a:rPr>
              <a:t>TPR= TP/(TP+FN)</a:t>
            </a:r>
          </a:p>
          <a:p>
            <a:pPr algn="l"/>
            <a:r>
              <a:rPr lang="en-US" b="1" i="0" dirty="0">
                <a:solidFill>
                  <a:srgbClr val="202124"/>
                </a:solidFill>
                <a:effectLst/>
                <a:latin typeface="Avenir Next" panose="020B0503020202020204" pitchFamily="34" charset="0"/>
              </a:rPr>
              <a:t>False Positive Rate</a:t>
            </a:r>
            <a:r>
              <a:rPr lang="en-US" b="0" i="0" dirty="0">
                <a:solidFill>
                  <a:srgbClr val="202124"/>
                </a:solidFill>
                <a:effectLst/>
                <a:latin typeface="Avenir Next" panose="020B0503020202020204" pitchFamily="34" charset="0"/>
              </a:rPr>
              <a:t> (</a:t>
            </a:r>
            <a:r>
              <a:rPr lang="en-US" b="1" i="0" dirty="0">
                <a:solidFill>
                  <a:srgbClr val="202124"/>
                </a:solidFill>
                <a:effectLst/>
                <a:latin typeface="Avenir Next" panose="020B0503020202020204" pitchFamily="34" charset="0"/>
              </a:rPr>
              <a:t>FPR</a:t>
            </a:r>
            <a:r>
              <a:rPr lang="en-US" b="0" i="0" dirty="0">
                <a:solidFill>
                  <a:srgbClr val="202124"/>
                </a:solidFill>
                <a:effectLst/>
                <a:latin typeface="Avenir Next" panose="020B0503020202020204" pitchFamily="34" charset="0"/>
              </a:rPr>
              <a:t>) is defined as follows:</a:t>
            </a:r>
          </a:p>
          <a:p>
            <a:pPr algn="l"/>
            <a:endParaRPr lang="en-US" dirty="0">
              <a:solidFill>
                <a:srgbClr val="202124"/>
              </a:solidFill>
              <a:latin typeface="Avenir Next" panose="020B0503020202020204" pitchFamily="34" charset="0"/>
            </a:endParaRPr>
          </a:p>
          <a:p>
            <a:r>
              <a:rPr lang="en-US" b="1" i="0" dirty="0">
                <a:solidFill>
                  <a:srgbClr val="202124"/>
                </a:solidFill>
                <a:effectLst/>
                <a:latin typeface="Avenir Next" panose="020B0503020202020204" pitchFamily="34" charset="0"/>
              </a:rPr>
              <a:t>                                                      FPR= FP/(TN+FP)</a:t>
            </a:r>
            <a:endParaRPr lang="en-US" b="0" i="0" dirty="0">
              <a:solidFill>
                <a:srgbClr val="202124"/>
              </a:solidFill>
              <a:effectLst/>
              <a:latin typeface="Avenir Next" panose="020B0503020202020204" pitchFamily="34" charset="0"/>
            </a:endParaRPr>
          </a:p>
          <a:p>
            <a:pPr algn="l"/>
            <a:r>
              <a:rPr lang="en-US" b="0" i="0" dirty="0">
                <a:solidFill>
                  <a:srgbClr val="202124"/>
                </a:solidFill>
                <a:effectLst/>
                <a:latin typeface="Avenir Next" panose="020B0503020202020204" pitchFamily="34" charset="0"/>
              </a:rPr>
              <a:t>An ROC curve plots TPR vs. FPR at different classification thresholds. Lowering the classification threshold classifies more items as positive, thus increasing both False Positives and True Positives</a:t>
            </a:r>
          </a:p>
          <a:p>
            <a:endParaRPr lang="en-US" u="sng" dirty="0"/>
          </a:p>
          <a:p>
            <a:endParaRPr lang="en-US" u="sng" dirty="0"/>
          </a:p>
        </p:txBody>
      </p:sp>
    </p:spTree>
    <p:extLst>
      <p:ext uri="{BB962C8B-B14F-4D97-AF65-F5344CB8AC3E}">
        <p14:creationId xmlns:p14="http://schemas.microsoft.com/office/powerpoint/2010/main" val="171713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 name="Rectangle 4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4" name="Rectangle 5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8AFE34D6-3D70-2432-1553-09063FDC1F5D}"/>
              </a:ext>
            </a:extLst>
          </p:cNvPr>
          <p:cNvPicPr>
            <a:picLocks noGrp="1" noChangeAspect="1"/>
          </p:cNvPicPr>
          <p:nvPr>
            <p:ph idx="1"/>
          </p:nvPr>
        </p:nvPicPr>
        <p:blipFill>
          <a:blip r:embed="rId2"/>
          <a:stretch>
            <a:fillRect/>
          </a:stretch>
        </p:blipFill>
        <p:spPr>
          <a:xfrm>
            <a:off x="3086850" y="1131994"/>
            <a:ext cx="6020176" cy="4590386"/>
          </a:xfrm>
          <a:prstGeom prst="rect">
            <a:avLst/>
          </a:prstGeom>
        </p:spPr>
      </p:pic>
    </p:spTree>
    <p:extLst>
      <p:ext uri="{BB962C8B-B14F-4D97-AF65-F5344CB8AC3E}">
        <p14:creationId xmlns:p14="http://schemas.microsoft.com/office/powerpoint/2010/main" val="201268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A053A-89E5-21C5-D9CD-B3D4D6BD3AE0}"/>
              </a:ext>
            </a:extLst>
          </p:cNvPr>
          <p:cNvSpPr>
            <a:spLocks noGrp="1"/>
          </p:cNvSpPr>
          <p:nvPr>
            <p:ph idx="1"/>
          </p:nvPr>
        </p:nvSpPr>
        <p:spPr>
          <a:xfrm>
            <a:off x="677333" y="642938"/>
            <a:ext cx="9766829" cy="5543549"/>
          </a:xfrm>
        </p:spPr>
        <p:txBody>
          <a:bodyPr/>
          <a:lstStyle/>
          <a:p>
            <a:r>
              <a:rPr lang="en-US" u="sng" dirty="0"/>
              <a:t>Gradient Boosting Tree:</a:t>
            </a:r>
          </a:p>
          <a:p>
            <a:endParaRPr lang="en-US" u="sng" dirty="0"/>
          </a:p>
          <a:p>
            <a:pPr marL="0" marR="0" indent="0" algn="just">
              <a:spcBef>
                <a:spcPts val="0"/>
              </a:spcBef>
              <a:spcAft>
                <a:spcPts val="0"/>
              </a:spcAft>
              <a:buNone/>
            </a:pPr>
            <a:r>
              <a:rPr lang="en-US" sz="1800" dirty="0">
                <a:effectLst/>
                <a:latin typeface="Avenir Next" panose="020B0503020202020204" pitchFamily="34" charset="0"/>
                <a:ea typeface="Calibri" panose="020F0502020204030204" pitchFamily="34" charset="0"/>
                <a:cs typeface="Times New Roman" panose="02020603050405020304" pitchFamily="18" charset="0"/>
              </a:rPr>
              <a:t>Here I took Gradient Boosting Tree to see how good this model is for this </a:t>
            </a:r>
            <a:r>
              <a:rPr lang="en-US" sz="1800" dirty="0" err="1">
                <a:effectLst/>
                <a:latin typeface="Avenir Next" panose="020B0503020202020204" pitchFamily="34" charset="0"/>
                <a:ea typeface="Calibri" panose="020F0502020204030204" pitchFamily="34" charset="0"/>
                <a:cs typeface="Times New Roman" panose="02020603050405020304" pitchFamily="18" charset="0"/>
              </a:rPr>
              <a:t>airquality</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data.  </a:t>
            </a:r>
            <a:r>
              <a:rPr lang="en-US" dirty="0">
                <a:latin typeface="Avenir Next" panose="020B0503020202020204" pitchFamily="34" charset="0"/>
                <a:ea typeface="Calibri" panose="020F0502020204030204" pitchFamily="34" charset="0"/>
                <a:cs typeface="Times New Roman" panose="02020603050405020304" pitchFamily="18" charset="0"/>
              </a:rPr>
              <a:t>Here I took Gradient Boosting  to calculate the accuracy. I found the </a:t>
            </a:r>
            <a:r>
              <a:rPr lang="en-US" sz="1800" dirty="0">
                <a:effectLst/>
                <a:latin typeface="Avenir Next" panose="020B0503020202020204" pitchFamily="34" charset="0"/>
                <a:ea typeface="Calibri" panose="020F0502020204030204" pitchFamily="34" charset="0"/>
                <a:cs typeface="Times New Roman" panose="02020603050405020304" pitchFamily="18" charset="0"/>
              </a:rPr>
              <a:t> accuracy of my model is 86.8%. </a:t>
            </a: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MAE:</a:t>
            </a: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dirty="0">
                <a:latin typeface="Avenir Next" panose="020B0503020202020204" pitchFamily="34" charset="0"/>
                <a:ea typeface="Calibri" panose="020F0502020204030204" pitchFamily="34" charset="0"/>
                <a:cs typeface="Times New Roman" panose="02020603050405020304" pitchFamily="18" charset="0"/>
              </a:rPr>
              <a:t>I got MAE 0.2640</a:t>
            </a:r>
            <a:endParaRPr lang="en-US" sz="1800" dirty="0">
              <a:effectLst/>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u="sng" dirty="0">
                <a:effectLst/>
                <a:latin typeface="Avenir Next" panose="020B0503020202020204" pitchFamily="34" charset="0"/>
                <a:ea typeface="Calibri" panose="020F0502020204030204" pitchFamily="34" charset="0"/>
                <a:cs typeface="Times New Roman" panose="02020603050405020304" pitchFamily="18" charset="0"/>
              </a:rPr>
              <a:t>MSE:</a:t>
            </a:r>
          </a:p>
          <a:p>
            <a:pPr marL="0" marR="0" indent="0" algn="just">
              <a:spcBef>
                <a:spcPts val="0"/>
              </a:spcBef>
              <a:spcAft>
                <a:spcPts val="0"/>
              </a:spcAft>
              <a:buNone/>
            </a:pPr>
            <a:endParaRPr lang="en-US" u="sng" dirty="0">
              <a:latin typeface="Avenir Next" panose="020B0503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dirty="0">
                <a:latin typeface="Avenir Next" panose="020B0503020202020204" pitchFamily="34" charset="0"/>
                <a:ea typeface="Calibri" panose="020F0502020204030204" pitchFamily="34" charset="0"/>
                <a:cs typeface="Times New Roman" panose="02020603050405020304" pitchFamily="18" charset="0"/>
              </a:rPr>
              <a:t>I got MSE 0.528 and root mean squared error 0.72663</a:t>
            </a:r>
          </a:p>
          <a:p>
            <a:endParaRPr lang="en-US" dirty="0"/>
          </a:p>
        </p:txBody>
      </p:sp>
    </p:spTree>
    <p:extLst>
      <p:ext uri="{BB962C8B-B14F-4D97-AF65-F5344CB8AC3E}">
        <p14:creationId xmlns:p14="http://schemas.microsoft.com/office/powerpoint/2010/main" val="1870150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{37ED9C41-92AA-9247-96FE-7723C4C49B04}tf10001060</Template>
  <TotalTime>4655</TotalTime>
  <Words>1758</Words>
  <Application>Microsoft Macintosh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Avenir Next</vt:lpstr>
      <vt:lpstr>Calibri</vt:lpstr>
      <vt:lpstr>Symbol</vt:lpstr>
      <vt:lpstr>Times New Roman</vt:lpstr>
      <vt:lpstr>Trebuchet MS</vt:lpstr>
      <vt:lpstr>Wingdings 3</vt:lpstr>
      <vt:lpstr>Facet</vt:lpstr>
      <vt:lpstr>Data Science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Khalilullah, Sk Md Ibrahim</dc:creator>
  <cp:lastModifiedBy>Khalilullah, Sk Md Ibrahim</cp:lastModifiedBy>
  <cp:revision>51</cp:revision>
  <dcterms:created xsi:type="dcterms:W3CDTF">2023-04-23T14:08:41Z</dcterms:created>
  <dcterms:modified xsi:type="dcterms:W3CDTF">2023-05-05T23:26:25Z</dcterms:modified>
</cp:coreProperties>
</file>