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46" autoAdjust="0"/>
    <p:restoredTop sz="94660"/>
  </p:normalViewPr>
  <p:slideViewPr>
    <p:cSldViewPr snapToGrid="0">
      <p:cViewPr varScale="1">
        <p:scale>
          <a:sx n="107" d="100"/>
          <a:sy n="107" d="100"/>
        </p:scale>
        <p:origin x="8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3/10/2022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94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3/10/2022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31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3/10/2022</a:t>
            </a:fld>
            <a:endParaRPr lang="en-US" dirty="0"/>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90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3/10/2022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2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3/10/2022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83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3/10/2022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11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3/10/2022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77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3/10/2022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41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3/10/2022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2971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3/10/2022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42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3/10/2022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06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3/10/2022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52496049"/>
      </p:ext>
    </p:extLst>
  </p:cSld>
  <p:clrMap bg1="lt1" tx1="dk1" bg2="lt2" tx2="dk2" accent1="accent1" accent2="accent2" accent3="accent3" accent4="accent4" accent5="accent5" accent6="accent6" hlink="hlink" folHlink="folHlink"/>
  <p:sldLayoutIdLst>
    <p:sldLayoutId id="2147484703" r:id="rId1"/>
    <p:sldLayoutId id="2147484704" r:id="rId2"/>
    <p:sldLayoutId id="2147484705" r:id="rId3"/>
    <p:sldLayoutId id="2147484706" r:id="rId4"/>
    <p:sldLayoutId id="2147484707" r:id="rId5"/>
    <p:sldLayoutId id="2147484708" r:id="rId6"/>
    <p:sldLayoutId id="2147484709" r:id="rId7"/>
    <p:sldLayoutId id="2147484710" r:id="rId8"/>
    <p:sldLayoutId id="2147484711" r:id="rId9"/>
    <p:sldLayoutId id="2147484712" r:id="rId10"/>
    <p:sldLayoutId id="2147484713"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4"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895E729-7476-45C1-9E4F-7645650D24D2}"/>
              </a:ext>
            </a:extLst>
          </p:cNvPr>
          <p:cNvSpPr>
            <a:spLocks noGrp="1"/>
          </p:cNvSpPr>
          <p:nvPr>
            <p:ph type="ctrTitle"/>
          </p:nvPr>
        </p:nvSpPr>
        <p:spPr>
          <a:xfrm>
            <a:off x="4739751" y="768334"/>
            <a:ext cx="6479629" cy="2866405"/>
          </a:xfrm>
        </p:spPr>
        <p:txBody>
          <a:bodyPr>
            <a:normAutofit/>
          </a:bodyPr>
          <a:lstStyle/>
          <a:p>
            <a:r>
              <a:rPr lang="en-GB" dirty="0"/>
              <a:t>Search alqoritmləri</a:t>
            </a:r>
          </a:p>
        </p:txBody>
      </p:sp>
      <p:sp>
        <p:nvSpPr>
          <p:cNvPr id="3" name="Subtitle 2">
            <a:extLst>
              <a:ext uri="{FF2B5EF4-FFF2-40B4-BE49-F238E27FC236}">
                <a16:creationId xmlns:a16="http://schemas.microsoft.com/office/drawing/2014/main" id="{064676C3-E8FD-4FD8-B76B-30F83243CF7A}"/>
              </a:ext>
            </a:extLst>
          </p:cNvPr>
          <p:cNvSpPr>
            <a:spLocks noGrp="1"/>
          </p:cNvSpPr>
          <p:nvPr>
            <p:ph type="subTitle" idx="1"/>
          </p:nvPr>
        </p:nvSpPr>
        <p:spPr>
          <a:xfrm>
            <a:off x="4739751" y="4283239"/>
            <a:ext cx="6479629" cy="1475177"/>
          </a:xfrm>
        </p:spPr>
        <p:txBody>
          <a:bodyPr>
            <a:normAutofit/>
          </a:bodyPr>
          <a:lstStyle/>
          <a:p>
            <a:pPr>
              <a:lnSpc>
                <a:spcPct val="90000"/>
              </a:lnSpc>
              <a:spcAft>
                <a:spcPts val="600"/>
              </a:spcAft>
            </a:pPr>
            <a:r>
              <a:rPr lang="en-GB" sz="1600" dirty="0"/>
              <a:t>Search alqoritmləri</a:t>
            </a:r>
            <a:r>
              <a:rPr lang="az-Latn-AZ" sz="1600" dirty="0"/>
              <a:t> hər hansısa bir data toplusunda axtarılması üçün istifadə olunan alqoritmlərdir</a:t>
            </a:r>
            <a:r>
              <a:rPr lang="en-GB" sz="1600" dirty="0"/>
              <a:t>.Bu alqoritml</a:t>
            </a:r>
            <a:r>
              <a:rPr lang="az-Latn-AZ" sz="1600" dirty="0"/>
              <a:t>ərin istifadəsi məlumat bazasının quruluşuna və alqoritmin zaman mürəkkəbliyinə görə fərqlənir</a:t>
            </a:r>
            <a:r>
              <a:rPr lang="en-GB" sz="1600" dirty="0"/>
              <a:t>.                                                                     </a:t>
            </a:r>
            <a:br>
              <a:rPr lang="en-GB" sz="1600" dirty="0"/>
            </a:br>
            <a:r>
              <a:rPr lang="az-Latn-AZ" sz="1600" dirty="0"/>
              <a:t>Bu alqoritmlər iki əsas başlığa ayrılır</a:t>
            </a:r>
            <a:r>
              <a:rPr lang="en-GB" sz="1600" dirty="0"/>
              <a:t>:</a:t>
            </a:r>
            <a:br>
              <a:rPr lang="en-GB" sz="1600" dirty="0"/>
            </a:br>
            <a:r>
              <a:rPr lang="en-GB" sz="1600" b="0" i="0" dirty="0">
                <a:effectLst/>
                <a:latin typeface="+mj-lt"/>
              </a:rPr>
              <a:t>Sequential</a:t>
            </a:r>
            <a:r>
              <a:rPr lang="az-Latn-AZ" sz="1600" b="0" i="0" dirty="0">
                <a:effectLst/>
                <a:latin typeface="+mj-lt"/>
              </a:rPr>
              <a:t> Search və </a:t>
            </a:r>
            <a:r>
              <a:rPr lang="en-GB" sz="1600" b="0" i="0" dirty="0">
                <a:effectLst/>
                <a:latin typeface="+mj-lt"/>
              </a:rPr>
              <a:t>Interval</a:t>
            </a:r>
            <a:r>
              <a:rPr lang="az-Latn-AZ" sz="1600" b="0" i="0" dirty="0">
                <a:effectLst/>
                <a:latin typeface="+mj-lt"/>
              </a:rPr>
              <a:t> Search </a:t>
            </a:r>
          </a:p>
        </p:txBody>
      </p:sp>
      <p:pic>
        <p:nvPicPr>
          <p:cNvPr id="48" name="Picture 3" descr="Map&#10;&#10;Description automatically generated">
            <a:extLst>
              <a:ext uri="{FF2B5EF4-FFF2-40B4-BE49-F238E27FC236}">
                <a16:creationId xmlns:a16="http://schemas.microsoft.com/office/drawing/2014/main" id="{DEB94806-6E0A-442F-AABC-72D387867FE3}"/>
              </a:ext>
            </a:extLst>
          </p:cNvPr>
          <p:cNvPicPr>
            <a:picLocks noChangeAspect="1"/>
          </p:cNvPicPr>
          <p:nvPr/>
        </p:nvPicPr>
        <p:blipFill rotWithShape="1">
          <a:blip r:embed="rId2"/>
          <a:srcRect l="28106" r="31730"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437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618E14-CD66-4BED-B567-255EFE1E2D33}"/>
              </a:ext>
            </a:extLst>
          </p:cNvPr>
          <p:cNvSpPr>
            <a:spLocks noGrp="1"/>
          </p:cNvSpPr>
          <p:nvPr>
            <p:ph type="title"/>
          </p:nvPr>
        </p:nvSpPr>
        <p:spPr/>
        <p:txBody>
          <a:bodyPr/>
          <a:lstStyle/>
          <a:p>
            <a:r>
              <a:rPr lang="en-GB" dirty="0"/>
              <a:t>Exponential search</a:t>
            </a:r>
          </a:p>
        </p:txBody>
      </p:sp>
      <p:sp>
        <p:nvSpPr>
          <p:cNvPr id="6" name="Content Placeholder 5">
            <a:extLst>
              <a:ext uri="{FF2B5EF4-FFF2-40B4-BE49-F238E27FC236}">
                <a16:creationId xmlns:a16="http://schemas.microsoft.com/office/drawing/2014/main" id="{968D763F-9084-430C-9DDC-F97C582B2D05}"/>
              </a:ext>
            </a:extLst>
          </p:cNvPr>
          <p:cNvSpPr>
            <a:spLocks noGrp="1"/>
          </p:cNvSpPr>
          <p:nvPr>
            <p:ph idx="1"/>
          </p:nvPr>
        </p:nvSpPr>
        <p:spPr/>
        <p:txBody>
          <a:bodyPr/>
          <a:lstStyle/>
          <a:p>
            <a:r>
              <a:rPr lang="en-GB" dirty="0"/>
              <a:t>exponential search alqoritminin ideyas</a:t>
            </a:r>
            <a:r>
              <a:rPr lang="az-Latn-AZ" dirty="0"/>
              <a:t>ı odur ki axtarılan ədəd verilən massivin ilk iki indeksinə uyğun gələn elementlərdən yaradılan alt massivin son elementi ilə müqayisə olunur əgər axtardığımız ədəd bu ədəddən kiçikdirsə (və ya bərabərdir) ədəd bu massiv içərisindən axtarılır</a:t>
            </a:r>
            <a:r>
              <a:rPr lang="en-GB" dirty="0"/>
              <a:t>.</a:t>
            </a:r>
            <a:r>
              <a:rPr lang="az-Latn-AZ" dirty="0"/>
              <a:t> Əgər bu şərt ödənmirsə x2 dəfə böyük alt massivə baxılır</a:t>
            </a:r>
            <a:r>
              <a:rPr lang="en-GB" dirty="0"/>
              <a:t> v</a:t>
            </a:r>
            <a:r>
              <a:rPr lang="az-Latn-AZ" dirty="0"/>
              <a:t>ə bu proses şərt ödənənə qədər davam edir</a:t>
            </a:r>
            <a:r>
              <a:rPr lang="en-GB" dirty="0"/>
              <a:t>.</a:t>
            </a:r>
            <a:endParaRPr lang="az-Latn-AZ" dirty="0"/>
          </a:p>
        </p:txBody>
      </p:sp>
    </p:spTree>
    <p:extLst>
      <p:ext uri="{BB962C8B-B14F-4D97-AF65-F5344CB8AC3E}">
        <p14:creationId xmlns:p14="http://schemas.microsoft.com/office/powerpoint/2010/main" val="52605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12">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1" name="Oval 13">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Oval 16">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17">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18">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54" name="Straight Connector 27">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2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86128B17-7E86-4CE8-A630-ECD136820365}"/>
              </a:ext>
            </a:extLst>
          </p:cNvPr>
          <p:cNvSpPr>
            <a:spLocks noGrp="1"/>
          </p:cNvSpPr>
          <p:nvPr>
            <p:ph type="title"/>
          </p:nvPr>
        </p:nvSpPr>
        <p:spPr>
          <a:xfrm>
            <a:off x="565150" y="770890"/>
            <a:ext cx="4134538" cy="3927094"/>
          </a:xfrm>
        </p:spPr>
        <p:txBody>
          <a:bodyPr vert="horz" lIns="91440" tIns="45720" rIns="91440" bIns="45720" rtlCol="0" anchor="t">
            <a:normAutofit/>
          </a:bodyPr>
          <a:lstStyle/>
          <a:p>
            <a:r>
              <a:rPr lang="en-US" dirty="0"/>
              <a:t>Exponential searcha örnək:</a:t>
            </a:r>
          </a:p>
        </p:txBody>
      </p:sp>
      <p:sp>
        <p:nvSpPr>
          <p:cNvPr id="6" name="Text Placeholder 5">
            <a:extLst>
              <a:ext uri="{FF2B5EF4-FFF2-40B4-BE49-F238E27FC236}">
                <a16:creationId xmlns:a16="http://schemas.microsoft.com/office/drawing/2014/main" id="{67DBAE1E-34C9-45AC-8251-85CD2F2BFF17}"/>
              </a:ext>
            </a:extLst>
          </p:cNvPr>
          <p:cNvSpPr>
            <a:spLocks noGrp="1"/>
          </p:cNvSpPr>
          <p:nvPr>
            <p:ph sz="half" idx="2"/>
          </p:nvPr>
        </p:nvSpPr>
        <p:spPr>
          <a:xfrm>
            <a:off x="5578997" y="3634740"/>
            <a:ext cx="5958111" cy="2126488"/>
          </a:xfrm>
        </p:spPr>
        <p:txBody>
          <a:bodyPr vert="horz" lIns="91440" tIns="45720" rIns="91440" bIns="45720" rtlCol="0">
            <a:normAutofit/>
          </a:bodyPr>
          <a:lstStyle/>
          <a:p>
            <a:r>
              <a:rPr lang="en-US" dirty="0"/>
              <a:t>Şəkildən də məlum olduğu kimi axtarılan 6 ədədi 2,2^2 və 2^3 indeksinə uyğun ədədlərlə müqayisə olunur və kiçik olduğu halda geriyə  doğru linear şəkildə axtarılır.</a:t>
            </a:r>
          </a:p>
        </p:txBody>
      </p:sp>
      <p:pic>
        <p:nvPicPr>
          <p:cNvPr id="8" name="Content Placeholder 7" descr="Table&#10;&#10;Description automatically generated">
            <a:extLst>
              <a:ext uri="{FF2B5EF4-FFF2-40B4-BE49-F238E27FC236}">
                <a16:creationId xmlns:a16="http://schemas.microsoft.com/office/drawing/2014/main" id="{699495E7-FF4B-447D-ACA9-0E259A24D27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78997" y="1376355"/>
            <a:ext cx="5958111" cy="1251203"/>
          </a:xfrm>
          <a:prstGeom prst="rect">
            <a:avLst/>
          </a:prstGeom>
        </p:spPr>
      </p:pic>
      <p:grpSp>
        <p:nvGrpSpPr>
          <p:cNvPr id="56" name="Group 31">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7"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61" name="Straight Connector 37">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73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D03A90-1DAD-4A57-985D-6E0AFF18BFC6}"/>
              </a:ext>
            </a:extLst>
          </p:cNvPr>
          <p:cNvSpPr>
            <a:spLocks noGrp="1"/>
          </p:cNvSpPr>
          <p:nvPr>
            <p:ph type="title"/>
          </p:nvPr>
        </p:nvSpPr>
        <p:spPr/>
        <p:txBody>
          <a:bodyPr/>
          <a:lstStyle/>
          <a:p>
            <a:r>
              <a:rPr lang="en-GB" dirty="0"/>
              <a:t>Fibonacci Search</a:t>
            </a:r>
          </a:p>
        </p:txBody>
      </p:sp>
      <p:sp>
        <p:nvSpPr>
          <p:cNvPr id="6" name="Content Placeholder 5">
            <a:extLst>
              <a:ext uri="{FF2B5EF4-FFF2-40B4-BE49-F238E27FC236}">
                <a16:creationId xmlns:a16="http://schemas.microsoft.com/office/drawing/2014/main" id="{2C2B4454-6680-4673-8BF7-438A780451A2}"/>
              </a:ext>
            </a:extLst>
          </p:cNvPr>
          <p:cNvSpPr>
            <a:spLocks noGrp="1"/>
          </p:cNvSpPr>
          <p:nvPr>
            <p:ph idx="1"/>
          </p:nvPr>
        </p:nvSpPr>
        <p:spPr/>
        <p:txBody>
          <a:bodyPr>
            <a:normAutofit fontScale="92500" lnSpcReduction="20000"/>
          </a:bodyPr>
          <a:lstStyle/>
          <a:p>
            <a:r>
              <a:rPr lang="en-GB" dirty="0"/>
              <a:t>Fibonacci Search alqoritmind</a:t>
            </a:r>
            <a:r>
              <a:rPr lang="az-Latn-AZ" dirty="0"/>
              <a:t>əki məntiq odur ki verilən massivin ölçüsünə bərabər və ya ondan böyük olan ən kiçik fibonacci ədədi tapılır</a:t>
            </a:r>
            <a:r>
              <a:rPr lang="en-GB" dirty="0"/>
              <a:t>. </a:t>
            </a:r>
            <a:r>
              <a:rPr lang="az-Latn-AZ" dirty="0"/>
              <a:t>Daha sonra axtarılan ədəd həmin fibonacci ədədini əldə etmək üçün lazım olan iki fibonacci ədədindən böyük olan indeksə uyğun gələn elementlə müqayisə edilir</a:t>
            </a:r>
            <a:r>
              <a:rPr lang="en-GB" dirty="0"/>
              <a:t>.</a:t>
            </a:r>
            <a:br>
              <a:rPr lang="en-GB" dirty="0"/>
            </a:br>
            <a:r>
              <a:rPr lang="en-GB" dirty="0"/>
              <a:t>1- </a:t>
            </a:r>
            <a:r>
              <a:rPr lang="az-Latn-AZ" dirty="0"/>
              <a:t>Əgər elementlər bərabərdirsə cavab tapılır </a:t>
            </a:r>
            <a:br>
              <a:rPr lang="az-Latn-AZ" dirty="0"/>
            </a:br>
            <a:r>
              <a:rPr lang="az-Latn-AZ" dirty="0"/>
              <a:t>2- Əgər uyğun gələn element bu ədəddən böyükdürsə massivin ədədə görə sol hissədəki fibonacci ədədlərinə uyğun elementlər  arasından axtarılır </a:t>
            </a:r>
            <a:br>
              <a:rPr lang="az-Latn-AZ" dirty="0"/>
            </a:br>
            <a:r>
              <a:rPr lang="az-Latn-AZ" dirty="0"/>
              <a:t>3- Əgər uyğun element bu ədəddən kiçikdirsə sağ yarıdakı fibonacci ədədlərinə uyğun elementlər  arasından axtarılır</a:t>
            </a:r>
            <a:endParaRPr lang="en-GB" dirty="0"/>
          </a:p>
        </p:txBody>
      </p:sp>
    </p:spTree>
    <p:extLst>
      <p:ext uri="{BB962C8B-B14F-4D97-AF65-F5344CB8AC3E}">
        <p14:creationId xmlns:p14="http://schemas.microsoft.com/office/powerpoint/2010/main" val="229884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E78F-AA4E-4E87-A620-233C71CA8C14}"/>
              </a:ext>
            </a:extLst>
          </p:cNvPr>
          <p:cNvSpPr>
            <a:spLocks noGrp="1"/>
          </p:cNvSpPr>
          <p:nvPr>
            <p:ph type="title"/>
          </p:nvPr>
        </p:nvSpPr>
        <p:spPr/>
        <p:txBody>
          <a:bodyPr/>
          <a:lstStyle/>
          <a:p>
            <a:r>
              <a:rPr lang="az-Latn-AZ" dirty="0"/>
              <a:t>Fibonacci </a:t>
            </a:r>
            <a:r>
              <a:rPr lang="en-US" dirty="0"/>
              <a:t>searcha örnək:</a:t>
            </a:r>
            <a:endParaRPr lang="en-GB" dirty="0"/>
          </a:p>
        </p:txBody>
      </p:sp>
      <p:pic>
        <p:nvPicPr>
          <p:cNvPr id="15" name="Content Placeholder 14" descr="Graphical user interface, text, application, email&#10;&#10;Description automatically generated">
            <a:extLst>
              <a:ext uri="{FF2B5EF4-FFF2-40B4-BE49-F238E27FC236}">
                <a16:creationId xmlns:a16="http://schemas.microsoft.com/office/drawing/2014/main" id="{A1E5B477-C56B-4D68-9594-DF905D47C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8371" y="126005"/>
            <a:ext cx="3720975" cy="5915077"/>
          </a:xfrm>
        </p:spPr>
      </p:pic>
      <p:sp>
        <p:nvSpPr>
          <p:cNvPr id="11" name="Text Placeholder 10">
            <a:extLst>
              <a:ext uri="{FF2B5EF4-FFF2-40B4-BE49-F238E27FC236}">
                <a16:creationId xmlns:a16="http://schemas.microsoft.com/office/drawing/2014/main" id="{A88CE64D-0FF1-4534-A8ED-3A07A67013B1}"/>
              </a:ext>
            </a:extLst>
          </p:cNvPr>
          <p:cNvSpPr>
            <a:spLocks noGrp="1"/>
          </p:cNvSpPr>
          <p:nvPr>
            <p:ph type="body" sz="half" idx="2"/>
          </p:nvPr>
        </p:nvSpPr>
        <p:spPr/>
        <p:txBody>
          <a:bodyPr>
            <a:normAutofit fontScale="92500" lnSpcReduction="10000"/>
          </a:bodyPr>
          <a:lstStyle/>
          <a:p>
            <a:r>
              <a:rPr lang="az-Latn-AZ" dirty="0"/>
              <a:t>Burada massivin ölçüsü n=7 və axtarılan element isə 100</a:t>
            </a:r>
            <a:r>
              <a:rPr lang="en-GB" dirty="0"/>
              <a:t>.</a:t>
            </a:r>
            <a:r>
              <a:rPr lang="az-Latn-AZ" dirty="0"/>
              <a:t> massivin ölçüsünə bərabər və ya böyük olan ən kiçik fibonacci ədədi 8 </a:t>
            </a:r>
            <a:r>
              <a:rPr lang="en-GB" dirty="0"/>
              <a:t>v</a:t>
            </a:r>
            <a:r>
              <a:rPr lang="az-Latn-AZ" dirty="0"/>
              <a:t>ə</a:t>
            </a:r>
            <a:r>
              <a:rPr lang="en-GB" dirty="0"/>
              <a:t>.</a:t>
            </a:r>
            <a:r>
              <a:rPr lang="az-Latn-AZ" dirty="0"/>
              <a:t> 8 ədədi 5 və 3 fibonacci ədədləri vaistəsi ilə alınır</a:t>
            </a:r>
            <a:r>
              <a:rPr lang="en-GB" dirty="0"/>
              <a:t>. </a:t>
            </a:r>
            <a:r>
              <a:rPr lang="az-Latn-AZ" dirty="0"/>
              <a:t>100 ədədi əvvəlcə 3 fibonacci ədədinə uyğun gələn 30 ədədi ilə müqayisə olunur</a:t>
            </a:r>
            <a:r>
              <a:rPr lang="en-GB" dirty="0"/>
              <a:t>.</a:t>
            </a:r>
            <a:r>
              <a:rPr lang="az-Latn-AZ" dirty="0"/>
              <a:t> Bu örnəkdə 100</a:t>
            </a:r>
            <a:r>
              <a:rPr lang="en-GB" dirty="0"/>
              <a:t>&gt;30 oldu</a:t>
            </a:r>
            <a:r>
              <a:rPr lang="az-Latn-AZ" dirty="0"/>
              <a:t>ğuna görə sağ tərəfdə olan fibonacci ədədinə (5) uyğun gələn ədədlə müqayisə olunur</a:t>
            </a:r>
            <a:r>
              <a:rPr lang="en-GB" dirty="0"/>
              <a:t> v</a:t>
            </a:r>
            <a:r>
              <a:rPr lang="az-Latn-AZ" dirty="0"/>
              <a:t>ə 100=100 nəticəsi alınır</a:t>
            </a:r>
            <a:r>
              <a:rPr lang="en-GB" dirty="0"/>
              <a:t>. </a:t>
            </a:r>
            <a:br>
              <a:rPr lang="az-Latn-AZ" dirty="0"/>
            </a:br>
            <a:r>
              <a:rPr lang="az-Latn-AZ" dirty="0"/>
              <a:t>Qeyd</a:t>
            </a:r>
            <a:r>
              <a:rPr lang="en-GB" dirty="0"/>
              <a:t>: </a:t>
            </a:r>
            <a:r>
              <a:rPr lang="az-Latn-AZ" dirty="0"/>
              <a:t>5 indeksinə uyğun ədəd 100 dən böyük olduğu halda axtarılan ədəd 3 və 5 indekslərinə uyğun gələn ədədlər arasından linear olaraq axtarılacaqdır</a:t>
            </a:r>
            <a:r>
              <a:rPr lang="en-GB" dirty="0"/>
              <a:t>.</a:t>
            </a:r>
          </a:p>
        </p:txBody>
      </p:sp>
    </p:spTree>
    <p:extLst>
      <p:ext uri="{BB962C8B-B14F-4D97-AF65-F5344CB8AC3E}">
        <p14:creationId xmlns:p14="http://schemas.microsoft.com/office/powerpoint/2010/main" val="111708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honen Moments — Arrivederci: till we meet again">
            <a:extLst>
              <a:ext uri="{FF2B5EF4-FFF2-40B4-BE49-F238E27FC236}">
                <a16:creationId xmlns:a16="http://schemas.microsoft.com/office/drawing/2014/main" id="{AE81A636-8CAC-4355-8E1A-44662B0F5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211" y="1212976"/>
            <a:ext cx="6999388" cy="3639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90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6709-A4AB-4D21-B3B5-A6F70C039B8D}"/>
              </a:ext>
            </a:extLst>
          </p:cNvPr>
          <p:cNvSpPr>
            <a:spLocks noGrp="1"/>
          </p:cNvSpPr>
          <p:nvPr>
            <p:ph type="title"/>
          </p:nvPr>
        </p:nvSpPr>
        <p:spPr/>
        <p:txBody>
          <a:bodyPr>
            <a:normAutofit/>
          </a:bodyPr>
          <a:lstStyle/>
          <a:p>
            <a:r>
              <a:rPr lang="en-US" sz="4000" dirty="0">
                <a:effectLst/>
              </a:rPr>
              <a:t>Sequental Search</a:t>
            </a:r>
            <a:r>
              <a:rPr lang="en-US" sz="1800" dirty="0">
                <a:effectLst/>
              </a:rPr>
              <a:t>(Linear search)</a:t>
            </a:r>
            <a:endParaRPr lang="en-GB" sz="1800" dirty="0"/>
          </a:p>
        </p:txBody>
      </p:sp>
      <p:sp>
        <p:nvSpPr>
          <p:cNvPr id="3" name="Content Placeholder 2">
            <a:extLst>
              <a:ext uri="{FF2B5EF4-FFF2-40B4-BE49-F238E27FC236}">
                <a16:creationId xmlns:a16="http://schemas.microsoft.com/office/drawing/2014/main" id="{30E11777-7937-4F33-AC2B-B5A89DFB9105}"/>
              </a:ext>
            </a:extLst>
          </p:cNvPr>
          <p:cNvSpPr>
            <a:spLocks noGrp="1"/>
          </p:cNvSpPr>
          <p:nvPr>
            <p:ph idx="1"/>
          </p:nvPr>
        </p:nvSpPr>
        <p:spPr/>
        <p:txBody>
          <a:bodyPr/>
          <a:lstStyle/>
          <a:p>
            <a:r>
              <a:rPr lang="en-GB" b="0" i="0" dirty="0">
                <a:solidFill>
                  <a:srgbClr val="292929"/>
                </a:solidFill>
                <a:effectLst/>
                <a:latin typeface="sohne"/>
              </a:rPr>
              <a:t>Sequential</a:t>
            </a:r>
            <a:r>
              <a:rPr lang="az-Latn-AZ" b="0" i="0" dirty="0">
                <a:solidFill>
                  <a:srgbClr val="292929"/>
                </a:solidFill>
                <a:effectLst/>
                <a:latin typeface="sohne"/>
              </a:rPr>
              <a:t> search alqoritmi məlumat bazasındaki data müəyyən sıra ilə saxlanmadıqda və ən pis halı (Big O Notation) nəzərə alınarakən istifadə olunur</a:t>
            </a:r>
            <a:r>
              <a:rPr lang="en-GB" b="0" i="0" dirty="0">
                <a:solidFill>
                  <a:srgbClr val="292929"/>
                </a:solidFill>
                <a:effectLst/>
                <a:latin typeface="sohne"/>
              </a:rPr>
              <a:t>.</a:t>
            </a:r>
            <a:br>
              <a:rPr lang="en-GB" b="0" i="0" dirty="0">
                <a:solidFill>
                  <a:srgbClr val="292929"/>
                </a:solidFill>
                <a:effectLst/>
                <a:latin typeface="sohne"/>
              </a:rPr>
            </a:br>
            <a:br>
              <a:rPr lang="en-GB" b="0" i="0" dirty="0">
                <a:solidFill>
                  <a:srgbClr val="292929"/>
                </a:solidFill>
                <a:effectLst/>
                <a:latin typeface="sohne"/>
              </a:rPr>
            </a:br>
            <a:r>
              <a:rPr lang="az-Latn-AZ" b="0" i="0" dirty="0">
                <a:solidFill>
                  <a:srgbClr val="292929"/>
                </a:solidFill>
                <a:effectLst/>
                <a:latin typeface="sohne"/>
              </a:rPr>
              <a:t>Ən</a:t>
            </a:r>
            <a:r>
              <a:rPr lang="en-GB" b="0" i="0" dirty="0">
                <a:solidFill>
                  <a:srgbClr val="292929"/>
                </a:solidFill>
                <a:effectLst/>
                <a:latin typeface="sohne"/>
              </a:rPr>
              <a:t> </a:t>
            </a:r>
            <a:r>
              <a:rPr lang="az-Latn-AZ" b="0" i="0" dirty="0">
                <a:solidFill>
                  <a:srgbClr val="292929"/>
                </a:solidFill>
                <a:effectLst/>
                <a:latin typeface="sohne"/>
              </a:rPr>
              <a:t> bilinən örnəyi Linear Searchdır</a:t>
            </a:r>
            <a:r>
              <a:rPr lang="en-GB" b="0" i="0" dirty="0">
                <a:solidFill>
                  <a:srgbClr val="292929"/>
                </a:solidFill>
                <a:effectLst/>
                <a:latin typeface="sohne"/>
              </a:rPr>
              <a:t>.</a:t>
            </a:r>
            <a:r>
              <a:rPr lang="az-Latn-AZ" dirty="0">
                <a:solidFill>
                  <a:srgbClr val="292929"/>
                </a:solidFill>
                <a:latin typeface="sohne"/>
              </a:rPr>
              <a:t> Linear search üsulunda axtarılan element bazadakı bütün elementlərlə müqayisə olunmaqla tapılır</a:t>
            </a:r>
            <a:r>
              <a:rPr lang="en-GB" dirty="0">
                <a:solidFill>
                  <a:srgbClr val="292929"/>
                </a:solidFill>
                <a:latin typeface="sohne"/>
              </a:rPr>
              <a:t>. Linear search </a:t>
            </a:r>
            <a:r>
              <a:rPr lang="az-Latn-AZ" dirty="0">
                <a:solidFill>
                  <a:srgbClr val="292929"/>
                </a:solidFill>
                <a:latin typeface="sohne"/>
              </a:rPr>
              <a:t>işləmə məntiqi ən sadə və işləmə müddəti baxımından ən yavaş alqoritmdir</a:t>
            </a:r>
            <a:r>
              <a:rPr lang="en-GB" dirty="0">
                <a:solidFill>
                  <a:srgbClr val="292929"/>
                </a:solidFill>
                <a:latin typeface="sohne"/>
              </a:rPr>
              <a:t>. </a:t>
            </a:r>
            <a:endParaRPr lang="en-GB" dirty="0"/>
          </a:p>
        </p:txBody>
      </p:sp>
    </p:spTree>
    <p:extLst>
      <p:ext uri="{BB962C8B-B14F-4D97-AF65-F5344CB8AC3E}">
        <p14:creationId xmlns:p14="http://schemas.microsoft.com/office/powerpoint/2010/main" val="306826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2" name="Oval 1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26" name="Straight Connector 2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43724C-4DD2-4D1D-8C89-71635214EFFC}"/>
              </a:ext>
            </a:extLst>
          </p:cNvPr>
          <p:cNvSpPr>
            <a:spLocks noGrp="1"/>
          </p:cNvSpPr>
          <p:nvPr>
            <p:ph type="title"/>
          </p:nvPr>
        </p:nvSpPr>
        <p:spPr>
          <a:xfrm>
            <a:off x="565151" y="4294208"/>
            <a:ext cx="4541446" cy="1587162"/>
          </a:xfrm>
        </p:spPr>
        <p:txBody>
          <a:bodyPr vert="horz" lIns="91440" tIns="45720" rIns="91440" bIns="45720" rtlCol="0" anchor="b">
            <a:normAutofit/>
          </a:bodyPr>
          <a:lstStyle/>
          <a:p>
            <a:r>
              <a:rPr lang="en-US" sz="4000" dirty="0"/>
              <a:t>Linear searcha  örnək:</a:t>
            </a:r>
          </a:p>
        </p:txBody>
      </p:sp>
      <p:sp>
        <p:nvSpPr>
          <p:cNvPr id="6" name="Text Placeholder 5">
            <a:extLst>
              <a:ext uri="{FF2B5EF4-FFF2-40B4-BE49-F238E27FC236}">
                <a16:creationId xmlns:a16="http://schemas.microsoft.com/office/drawing/2014/main" id="{65FD8E4D-CD75-405F-958A-10D369BCAD03}"/>
              </a:ext>
            </a:extLst>
          </p:cNvPr>
          <p:cNvSpPr>
            <a:spLocks noGrp="1"/>
          </p:cNvSpPr>
          <p:nvPr>
            <p:ph type="body" sz="half" idx="2"/>
          </p:nvPr>
        </p:nvSpPr>
        <p:spPr>
          <a:xfrm>
            <a:off x="6155706" y="4294207"/>
            <a:ext cx="5265333" cy="1540857"/>
          </a:xfrm>
        </p:spPr>
        <p:txBody>
          <a:bodyPr vert="horz" lIns="91440" tIns="45720" rIns="91440" bIns="45720" rtlCol="0" anchor="b">
            <a:normAutofit/>
          </a:bodyPr>
          <a:lstStyle/>
          <a:p>
            <a:pPr indent="-228600">
              <a:buFont typeface="Arial" panose="020B0604020202020204" pitchFamily="34" charset="0"/>
              <a:buChar char="•"/>
            </a:pPr>
            <a:r>
              <a:rPr lang="en-US" dirty="0"/>
              <a:t>Göründüyü kimi 33 ədədini bazadakı bütün elementlərlə bir-bir müqayisə edərək bazada olub olmadığını yoxlayır </a:t>
            </a: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0800E804-1EC6-4404-8B8A-AB70F6C006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689" y="683520"/>
            <a:ext cx="7969220" cy="3275022"/>
          </a:xfrm>
          <a:prstGeom prst="rect">
            <a:avLst/>
          </a:prstGeom>
        </p:spPr>
      </p:pic>
      <p:grpSp>
        <p:nvGrpSpPr>
          <p:cNvPr id="30" name="Group 2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36" name="Straight Connector 3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84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FCC4AD-EFAC-4F4F-B8AE-9E527B37A1F4}"/>
              </a:ext>
            </a:extLst>
          </p:cNvPr>
          <p:cNvSpPr>
            <a:spLocks noGrp="1"/>
          </p:cNvSpPr>
          <p:nvPr>
            <p:ph type="title"/>
          </p:nvPr>
        </p:nvSpPr>
        <p:spPr>
          <a:xfrm>
            <a:off x="565150" y="770890"/>
            <a:ext cx="11017250" cy="1083310"/>
          </a:xfrm>
        </p:spPr>
        <p:txBody>
          <a:bodyPr>
            <a:normAutofit/>
          </a:bodyPr>
          <a:lstStyle/>
          <a:p>
            <a:r>
              <a:rPr lang="en-GB" sz="4000" dirty="0"/>
              <a:t>Interval Search</a:t>
            </a:r>
            <a:r>
              <a:rPr lang="en-GB" sz="1800" dirty="0"/>
              <a:t>(Binary, </a:t>
            </a:r>
            <a:r>
              <a:rPr lang="az-Latn-AZ" sz="1800" dirty="0"/>
              <a:t>Jump</a:t>
            </a:r>
            <a:r>
              <a:rPr lang="en-GB" sz="1800" dirty="0"/>
              <a:t>,</a:t>
            </a:r>
            <a:r>
              <a:rPr lang="en-US" sz="1800" dirty="0">
                <a:effectLst/>
              </a:rPr>
              <a:t> Interpolation, </a:t>
            </a:r>
            <a:r>
              <a:rPr lang="en-US" sz="1800" dirty="0"/>
              <a:t>Exponential and Fibonacci search)</a:t>
            </a:r>
            <a:endParaRPr lang="en-GB" sz="1800" dirty="0"/>
          </a:p>
        </p:txBody>
      </p:sp>
      <p:sp>
        <p:nvSpPr>
          <p:cNvPr id="6" name="Content Placeholder 5">
            <a:extLst>
              <a:ext uri="{FF2B5EF4-FFF2-40B4-BE49-F238E27FC236}">
                <a16:creationId xmlns:a16="http://schemas.microsoft.com/office/drawing/2014/main" id="{07CADE58-333B-45A9-B518-639B781AA9FA}"/>
              </a:ext>
            </a:extLst>
          </p:cNvPr>
          <p:cNvSpPr>
            <a:spLocks noGrp="1"/>
          </p:cNvSpPr>
          <p:nvPr>
            <p:ph idx="1"/>
          </p:nvPr>
        </p:nvSpPr>
        <p:spPr/>
        <p:txBody>
          <a:bodyPr>
            <a:normAutofit fontScale="92500" lnSpcReduction="20000"/>
          </a:bodyPr>
          <a:lstStyle/>
          <a:p>
            <a:r>
              <a:rPr lang="en-GB" dirty="0">
                <a:latin typeface="+mj-lt"/>
              </a:rPr>
              <a:t>Indi is</a:t>
            </a:r>
            <a:r>
              <a:rPr lang="az-Latn-AZ" dirty="0">
                <a:latin typeface="+mj-lt"/>
              </a:rPr>
              <a:t>ə i</a:t>
            </a:r>
            <a:r>
              <a:rPr lang="en-GB" sz="2400" b="0" i="0" dirty="0">
                <a:effectLst/>
                <a:latin typeface="+mj-lt"/>
              </a:rPr>
              <a:t>nterval</a:t>
            </a:r>
            <a:r>
              <a:rPr lang="az-Latn-AZ" sz="2400" b="0" i="0" dirty="0">
                <a:effectLst/>
                <a:latin typeface="+mj-lt"/>
              </a:rPr>
              <a:t> search</a:t>
            </a:r>
            <a:r>
              <a:rPr lang="en-GB" sz="2400" b="0" i="0" dirty="0">
                <a:effectLst/>
                <a:latin typeface="+mj-lt"/>
              </a:rPr>
              <a:t> </a:t>
            </a:r>
            <a:r>
              <a:rPr lang="az-Latn-AZ" sz="2400" b="0" i="0" dirty="0">
                <a:effectLst/>
                <a:latin typeface="+mj-lt"/>
              </a:rPr>
              <a:t>alqoritmləri gözdən keçirək</a:t>
            </a:r>
            <a:r>
              <a:rPr lang="en-GB" sz="2400" b="0" i="0" dirty="0">
                <a:effectLst/>
                <a:latin typeface="+mj-lt"/>
              </a:rPr>
              <a:t>.</a:t>
            </a:r>
            <a:r>
              <a:rPr lang="az-Latn-AZ" dirty="0"/>
              <a:t> </a:t>
            </a:r>
            <a:r>
              <a:rPr lang="en-GB" dirty="0"/>
              <a:t>Interval search </a:t>
            </a:r>
            <a:r>
              <a:rPr lang="az-Latn-AZ" dirty="0"/>
              <a:t>alqoritm</a:t>
            </a:r>
            <a:r>
              <a:rPr lang="en-GB" dirty="0"/>
              <a:t>l</a:t>
            </a:r>
            <a:r>
              <a:rPr lang="az-Latn-AZ" dirty="0"/>
              <a:t>ər verilənər bazası sıralı olduqda istifadə olunur</a:t>
            </a:r>
            <a:r>
              <a:rPr lang="en-GB" dirty="0"/>
              <a:t>. </a:t>
            </a:r>
            <a:r>
              <a:rPr lang="az-Latn-AZ" dirty="0"/>
              <a:t>Bazanı sıralamaq üçün sorting alqoritmindən istifadə olunmalıdır</a:t>
            </a:r>
            <a:r>
              <a:rPr lang="en-GB" dirty="0"/>
              <a:t>.</a:t>
            </a:r>
            <a:br>
              <a:rPr lang="az-Latn-AZ" sz="2400" b="0" i="0" dirty="0">
                <a:effectLst/>
                <a:latin typeface="+mj-lt"/>
              </a:rPr>
            </a:br>
            <a:br>
              <a:rPr lang="az-Latn-AZ" sz="2400" b="0" i="0" dirty="0">
                <a:effectLst/>
                <a:latin typeface="+mj-lt"/>
              </a:rPr>
            </a:br>
            <a:r>
              <a:rPr lang="en-GB" dirty="0"/>
              <a:t>Binary search alqoritminin i</a:t>
            </a:r>
            <a:r>
              <a:rPr lang="az-Latn-AZ" dirty="0"/>
              <a:t>şləmə prinsipi bundan ibarətdir ki alqoritm axtarılan elementi tapmaq üçün elementi bazanın ortasındaki elementlə müqayisə edir</a:t>
            </a:r>
            <a:r>
              <a:rPr lang="en-GB" dirty="0"/>
              <a:t>: </a:t>
            </a:r>
            <a:r>
              <a:rPr lang="az-Latn-AZ" dirty="0"/>
              <a:t>əgər element ortadakı elementdən kiçikdirsə ikinci yarını görməzdən gəlir və yalnız birinci yarıda axtarır və bu proses element tapılana qədər davam edir</a:t>
            </a:r>
            <a:r>
              <a:rPr lang="en-GB" dirty="0"/>
              <a:t>.</a:t>
            </a:r>
            <a:r>
              <a:rPr lang="az-Latn-AZ" dirty="0"/>
              <a:t> Zaman mürəkkəbliyi baxımından bu alqoritm lineara nisbətən daha yaxşıdır</a:t>
            </a:r>
            <a:r>
              <a:rPr lang="en-GB" dirty="0"/>
              <a:t>.</a:t>
            </a:r>
          </a:p>
        </p:txBody>
      </p:sp>
    </p:spTree>
    <p:extLst>
      <p:ext uri="{BB962C8B-B14F-4D97-AF65-F5344CB8AC3E}">
        <p14:creationId xmlns:p14="http://schemas.microsoft.com/office/powerpoint/2010/main" val="191762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2" name="Oval 1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26" name="Straight Connector 2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DCE9EC-57B5-4582-B758-DC183AAAE0EE}"/>
              </a:ext>
            </a:extLst>
          </p:cNvPr>
          <p:cNvSpPr>
            <a:spLocks noGrp="1"/>
          </p:cNvSpPr>
          <p:nvPr>
            <p:ph type="title"/>
          </p:nvPr>
        </p:nvSpPr>
        <p:spPr>
          <a:xfrm>
            <a:off x="565151" y="4294208"/>
            <a:ext cx="4541446" cy="1587162"/>
          </a:xfrm>
        </p:spPr>
        <p:txBody>
          <a:bodyPr vert="horz" lIns="91440" tIns="45720" rIns="91440" bIns="45720" rtlCol="0" anchor="b">
            <a:normAutofit/>
          </a:bodyPr>
          <a:lstStyle/>
          <a:p>
            <a:r>
              <a:rPr lang="en-US" sz="4000" dirty="0"/>
              <a:t>Binary searcha örnək:</a:t>
            </a:r>
          </a:p>
        </p:txBody>
      </p:sp>
      <p:sp>
        <p:nvSpPr>
          <p:cNvPr id="6" name="Text Placeholder 5">
            <a:extLst>
              <a:ext uri="{FF2B5EF4-FFF2-40B4-BE49-F238E27FC236}">
                <a16:creationId xmlns:a16="http://schemas.microsoft.com/office/drawing/2014/main" id="{A7F83814-192C-4414-8460-A8262AB7D84E}"/>
              </a:ext>
            </a:extLst>
          </p:cNvPr>
          <p:cNvSpPr>
            <a:spLocks noGrp="1"/>
          </p:cNvSpPr>
          <p:nvPr>
            <p:ph type="body" sz="half" idx="2"/>
          </p:nvPr>
        </p:nvSpPr>
        <p:spPr>
          <a:xfrm>
            <a:off x="6155706" y="4294207"/>
            <a:ext cx="5265333" cy="1540857"/>
          </a:xfrm>
        </p:spPr>
        <p:txBody>
          <a:bodyPr vert="horz" lIns="91440" tIns="45720" rIns="91440" bIns="45720" rtlCol="0" anchor="b">
            <a:normAutofit/>
          </a:bodyPr>
          <a:lstStyle/>
          <a:p>
            <a:pPr indent="-228600">
              <a:buFont typeface="Arial" panose="020B0604020202020204" pitchFamily="34" charset="0"/>
              <a:buChar char="•"/>
            </a:pPr>
            <a:r>
              <a:rPr lang="en-US" dirty="0"/>
              <a:t>Buradan da göründüyü kimi alqoritm 47 ədədini massivin ortasındakı elementlə müqayisə edir və ortadakı elementdən böyük olduğu üçün digər yarıya baxır</a:t>
            </a:r>
          </a:p>
        </p:txBody>
      </p:sp>
      <p:pic>
        <p:nvPicPr>
          <p:cNvPr id="5" name="Content Placeholder 4" descr="Table&#10;&#10;Description automatically generated">
            <a:extLst>
              <a:ext uri="{FF2B5EF4-FFF2-40B4-BE49-F238E27FC236}">
                <a16:creationId xmlns:a16="http://schemas.microsoft.com/office/drawing/2014/main" id="{9E49624F-3406-41D9-8241-FCD6BE0332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6575" y="683520"/>
            <a:ext cx="6235448" cy="3275022"/>
          </a:xfrm>
          <a:prstGeom prst="rect">
            <a:avLst/>
          </a:prstGeom>
        </p:spPr>
      </p:pic>
      <p:grpSp>
        <p:nvGrpSpPr>
          <p:cNvPr id="30" name="Group 2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36" name="Straight Connector 3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22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47A795-DB01-4322-8FDD-017531D60FD2}"/>
              </a:ext>
            </a:extLst>
          </p:cNvPr>
          <p:cNvSpPr>
            <a:spLocks noGrp="1"/>
          </p:cNvSpPr>
          <p:nvPr>
            <p:ph type="title"/>
          </p:nvPr>
        </p:nvSpPr>
        <p:spPr/>
        <p:txBody>
          <a:bodyPr/>
          <a:lstStyle/>
          <a:p>
            <a:r>
              <a:rPr lang="az-Latn-AZ" dirty="0"/>
              <a:t>Jump search</a:t>
            </a:r>
            <a:endParaRPr lang="en-GB" dirty="0"/>
          </a:p>
        </p:txBody>
      </p:sp>
      <p:sp>
        <p:nvSpPr>
          <p:cNvPr id="6" name="Content Placeholder 5">
            <a:extLst>
              <a:ext uri="{FF2B5EF4-FFF2-40B4-BE49-F238E27FC236}">
                <a16:creationId xmlns:a16="http://schemas.microsoft.com/office/drawing/2014/main" id="{16579E45-DEF8-4CCF-9FC6-0C43D05EE06E}"/>
              </a:ext>
            </a:extLst>
          </p:cNvPr>
          <p:cNvSpPr>
            <a:spLocks noGrp="1"/>
          </p:cNvSpPr>
          <p:nvPr>
            <p:ph idx="1"/>
          </p:nvPr>
        </p:nvSpPr>
        <p:spPr/>
        <p:txBody>
          <a:bodyPr>
            <a:normAutofit fontScale="92500" lnSpcReduction="20000"/>
          </a:bodyPr>
          <a:lstStyle/>
          <a:p>
            <a:r>
              <a:rPr lang="az-Latn-AZ" dirty="0"/>
              <a:t>Jump search alqoritmi də sıralanmış (sorted) massivlər üçün keçərlidir</a:t>
            </a:r>
            <a:r>
              <a:rPr lang="en-GB" dirty="0"/>
              <a:t>.</a:t>
            </a:r>
            <a:r>
              <a:rPr lang="az-Latn-AZ" dirty="0"/>
              <a:t> Belə ki alqoritmə qabaqcadan bir ədəd daxil olunur hansı ki bu ədəd alqoritmin neçə indeks (element) keçəcəyini təyin edir</a:t>
            </a:r>
            <a:r>
              <a:rPr lang="en-GB" dirty="0"/>
              <a:t>.</a:t>
            </a:r>
            <a:r>
              <a:rPr lang="az-Latn-AZ" dirty="0"/>
              <a:t> Alqoritm uyğun sayda indeksi atlayır və həmən indeksə uyğun gələn ədədi axtarılan ədədlə müqayisə edir</a:t>
            </a:r>
            <a:r>
              <a:rPr lang="en-GB" dirty="0"/>
              <a:t>. </a:t>
            </a:r>
            <a:r>
              <a:rPr lang="az-Latn-AZ" dirty="0"/>
              <a:t>Əgər ədəd axtarılan ədəddən kiçikdirsə bir daha təyin edilən indeks qədər blok atıayır və bu proses indeksə uyğun gələn element axtarılan elementdən böyük olana qədər davam edir</a:t>
            </a:r>
            <a:r>
              <a:rPr lang="en-GB" dirty="0"/>
              <a:t>.</a:t>
            </a:r>
            <a:r>
              <a:rPr lang="az-Latn-AZ" dirty="0"/>
              <a:t> Bu şərt ödəndikdə isə axtarılan ədəd son iki indeks arasındakı ədədlər arasından linear olaraq axtarılır</a:t>
            </a:r>
            <a:r>
              <a:rPr lang="en-GB" dirty="0"/>
              <a:t>.</a:t>
            </a:r>
            <a:endParaRPr lang="az-Latn-AZ" dirty="0"/>
          </a:p>
          <a:p>
            <a:pPr marL="0" indent="0">
              <a:buNone/>
            </a:pPr>
            <a:endParaRPr lang="az-Latn-AZ" dirty="0"/>
          </a:p>
          <a:p>
            <a:pPr marL="0" indent="0">
              <a:buNone/>
            </a:pPr>
            <a:endParaRPr lang="en-GB" dirty="0"/>
          </a:p>
        </p:txBody>
      </p:sp>
    </p:spTree>
    <p:extLst>
      <p:ext uri="{BB962C8B-B14F-4D97-AF65-F5344CB8AC3E}">
        <p14:creationId xmlns:p14="http://schemas.microsoft.com/office/powerpoint/2010/main" val="79943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1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4" name="Oval 1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Oval 1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2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2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57" name="Straight Connector 3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3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E37EA6-5A4A-45F6-9350-E343303C4697}"/>
              </a:ext>
            </a:extLst>
          </p:cNvPr>
          <p:cNvSpPr>
            <a:spLocks noGrp="1"/>
          </p:cNvSpPr>
          <p:nvPr>
            <p:ph type="title"/>
          </p:nvPr>
        </p:nvSpPr>
        <p:spPr>
          <a:xfrm>
            <a:off x="565150" y="770889"/>
            <a:ext cx="4541445" cy="1587449"/>
          </a:xfrm>
        </p:spPr>
        <p:txBody>
          <a:bodyPr vert="horz" lIns="91440" tIns="45720" rIns="91440" bIns="45720" rtlCol="0" anchor="t">
            <a:normAutofit/>
          </a:bodyPr>
          <a:lstStyle/>
          <a:p>
            <a:r>
              <a:rPr lang="en-US" sz="4000" dirty="0"/>
              <a:t>Jump searcha örnək:</a:t>
            </a:r>
          </a:p>
        </p:txBody>
      </p:sp>
      <p:sp>
        <p:nvSpPr>
          <p:cNvPr id="5" name="Text Placeholder 4">
            <a:extLst>
              <a:ext uri="{FF2B5EF4-FFF2-40B4-BE49-F238E27FC236}">
                <a16:creationId xmlns:a16="http://schemas.microsoft.com/office/drawing/2014/main" id="{BAA1FE73-178A-46CB-B250-03CFC3150A83}"/>
              </a:ext>
            </a:extLst>
          </p:cNvPr>
          <p:cNvSpPr>
            <a:spLocks noGrp="1"/>
          </p:cNvSpPr>
          <p:nvPr>
            <p:ph type="body" sz="half" idx="2"/>
          </p:nvPr>
        </p:nvSpPr>
        <p:spPr>
          <a:xfrm>
            <a:off x="6155706" y="817197"/>
            <a:ext cx="5457725" cy="1541148"/>
          </a:xfrm>
        </p:spPr>
        <p:txBody>
          <a:bodyPr vert="horz" lIns="91440" tIns="45720" rIns="91440" bIns="45720" rtlCol="0">
            <a:normAutofit/>
          </a:bodyPr>
          <a:lstStyle/>
          <a:p>
            <a:pPr indent="-228600">
              <a:lnSpc>
                <a:spcPct val="90000"/>
              </a:lnSpc>
              <a:buFont typeface="Arial" panose="020B0604020202020204" pitchFamily="34" charset="0"/>
              <a:buChar char="•"/>
            </a:pPr>
            <a:r>
              <a:rPr lang="en-US" dirty="0"/>
              <a:t>Bu örnəkdə isə 14 ədədini axtarmaq üçün 3 blok atlanır. Belə ki 2 və 5 indeksinə uyğun gələn ədədlər 14 kiçikdir. Bu səbəbdən sonraki 3 indeks atlanır və nəhayət 8 indeksə çatdıqda buradakı ədəd 14 böyük olduğuna görə 6-8 indekslərinə uyğun ədədlər arasından 14 ədədini linear search alqoritmi ilə axtarır.</a:t>
            </a:r>
          </a:p>
        </p:txBody>
      </p:sp>
      <p:pic>
        <p:nvPicPr>
          <p:cNvPr id="11" name="Content Placeholder 10" descr="Table, Excel, calendar&#10;&#10;Description automatically generated">
            <a:extLst>
              <a:ext uri="{FF2B5EF4-FFF2-40B4-BE49-F238E27FC236}">
                <a16:creationId xmlns:a16="http://schemas.microsoft.com/office/drawing/2014/main" id="{E0BCFD91-DE50-4F64-A08C-F8B6621F50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172" y="2691638"/>
            <a:ext cx="9586253" cy="3189732"/>
          </a:xfrm>
          <a:prstGeom prst="rect">
            <a:avLst/>
          </a:prstGeom>
        </p:spPr>
      </p:pic>
      <p:grpSp>
        <p:nvGrpSpPr>
          <p:cNvPr id="59" name="Group 3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60"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64" name="Straight Connector 4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42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E57283-D87F-4423-B9A4-C9E4CC15368D}"/>
              </a:ext>
            </a:extLst>
          </p:cNvPr>
          <p:cNvSpPr>
            <a:spLocks noGrp="1"/>
          </p:cNvSpPr>
          <p:nvPr>
            <p:ph type="title"/>
          </p:nvPr>
        </p:nvSpPr>
        <p:spPr/>
        <p:txBody>
          <a:bodyPr/>
          <a:lstStyle/>
          <a:p>
            <a:r>
              <a:rPr lang="en-GB" b="1" i="0" dirty="0">
                <a:solidFill>
                  <a:srgbClr val="292929"/>
                </a:solidFill>
                <a:effectLst/>
                <a:latin typeface="sohne"/>
              </a:rPr>
              <a:t>Interpolation Search</a:t>
            </a:r>
            <a:endParaRPr lang="en-GB" dirty="0"/>
          </a:p>
        </p:txBody>
      </p:sp>
      <p:sp>
        <p:nvSpPr>
          <p:cNvPr id="6" name="Content Placeholder 5">
            <a:extLst>
              <a:ext uri="{FF2B5EF4-FFF2-40B4-BE49-F238E27FC236}">
                <a16:creationId xmlns:a16="http://schemas.microsoft.com/office/drawing/2014/main" id="{43D2C121-7DEA-47D7-9A6C-B215CC25F37A}"/>
              </a:ext>
            </a:extLst>
          </p:cNvPr>
          <p:cNvSpPr>
            <a:spLocks noGrp="1"/>
          </p:cNvSpPr>
          <p:nvPr>
            <p:ph idx="1"/>
          </p:nvPr>
        </p:nvSpPr>
        <p:spPr/>
        <p:txBody>
          <a:bodyPr>
            <a:normAutofit fontScale="92500" lnSpcReduction="10000"/>
          </a:bodyPr>
          <a:lstStyle/>
          <a:p>
            <a:r>
              <a:rPr lang="en-GB" b="1" i="0" dirty="0">
                <a:solidFill>
                  <a:srgbClr val="292929"/>
                </a:solidFill>
                <a:effectLst/>
                <a:latin typeface="sohne"/>
              </a:rPr>
              <a:t>Interpolation Search alqoritmi Binary search alqoritmi</a:t>
            </a:r>
            <a:r>
              <a:rPr lang="az-Latn-AZ" b="1" dirty="0">
                <a:solidFill>
                  <a:srgbClr val="292929"/>
                </a:solidFill>
                <a:latin typeface="sohne"/>
              </a:rPr>
              <a:t> ilə eyni prinsipdə işləyir sadəcə aralarındakı fərq ondan ibarətdir ki i</a:t>
            </a:r>
            <a:r>
              <a:rPr lang="en-GB" b="1" i="0" dirty="0">
                <a:solidFill>
                  <a:srgbClr val="292929"/>
                </a:solidFill>
                <a:effectLst/>
                <a:latin typeface="sohne"/>
              </a:rPr>
              <a:t>nterpolation </a:t>
            </a:r>
            <a:r>
              <a:rPr lang="az-Latn-AZ" b="1" i="0" dirty="0">
                <a:solidFill>
                  <a:srgbClr val="292929"/>
                </a:solidFill>
                <a:effectLst/>
                <a:latin typeface="sohne"/>
              </a:rPr>
              <a:t>üsulu binarydən fərqi olaraq ortadaki indeksə uğun gələn ədədə getmək əvəzinə gediləcək indeks müəyyən düsturun köməyi ilə tapılır</a:t>
            </a:r>
            <a:r>
              <a:rPr lang="en-GB" b="1" i="0" dirty="0">
                <a:solidFill>
                  <a:srgbClr val="292929"/>
                </a:solidFill>
                <a:effectLst/>
                <a:latin typeface="sohne"/>
              </a:rPr>
              <a:t>. Bu </a:t>
            </a:r>
            <a:r>
              <a:rPr lang="az-Latn-AZ" b="1" dirty="0">
                <a:solidFill>
                  <a:srgbClr val="292929"/>
                </a:solidFill>
                <a:latin typeface="sohne"/>
              </a:rPr>
              <a:t>üsulun mahiyəti odur ki düstur vaistəsi ilə alınan ədəd yuvarlaqlaşdırılır və bu ədəd (məs</a:t>
            </a:r>
            <a:r>
              <a:rPr lang="en-GB" b="1" dirty="0">
                <a:solidFill>
                  <a:srgbClr val="292929"/>
                </a:solidFill>
                <a:latin typeface="sohne"/>
              </a:rPr>
              <a:t>:</a:t>
            </a:r>
            <a:r>
              <a:rPr lang="az-Latn-AZ" b="1" dirty="0">
                <a:solidFill>
                  <a:srgbClr val="292929"/>
                </a:solidFill>
                <a:latin typeface="sohne"/>
              </a:rPr>
              <a:t>axtarılan ədəd sona yaxındırsa ) müəyyən qədər sola yaxın olur</a:t>
            </a:r>
            <a:r>
              <a:rPr lang="en-GB" b="1" dirty="0">
                <a:solidFill>
                  <a:srgbClr val="292929"/>
                </a:solidFill>
                <a:latin typeface="sohne"/>
              </a:rPr>
              <a:t>. Bunun</a:t>
            </a:r>
            <a:r>
              <a:rPr lang="az-Latn-AZ" b="1" dirty="0">
                <a:solidFill>
                  <a:srgbClr val="292929"/>
                </a:solidFill>
                <a:latin typeface="sohne"/>
              </a:rPr>
              <a:t> vaistəsi ilə alqoritm zamandan qazanmağa çalışır</a:t>
            </a:r>
            <a:r>
              <a:rPr lang="en-GB" b="1" dirty="0">
                <a:solidFill>
                  <a:srgbClr val="292929"/>
                </a:solidFill>
                <a:latin typeface="sohne"/>
              </a:rPr>
              <a:t>. </a:t>
            </a:r>
            <a:r>
              <a:rPr lang="az-Latn-AZ" b="1" dirty="0">
                <a:solidFill>
                  <a:srgbClr val="292929"/>
                </a:solidFill>
                <a:latin typeface="sohne"/>
              </a:rPr>
              <a:t>Bu vaistə ilə kiçik massivlərdə fərqlər yaranmasa da massivin ölçüsü artdıqca zamandan edilən qənaətdə paralel artır</a:t>
            </a:r>
            <a:r>
              <a:rPr lang="en-GB" b="1" dirty="0">
                <a:solidFill>
                  <a:srgbClr val="292929"/>
                </a:solidFill>
                <a:latin typeface="sohne"/>
              </a:rPr>
              <a:t>.</a:t>
            </a:r>
            <a:r>
              <a:rPr lang="az-Latn-AZ" b="1" dirty="0">
                <a:solidFill>
                  <a:srgbClr val="292929"/>
                </a:solidFill>
                <a:latin typeface="sohne"/>
              </a:rPr>
              <a:t> </a:t>
            </a:r>
            <a:endParaRPr lang="en-GB" b="1" i="0" dirty="0">
              <a:solidFill>
                <a:srgbClr val="292929"/>
              </a:solidFill>
              <a:effectLst/>
              <a:latin typeface="sohne"/>
            </a:endParaRPr>
          </a:p>
          <a:p>
            <a:endParaRPr lang="en-GB" dirty="0"/>
          </a:p>
        </p:txBody>
      </p:sp>
    </p:spTree>
    <p:extLst>
      <p:ext uri="{BB962C8B-B14F-4D97-AF65-F5344CB8AC3E}">
        <p14:creationId xmlns:p14="http://schemas.microsoft.com/office/powerpoint/2010/main" val="290447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1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9" name="Oval 1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Oval 1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1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1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52" name="Straight Connector 2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2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BE78FC-E653-4AEB-92BA-FC52EA16D1DD}"/>
              </a:ext>
            </a:extLst>
          </p:cNvPr>
          <p:cNvSpPr>
            <a:spLocks noGrp="1"/>
          </p:cNvSpPr>
          <p:nvPr>
            <p:ph type="title"/>
          </p:nvPr>
        </p:nvSpPr>
        <p:spPr>
          <a:xfrm>
            <a:off x="565150" y="770889"/>
            <a:ext cx="4541445" cy="1587449"/>
          </a:xfrm>
        </p:spPr>
        <p:txBody>
          <a:bodyPr vert="horz" lIns="91440" tIns="45720" rIns="91440" bIns="45720" rtlCol="0" anchor="t">
            <a:normAutofit fontScale="90000"/>
          </a:bodyPr>
          <a:lstStyle/>
          <a:p>
            <a:r>
              <a:rPr lang="en-US" sz="4000" dirty="0">
                <a:effectLst/>
              </a:rPr>
              <a:t>Interpolation Search</a:t>
            </a:r>
            <a:r>
              <a:rPr lang="az-Latn-AZ" sz="4000" dirty="0"/>
              <a:t>da istifadə olunan formul</a:t>
            </a:r>
            <a:r>
              <a:rPr lang="en-GB" sz="4000" dirty="0"/>
              <a:t>:</a:t>
            </a:r>
            <a:endParaRPr lang="en-US" sz="4000" dirty="0"/>
          </a:p>
        </p:txBody>
      </p:sp>
      <p:sp>
        <p:nvSpPr>
          <p:cNvPr id="4" name="Text Placeholder 3">
            <a:extLst>
              <a:ext uri="{FF2B5EF4-FFF2-40B4-BE49-F238E27FC236}">
                <a16:creationId xmlns:a16="http://schemas.microsoft.com/office/drawing/2014/main" id="{E9C75C66-4E46-4425-BA6A-6F2F2E152F1E}"/>
              </a:ext>
            </a:extLst>
          </p:cNvPr>
          <p:cNvSpPr>
            <a:spLocks noGrp="1"/>
          </p:cNvSpPr>
          <p:nvPr>
            <p:ph type="body" sz="half" idx="2"/>
          </p:nvPr>
        </p:nvSpPr>
        <p:spPr>
          <a:xfrm>
            <a:off x="6155706" y="817197"/>
            <a:ext cx="5457725" cy="1541148"/>
          </a:xfrm>
        </p:spPr>
        <p:txBody>
          <a:bodyPr vert="horz" lIns="91440" tIns="45720" rIns="91440" bIns="45720" rtlCol="0">
            <a:normAutofit/>
          </a:bodyPr>
          <a:lstStyle/>
          <a:p>
            <a:pPr indent="-228600">
              <a:buFont typeface="Arial" panose="020B0604020202020204" pitchFamily="34" charset="0"/>
              <a:buChar char="•"/>
            </a:pPr>
            <a:r>
              <a:rPr lang="en-US" dirty="0"/>
              <a:t>Qeyd etdiyimiz kimi i</a:t>
            </a:r>
            <a:r>
              <a:rPr lang="en-US" dirty="0">
                <a:effectLst/>
              </a:rPr>
              <a:t>nterpolation Search alqoritmi</a:t>
            </a:r>
            <a:r>
              <a:rPr lang="en-US" dirty="0"/>
              <a:t> binary alqoritmi ilə eyni struktura malikdir və şəkildəki düsturla hesablanır:</a:t>
            </a:r>
          </a:p>
        </p:txBody>
      </p:sp>
      <p:pic>
        <p:nvPicPr>
          <p:cNvPr id="6" name="Content Placeholder 5" descr="A picture containing text&#10;&#10;Description automatically generated">
            <a:extLst>
              <a:ext uri="{FF2B5EF4-FFF2-40B4-BE49-F238E27FC236}">
                <a16:creationId xmlns:a16="http://schemas.microsoft.com/office/drawing/2014/main" id="{EC6A4E0A-A657-4403-85E5-7B08D42DBB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489" y="3483690"/>
            <a:ext cx="10885620" cy="1605628"/>
          </a:xfrm>
          <a:prstGeom prst="rect">
            <a:avLst/>
          </a:prstGeom>
        </p:spPr>
      </p:pic>
      <p:grpSp>
        <p:nvGrpSpPr>
          <p:cNvPr id="54" name="Group 2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5"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59" name="Straight Connector 3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485076"/>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301B27"/>
      </a:dk2>
      <a:lt2>
        <a:srgbClr val="F0F3F3"/>
      </a:lt2>
      <a:accent1>
        <a:srgbClr val="C34D5F"/>
      </a:accent1>
      <a:accent2>
        <a:srgbClr val="B13B7F"/>
      </a:accent2>
      <a:accent3>
        <a:srgbClr val="C34DC2"/>
      </a:accent3>
      <a:accent4>
        <a:srgbClr val="813BB1"/>
      </a:accent4>
      <a:accent5>
        <a:srgbClr val="614DC3"/>
      </a:accent5>
      <a:accent6>
        <a:srgbClr val="3B57B1"/>
      </a:accent6>
      <a:hlink>
        <a:srgbClr val="7C55C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TM04033929[[fn=Slate]]</Template>
  <TotalTime>270</TotalTime>
  <Words>812</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Neue Haas Grotesk Text Pro</vt:lpstr>
      <vt:lpstr>sohne</vt:lpstr>
      <vt:lpstr>PunchcardVTI</vt:lpstr>
      <vt:lpstr>Search alqoritmləri</vt:lpstr>
      <vt:lpstr>Sequental Search(Linear search)</vt:lpstr>
      <vt:lpstr>Linear searcha  örnək:</vt:lpstr>
      <vt:lpstr>Interval Search(Binary, Jump, Interpolation, Exponential and Fibonacci search)</vt:lpstr>
      <vt:lpstr>Binary searcha örnək:</vt:lpstr>
      <vt:lpstr>Jump search</vt:lpstr>
      <vt:lpstr>Jump searcha örnək:</vt:lpstr>
      <vt:lpstr>Interpolation Search</vt:lpstr>
      <vt:lpstr>Interpolation Searchda istifadə olunan formul:</vt:lpstr>
      <vt:lpstr>Exponential search</vt:lpstr>
      <vt:lpstr>Exponential searcha örnək:</vt:lpstr>
      <vt:lpstr>Fibonacci Search</vt:lpstr>
      <vt:lpstr>Fibonacci searcha örnək: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alqoritmləri</dc:title>
  <dc:creator>Ibrahim</dc:creator>
  <cp:lastModifiedBy>Ibrahim</cp:lastModifiedBy>
  <cp:revision>4</cp:revision>
  <dcterms:created xsi:type="dcterms:W3CDTF">2022-03-09T21:40:01Z</dcterms:created>
  <dcterms:modified xsi:type="dcterms:W3CDTF">2022-03-10T09:28:05Z</dcterms:modified>
</cp:coreProperties>
</file>