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8288000" cy="10287000"/>
  <p:notesSz cx="6858000" cy="9144000"/>
  <p:embeddedFontLst>
    <p:embeddedFont>
      <p:font typeface="MS PGothic" panose="020B0600070205080204" pitchFamily="34" charset="-128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7" roundtripDataSignature="AMtx7mjkVErBgkzwdww23IfFAQNcXjOO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CBE964-67EB-1574-2B4F-B93379B7BE8A}" v="9" dt="2025-06-28T10:52:48.925"/>
    <p1510:client id="{657C232B-5605-5D29-7373-DCE0CBF6F0BF}" v="1" dt="2025-06-28T10:54:39.822"/>
    <p1510:client id="{B336E106-273D-6135-EF72-3ADDD5027385}" v="14" dt="2025-06-28T11:04:49.507"/>
    <p1510:client id="{CDE58D56-0DDB-794C-B41C-287578F0F8B3}" v="1588" dt="2025-06-28T10:50:46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mailto:sananasanodiya860@gmail.com" TargetMode="External"/><Relationship Id="rId3" Type="http://schemas.openxmlformats.org/officeDocument/2006/relationships/image" Target="../media/image4.gif"/><Relationship Id="rId7" Type="http://schemas.openxmlformats.org/officeDocument/2006/relationships/hyperlink" Target="mailto:khushirawatttt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najeebmazumdar@gmail.com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8AD8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16200000">
            <a:off x="4026601" y="-4033044"/>
            <a:ext cx="10266450" cy="18332232"/>
          </a:xfrm>
          <a:custGeom>
            <a:avLst/>
            <a:gdLst/>
            <a:ahLst/>
            <a:cxnLst/>
            <a:rect l="l" t="t" r="r" b="b"/>
            <a:pathLst>
              <a:path w="15357113" h="19657105" extrusionOk="0">
                <a:moveTo>
                  <a:pt x="0" y="0"/>
                </a:moveTo>
                <a:lnTo>
                  <a:pt x="15357113" y="0"/>
                </a:lnTo>
                <a:lnTo>
                  <a:pt x="15357113" y="19657104"/>
                </a:lnTo>
                <a:lnTo>
                  <a:pt x="0" y="196571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5" name="Google Shape;85;p1"/>
          <p:cNvSpPr txBox="1"/>
          <p:nvPr/>
        </p:nvSpPr>
        <p:spPr>
          <a:xfrm>
            <a:off x="8805730" y="4972050"/>
            <a:ext cx="5384026" cy="14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67305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5638558" y="-522467"/>
            <a:ext cx="2655962" cy="2862202"/>
          </a:xfrm>
          <a:custGeom>
            <a:avLst/>
            <a:gdLst/>
            <a:ahLst/>
            <a:cxnLst/>
            <a:rect l="l" t="t" r="r" b="b"/>
            <a:pathLst>
              <a:path w="4084712" h="4386202" extrusionOk="0">
                <a:moveTo>
                  <a:pt x="0" y="0"/>
                </a:moveTo>
                <a:lnTo>
                  <a:pt x="4084712" y="0"/>
                </a:lnTo>
                <a:lnTo>
                  <a:pt x="4084712" y="4386202"/>
                </a:lnTo>
                <a:lnTo>
                  <a:pt x="0" y="43862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3661" r="-3715"/>
            </a:stretch>
          </a:blipFill>
          <a:ln>
            <a:noFill/>
          </a:ln>
        </p:spPr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C6EF864A-4BDC-3472-30C4-FF8D965CE3B6}"/>
              </a:ext>
            </a:extLst>
          </p:cNvPr>
          <p:cNvSpPr txBox="1"/>
          <p:nvPr/>
        </p:nvSpPr>
        <p:spPr>
          <a:xfrm>
            <a:off x="601567" y="2351939"/>
            <a:ext cx="13611867" cy="794063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US" sz="3200" b="1" u="sng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Track:</a:t>
            </a:r>
            <a:r>
              <a:rPr lang="en-US" sz="32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Open Innovation</a:t>
            </a:r>
            <a:endParaRPr lang="en-US" sz="3200" b="1">
              <a:solidFill>
                <a:schemeClr val="bg1"/>
              </a:solidFill>
              <a:latin typeface="ＭＳ Ｐゴシック" pitchFamily="1" charset="-128"/>
              <a:cs typeface="Calibri"/>
            </a:endParaRPr>
          </a:p>
          <a:p>
            <a:br>
              <a:rPr lang="en-US" sz="3200" b="1">
                <a:ea typeface="Calibri"/>
                <a:cs typeface="Calibri"/>
              </a:rPr>
            </a:br>
            <a:r>
              <a:rPr lang="en-US" sz="3200" b="1" u="sng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Problem Statement: India's farmers battle silent crises-from rooting crops to rigged markets without real time , voice-first help in their language</a:t>
            </a:r>
            <a:endParaRPr lang="en-US" sz="3200" b="1">
              <a:solidFill>
                <a:schemeClr val="bg1"/>
              </a:solidFill>
              <a:latin typeface="ＭＳ Ｐゴシック"/>
              <a:ea typeface="ＭＳ Ｐゴシック"/>
              <a:cs typeface="Calibri"/>
            </a:endParaRPr>
          </a:p>
          <a:p>
            <a:endParaRPr lang="en-US" sz="3200" b="1" u="sng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sz="3200" b="1" u="sng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Project Title:  </a:t>
            </a:r>
            <a:r>
              <a:rPr lang="en-US" sz="32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Project Kisan-An AI Powered Personal Assistant for Indian Farmers </a:t>
            </a:r>
            <a:endParaRPr lang="en-US" sz="3200" b="1">
              <a:solidFill>
                <a:schemeClr val="bg1"/>
              </a:solidFill>
              <a:latin typeface="Calibri"/>
              <a:cs typeface="Calibri"/>
            </a:endParaRPr>
          </a:p>
          <a:p>
            <a:br>
              <a:rPr lang="en-US" sz="3200" b="1">
                <a:ea typeface="Calibri"/>
                <a:cs typeface="Calibri"/>
              </a:rPr>
            </a:br>
            <a:r>
              <a:rPr lang="en-US" sz="3200" b="1" u="sng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Team Name:</a:t>
            </a:r>
            <a:r>
              <a:rPr lang="en-US" sz="32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MAVERICKS </a:t>
            </a:r>
            <a:br>
              <a:rPr lang="en-US" sz="3200" b="1">
                <a:ea typeface="Calibri"/>
                <a:cs typeface="Calibri"/>
              </a:rPr>
            </a:br>
            <a:r>
              <a:rPr lang="en-US" sz="3200" b="1" u="sng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endParaRPr lang="en-US" sz="3200" b="1">
              <a:solidFill>
                <a:schemeClr val="bg1"/>
              </a:solidFill>
              <a:latin typeface="ＭＳ Ｐゴシック"/>
              <a:ea typeface="ＭＳ Ｐゴシック"/>
              <a:cs typeface="Calibri"/>
            </a:endParaRPr>
          </a:p>
          <a:p>
            <a:r>
              <a:rPr lang="en-US" sz="3200" b="1" u="sng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College/Institute:</a:t>
            </a:r>
            <a:r>
              <a:rPr lang="en-US" sz="32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MITS Gwalior &amp; University of Science and Technology, Meghalaya</a:t>
            </a:r>
            <a:endParaRPr lang="en-US" sz="3200" b="1">
              <a:solidFill>
                <a:schemeClr val="bg1"/>
              </a:solidFill>
              <a:latin typeface="ＭＳ Ｐゴシック"/>
              <a:ea typeface="ＭＳ Ｐゴシック"/>
              <a:cs typeface="Calibri"/>
            </a:endParaRPr>
          </a:p>
          <a:p>
            <a:endParaRPr lang="en-US" sz="3200" b="1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sz="3200" b="1" u="sng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Team Leader:</a:t>
            </a:r>
            <a:br>
              <a:rPr lang="en-US" sz="3200" b="1">
                <a:ea typeface="Calibri"/>
                <a:cs typeface="Calibri"/>
              </a:rPr>
            </a:br>
            <a:r>
              <a:rPr lang="en-US" sz="32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Ibrahim Laskar | ibrahimlaskar546@gmail.com | 6000425378</a:t>
            </a:r>
            <a:endParaRPr lang="en-US" sz="3200" b="1">
              <a:solidFill>
                <a:schemeClr val="bg1"/>
              </a:solidFill>
              <a:latin typeface="Calibri"/>
              <a:cs typeface="Calibri"/>
            </a:endParaRPr>
          </a:p>
          <a:p>
            <a:pPr algn="l"/>
            <a:endParaRPr lang="en-US" sz="300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26FEF-B2F1-0F31-0741-1B826D808D23}"/>
              </a:ext>
            </a:extLst>
          </p:cNvPr>
          <p:cNvSpPr txBox="1"/>
          <p:nvPr/>
        </p:nvSpPr>
        <p:spPr>
          <a:xfrm>
            <a:off x="6930390" y="910589"/>
            <a:ext cx="441579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 u="sng">
                <a:solidFill>
                  <a:schemeClr val="bg1"/>
                </a:solidFill>
              </a:rPr>
              <a:t>MAVERICKS</a:t>
            </a:r>
          </a:p>
        </p:txBody>
      </p:sp>
      <p:sp>
        <p:nvSpPr>
          <p:cNvPr id="9" name="Rectangles 7">
            <a:extLst>
              <a:ext uri="{FF2B5EF4-FFF2-40B4-BE49-F238E27FC236}">
                <a16:creationId xmlns:a16="http://schemas.microsoft.com/office/drawing/2014/main" id="{040E6C44-86F0-107C-C4AB-22D0F00B1D70}"/>
              </a:ext>
            </a:extLst>
          </p:cNvPr>
          <p:cNvSpPr/>
          <p:nvPr/>
        </p:nvSpPr>
        <p:spPr>
          <a:xfrm>
            <a:off x="378638" y="2340744"/>
            <a:ext cx="14061104" cy="75486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2;p6" descr="A blue sky with white dots&#10;&#10;AI-generated content may be incorrect.">
            <a:extLst>
              <a:ext uri="{FF2B5EF4-FFF2-40B4-BE49-F238E27FC236}">
                <a16:creationId xmlns:a16="http://schemas.microsoft.com/office/drawing/2014/main" id="{640F8CCD-B5FF-03B4-8A5E-DE8C560C7A82}"/>
              </a:ext>
            </a:extLst>
          </p:cNvPr>
          <p:cNvSpPr/>
          <p:nvPr/>
        </p:nvSpPr>
        <p:spPr>
          <a:xfrm rot="16200000">
            <a:off x="3889205" y="-3953144"/>
            <a:ext cx="10442213" cy="18361705"/>
          </a:xfrm>
          <a:custGeom>
            <a:avLst/>
            <a:gdLst/>
            <a:ahLst/>
            <a:cxnLst/>
            <a:rect l="l" t="t" r="r" b="b"/>
            <a:pathLst>
              <a:path w="15357113" h="19657105" extrusionOk="0">
                <a:moveTo>
                  <a:pt x="0" y="0"/>
                </a:moveTo>
                <a:lnTo>
                  <a:pt x="15357113" y="0"/>
                </a:lnTo>
                <a:lnTo>
                  <a:pt x="15357113" y="19657104"/>
                </a:lnTo>
                <a:lnTo>
                  <a:pt x="0" y="196571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" name="Google Shape;89;p1" descr="A logo with text on it&#10;&#10;AI-generated content may be incorrect.">
            <a:extLst>
              <a:ext uri="{FF2B5EF4-FFF2-40B4-BE49-F238E27FC236}">
                <a16:creationId xmlns:a16="http://schemas.microsoft.com/office/drawing/2014/main" id="{DCDDFB6C-1FD1-878C-DD0C-C5FE21E17357}"/>
              </a:ext>
            </a:extLst>
          </p:cNvPr>
          <p:cNvSpPr/>
          <p:nvPr/>
        </p:nvSpPr>
        <p:spPr>
          <a:xfrm>
            <a:off x="15638558" y="-522467"/>
            <a:ext cx="2655962" cy="2862202"/>
          </a:xfrm>
          <a:custGeom>
            <a:avLst/>
            <a:gdLst/>
            <a:ahLst/>
            <a:cxnLst/>
            <a:rect l="l" t="t" r="r" b="b"/>
            <a:pathLst>
              <a:path w="4084712" h="4386202" extrusionOk="0">
                <a:moveTo>
                  <a:pt x="0" y="0"/>
                </a:moveTo>
                <a:lnTo>
                  <a:pt x="4084712" y="0"/>
                </a:lnTo>
                <a:lnTo>
                  <a:pt x="4084712" y="4386202"/>
                </a:lnTo>
                <a:lnTo>
                  <a:pt x="0" y="43862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3661" r="-3715"/>
            </a:stretch>
          </a:blipFill>
          <a:ln>
            <a:noFill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EF646C-74F3-8F39-C199-6BD4834CDC1E}"/>
              </a:ext>
            </a:extLst>
          </p:cNvPr>
          <p:cNvSpPr txBox="1"/>
          <p:nvPr/>
        </p:nvSpPr>
        <p:spPr>
          <a:xfrm>
            <a:off x="4229099" y="2457450"/>
            <a:ext cx="10553700" cy="575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FC6471-65E5-B3B8-4E80-A496C84EAA9E}"/>
              </a:ext>
            </a:extLst>
          </p:cNvPr>
          <p:cNvSpPr txBox="1"/>
          <p:nvPr/>
        </p:nvSpPr>
        <p:spPr>
          <a:xfrm>
            <a:off x="5532120" y="4431030"/>
            <a:ext cx="793242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600" b="1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5752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 rot="16200000">
            <a:off x="3995972" y="-4003062"/>
            <a:ext cx="10289813" cy="18293125"/>
          </a:xfrm>
          <a:custGeom>
            <a:avLst/>
            <a:gdLst/>
            <a:ahLst/>
            <a:cxnLst/>
            <a:rect l="l" t="t" r="r" b="b"/>
            <a:pathLst>
              <a:path w="15357113" h="19657105" extrusionOk="0">
                <a:moveTo>
                  <a:pt x="0" y="0"/>
                </a:moveTo>
                <a:lnTo>
                  <a:pt x="15357113" y="0"/>
                </a:lnTo>
                <a:lnTo>
                  <a:pt x="15357113" y="19657104"/>
                </a:lnTo>
                <a:lnTo>
                  <a:pt x="0" y="196571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9" name="Google Shape;99;p2"/>
          <p:cNvSpPr txBox="1"/>
          <p:nvPr/>
        </p:nvSpPr>
        <p:spPr>
          <a:xfrm>
            <a:off x="2460332" y="549519"/>
            <a:ext cx="13368960" cy="148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9990"/>
              </a:lnSpc>
            </a:pPr>
            <a:r>
              <a:rPr lang="en-US" sz="4400" b="1">
                <a:solidFill>
                  <a:srgbClr val="FFFFFF"/>
                </a:solidFill>
              </a:rPr>
              <a:t> THEME </a:t>
            </a:r>
            <a:r>
              <a:rPr lang="en-US" sz="4400" b="1" i="0">
                <a:solidFill>
                  <a:srgbClr val="FFFFFF"/>
                </a:solidFill>
                <a:sym typeface="Arial"/>
              </a:rPr>
              <a:t>&amp; </a:t>
            </a:r>
            <a:r>
              <a:rPr lang="en-US" sz="4400" b="1">
                <a:solidFill>
                  <a:srgbClr val="FFFFFF"/>
                </a:solidFill>
              </a:rPr>
              <a:t>PROBLEM STATEMENT</a:t>
            </a:r>
            <a:endParaRPr lang="en-US" sz="4400" b="1"/>
          </a:p>
          <a:p>
            <a:pPr algn="ctr">
              <a:lnSpc>
                <a:spcPct val="109990"/>
              </a:lnSpc>
            </a:pPr>
            <a:endParaRPr lang="en-US" sz="4400" b="1">
              <a:solidFill>
                <a:srgbClr val="FFFFFF"/>
              </a:solidFill>
            </a:endParaRPr>
          </a:p>
        </p:txBody>
      </p:sp>
      <p:sp>
        <p:nvSpPr>
          <p:cNvPr id="3" name="Google Shape;89;p1" descr="A logo with text on it&#10;&#10;AI-generated content may be incorrect.">
            <a:extLst>
              <a:ext uri="{FF2B5EF4-FFF2-40B4-BE49-F238E27FC236}">
                <a16:creationId xmlns:a16="http://schemas.microsoft.com/office/drawing/2014/main" id="{309B8915-BE7D-218F-880C-E9EC99C2AE6B}"/>
              </a:ext>
            </a:extLst>
          </p:cNvPr>
          <p:cNvSpPr/>
          <p:nvPr/>
        </p:nvSpPr>
        <p:spPr>
          <a:xfrm>
            <a:off x="15638558" y="-522467"/>
            <a:ext cx="2655962" cy="2862202"/>
          </a:xfrm>
          <a:custGeom>
            <a:avLst/>
            <a:gdLst/>
            <a:ahLst/>
            <a:cxnLst/>
            <a:rect l="l" t="t" r="r" b="b"/>
            <a:pathLst>
              <a:path w="4084712" h="4386202" extrusionOk="0">
                <a:moveTo>
                  <a:pt x="0" y="0"/>
                </a:moveTo>
                <a:lnTo>
                  <a:pt x="4084712" y="0"/>
                </a:lnTo>
                <a:lnTo>
                  <a:pt x="4084712" y="4386202"/>
                </a:lnTo>
                <a:lnTo>
                  <a:pt x="0" y="43862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3661" r="-3715"/>
            </a:stretch>
          </a:blipFill>
          <a:ln>
            <a:noFill/>
          </a:ln>
        </p:spPr>
      </p:sp>
      <p:sp>
        <p:nvSpPr>
          <p:cNvPr id="6" name="Rectangles 7">
            <a:extLst>
              <a:ext uri="{FF2B5EF4-FFF2-40B4-BE49-F238E27FC236}">
                <a16:creationId xmlns:a16="http://schemas.microsoft.com/office/drawing/2014/main" id="{8E7AF5F7-7507-830A-43D0-67C3F1973143}"/>
              </a:ext>
            </a:extLst>
          </p:cNvPr>
          <p:cNvSpPr/>
          <p:nvPr/>
        </p:nvSpPr>
        <p:spPr>
          <a:xfrm>
            <a:off x="425724" y="5157030"/>
            <a:ext cx="17284364" cy="436081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Rectangles 7">
            <a:extLst>
              <a:ext uri="{FF2B5EF4-FFF2-40B4-BE49-F238E27FC236}">
                <a16:creationId xmlns:a16="http://schemas.microsoft.com/office/drawing/2014/main" id="{45122B6E-7940-6145-6FC9-C65757CDA182}"/>
              </a:ext>
            </a:extLst>
          </p:cNvPr>
          <p:cNvSpPr/>
          <p:nvPr/>
        </p:nvSpPr>
        <p:spPr>
          <a:xfrm>
            <a:off x="421313" y="3439098"/>
            <a:ext cx="17275786" cy="134573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22DC8-7496-B2B6-7CDB-7E552054B5F6}"/>
              </a:ext>
            </a:extLst>
          </p:cNvPr>
          <p:cNvSpPr txBox="1"/>
          <p:nvPr/>
        </p:nvSpPr>
        <p:spPr>
          <a:xfrm>
            <a:off x="426959" y="3429049"/>
            <a:ext cx="1210286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F0F6FC"/>
                </a:solidFill>
                <a:latin typeface="-apple-system"/>
              </a:rPr>
              <a:t>Theme:</a:t>
            </a:r>
            <a:endParaRPr lang="en-US" sz="3200"/>
          </a:p>
          <a:p>
            <a:br>
              <a:rPr lang="en-US" sz="2400"/>
            </a:br>
            <a:r>
              <a:rPr lang="en-US" sz="2400">
                <a:solidFill>
                  <a:srgbClr val="F0F6FC"/>
                </a:solidFill>
                <a:latin typeface="-apple-system"/>
              </a:rPr>
              <a:t>Empowering Small Farmers in Rural India with Expert Help, On Demand</a:t>
            </a:r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2F967F-1CCC-253D-4916-9FB8BBAE5F4F}"/>
              </a:ext>
            </a:extLst>
          </p:cNvPr>
          <p:cNvSpPr txBox="1"/>
          <p:nvPr/>
        </p:nvSpPr>
        <p:spPr>
          <a:xfrm>
            <a:off x="693594" y="5528661"/>
            <a:ext cx="15355164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0F6FC"/>
                </a:solidFill>
                <a:latin typeface="-apple-system"/>
              </a:rPr>
              <a:t>Problem Statement:</a:t>
            </a:r>
            <a:br>
              <a:rPr lang="en-US" sz="3200" dirty="0">
                <a:latin typeface="-apple-system"/>
              </a:rPr>
            </a:br>
            <a:endParaRPr lang="en-US" sz="2400" b="1">
              <a:solidFill>
                <a:srgbClr val="F0F6FC"/>
              </a:solidFill>
              <a:latin typeface="-apple-system"/>
            </a:endParaRPr>
          </a:p>
          <a:p>
            <a:endParaRPr lang="en-US" sz="2400">
              <a:latin typeface="-apple-system"/>
            </a:endParaRPr>
          </a:p>
          <a:p>
            <a:pPr>
              <a:buFont typeface=""/>
              <a:buChar char="•"/>
            </a:pPr>
            <a:r>
              <a:rPr lang="en-US" sz="2400" dirty="0">
                <a:solidFill>
                  <a:srgbClr val="F0F6FC"/>
                </a:solidFill>
                <a:latin typeface="-apple-system"/>
              </a:rPr>
              <a:t>  Unpredictable crop diseases (diagnosis delays risk entire harvests)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0F6FC"/>
                </a:solidFill>
                <a:latin typeface="-apple-system"/>
              </a:rPr>
              <a:t>Volatile market prices (timing sales is guesswork)</a:t>
            </a:r>
          </a:p>
          <a:p>
            <a:pPr>
              <a:buFont typeface=""/>
              <a:buChar char="•"/>
            </a:pPr>
            <a:r>
              <a:rPr lang="en-US" sz="2400" dirty="0">
                <a:solidFill>
                  <a:srgbClr val="F0F6FC"/>
                </a:solidFill>
                <a:latin typeface="-apple-system"/>
              </a:rPr>
              <a:t>  Limited digital literacy and resources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0F6FC"/>
                </a:solidFill>
              </a:rPr>
              <a:t>Information is scattered, complex, and not available in local languages</a:t>
            </a:r>
            <a:endParaRPr lang="en-US" sz="2400" dirty="0">
              <a:solidFill>
                <a:srgbClr val="F0F6FC"/>
              </a:solidFill>
              <a:latin typeface="-apple-system"/>
            </a:endParaRPr>
          </a:p>
          <a:p>
            <a:pPr>
              <a:buFont typeface=""/>
              <a:buChar char="•"/>
            </a:pPr>
            <a:endParaRPr lang="en-US" sz="2400">
              <a:solidFill>
                <a:srgbClr val="F0F6FC"/>
              </a:solidFill>
              <a:latin typeface="-apple-system"/>
            </a:endParaRPr>
          </a:p>
          <a:p>
            <a:pPr>
              <a:buFont typeface=""/>
              <a:buChar char="•"/>
            </a:pPr>
            <a:endParaRPr lang="en-US" sz="2400">
              <a:solidFill>
                <a:srgbClr val="F0F6FC"/>
              </a:solidFill>
              <a:latin typeface="-apple-system"/>
            </a:endParaRPr>
          </a:p>
          <a:p>
            <a:r>
              <a:rPr lang="en-US" sz="2400" b="1" i="1" dirty="0">
                <a:solidFill>
                  <a:srgbClr val="F0F6FC"/>
                </a:solidFill>
                <a:latin typeface="-apple-system"/>
              </a:rPr>
              <a:t>There’s no easy way for a farmer to get timely, trusted, actionable advice in their local language.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791405-815C-BB5F-276C-2460094D88F9}"/>
              </a:ext>
            </a:extLst>
          </p:cNvPr>
          <p:cNvSpPr txBox="1"/>
          <p:nvPr/>
        </p:nvSpPr>
        <p:spPr>
          <a:xfrm>
            <a:off x="564676" y="6757348"/>
            <a:ext cx="274320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FFFFFF"/>
                </a:solidFill>
                <a:latin typeface="Calibri"/>
              </a:rPr>
              <a:t>🔹</a:t>
            </a:r>
            <a:r>
              <a:rPr lang="en-US" sz="2400">
                <a:latin typeface="Calibri"/>
                <a:ea typeface="Calibri"/>
                <a:cs typeface="Calibri"/>
              </a:rPr>
              <a:t>​</a:t>
            </a:r>
            <a:endParaRPr lang="en-US" sz="2400" b="1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endParaRPr lang="en-US" sz="2400">
              <a:latin typeface="Calibri"/>
              <a:ea typeface="Calibri"/>
              <a:cs typeface="Calibri"/>
            </a:endParaRPr>
          </a:p>
          <a:p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</a:p>
          <a:p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endParaRPr lang="en-US"/>
          </a:p>
          <a:p>
            <a:endParaRPr lang="en-US" sz="2400" b="1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endParaRPr lang="en-US" sz="2400" b="1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endParaRPr lang="en-US" sz="24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7;p2" descr="A blue sky with white dots&#10;&#10;AI-generated content may be incorrect.">
            <a:extLst>
              <a:ext uri="{FF2B5EF4-FFF2-40B4-BE49-F238E27FC236}">
                <a16:creationId xmlns:a16="http://schemas.microsoft.com/office/drawing/2014/main" id="{BE855BEB-6C15-7B76-378E-1162CF094017}"/>
              </a:ext>
            </a:extLst>
          </p:cNvPr>
          <p:cNvSpPr/>
          <p:nvPr/>
        </p:nvSpPr>
        <p:spPr>
          <a:xfrm rot="16200000">
            <a:off x="3991371" y="-4007375"/>
            <a:ext cx="10289813" cy="18293125"/>
          </a:xfrm>
          <a:custGeom>
            <a:avLst/>
            <a:gdLst/>
            <a:ahLst/>
            <a:cxnLst/>
            <a:rect l="l" t="t" r="r" b="b"/>
            <a:pathLst>
              <a:path w="15357113" h="19657105" extrusionOk="0">
                <a:moveTo>
                  <a:pt x="0" y="0"/>
                </a:moveTo>
                <a:lnTo>
                  <a:pt x="15357113" y="0"/>
                </a:lnTo>
                <a:lnTo>
                  <a:pt x="15357113" y="19657104"/>
                </a:lnTo>
                <a:lnTo>
                  <a:pt x="0" y="196571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" name="Google Shape;89;p1" descr="A logo with text on it&#10;&#10;AI-generated content may be incorrect.">
            <a:extLst>
              <a:ext uri="{FF2B5EF4-FFF2-40B4-BE49-F238E27FC236}">
                <a16:creationId xmlns:a16="http://schemas.microsoft.com/office/drawing/2014/main" id="{A0439E9E-6237-771F-705B-4D0A713E697E}"/>
              </a:ext>
            </a:extLst>
          </p:cNvPr>
          <p:cNvSpPr/>
          <p:nvPr/>
        </p:nvSpPr>
        <p:spPr>
          <a:xfrm>
            <a:off x="15638558" y="-522467"/>
            <a:ext cx="2655962" cy="2862202"/>
          </a:xfrm>
          <a:custGeom>
            <a:avLst/>
            <a:gdLst/>
            <a:ahLst/>
            <a:cxnLst/>
            <a:rect l="l" t="t" r="r" b="b"/>
            <a:pathLst>
              <a:path w="4084712" h="4386202" extrusionOk="0">
                <a:moveTo>
                  <a:pt x="0" y="0"/>
                </a:moveTo>
                <a:lnTo>
                  <a:pt x="4084712" y="0"/>
                </a:lnTo>
                <a:lnTo>
                  <a:pt x="4084712" y="4386202"/>
                </a:lnTo>
                <a:lnTo>
                  <a:pt x="0" y="43862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3661" r="-3715"/>
            </a:stretch>
          </a:blipFill>
          <a:ln>
            <a:noFill/>
          </a:ln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B3548-995D-F3C0-7639-9E226E317C4D}"/>
              </a:ext>
            </a:extLst>
          </p:cNvPr>
          <p:cNvSpPr txBox="1"/>
          <p:nvPr/>
        </p:nvSpPr>
        <p:spPr>
          <a:xfrm>
            <a:off x="5932732" y="517087"/>
            <a:ext cx="642584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rgbClr val="F0F6FC"/>
                </a:solidFill>
              </a:rPr>
              <a:t>PROPOSED SOLUTION</a:t>
            </a:r>
            <a:endParaRPr lang="en-US"/>
          </a:p>
        </p:txBody>
      </p:sp>
      <p:sp>
        <p:nvSpPr>
          <p:cNvPr id="8" name="Rectangles 7">
            <a:extLst>
              <a:ext uri="{FF2B5EF4-FFF2-40B4-BE49-F238E27FC236}">
                <a16:creationId xmlns:a16="http://schemas.microsoft.com/office/drawing/2014/main" id="{5A24499F-1AD5-72F5-9AAA-9F1E890AF903}"/>
              </a:ext>
            </a:extLst>
          </p:cNvPr>
          <p:cNvSpPr/>
          <p:nvPr/>
        </p:nvSpPr>
        <p:spPr>
          <a:xfrm>
            <a:off x="511988" y="2586525"/>
            <a:ext cx="17265314" cy="72152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113F9A-E66F-AA7B-8085-816DC05A9374}"/>
              </a:ext>
            </a:extLst>
          </p:cNvPr>
          <p:cNvSpPr txBox="1"/>
          <p:nvPr/>
        </p:nvSpPr>
        <p:spPr>
          <a:xfrm>
            <a:off x="515132" y="2735282"/>
            <a:ext cx="17257142" cy="63709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F0F6FC"/>
                </a:solidFill>
                <a:latin typeface="-apple-system"/>
              </a:rPr>
              <a:t>What it is:</a:t>
            </a:r>
            <a:br>
              <a:rPr lang="en-US" sz="2400">
                <a:latin typeface="-apple-system"/>
              </a:rPr>
            </a:br>
            <a:r>
              <a:rPr lang="en-US" sz="2400">
                <a:solidFill>
                  <a:srgbClr val="F0F6FC"/>
                </a:solidFill>
                <a:latin typeface="-apple-system"/>
              </a:rPr>
              <a:t>A smart, AI-powered assistant for small farmers, available via mobile and web, designed to solve two pressing needs:</a:t>
            </a:r>
            <a:endParaRPr lang="en-US"/>
          </a:p>
          <a:p>
            <a:pPr marL="228600" indent="-228600">
              <a:buFont typeface=""/>
              <a:buChar char="•"/>
            </a:pPr>
            <a:endParaRPr lang="en-US" sz="2400">
              <a:solidFill>
                <a:srgbClr val="F0F6FC"/>
              </a:solidFill>
              <a:latin typeface="-apple-system"/>
            </a:endParaRPr>
          </a:p>
          <a:p>
            <a:pPr lvl="1" algn="just"/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 b="1">
                <a:solidFill>
                  <a:srgbClr val="F0F6FC"/>
                </a:solidFill>
                <a:latin typeface="-apple-system"/>
              </a:rPr>
              <a:t>Crop Health Guidance: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 Instantly diagnose plant diseases and get actionable remedies by simply taking a photo or                                            describing the problem in your native language.</a:t>
            </a:r>
            <a:endParaRPr lang="en-US"/>
          </a:p>
          <a:p>
            <a:pPr lvl="1" algn="just"/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 b="1">
                <a:solidFill>
                  <a:srgbClr val="F0F6FC"/>
                </a:solidFill>
                <a:latin typeface="-apple-system"/>
              </a:rPr>
              <a:t>Market Intelligence: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 Ask about today’s crop prices, get trend analysis, and receive advice on when and where to sell for the best returns.</a:t>
            </a:r>
            <a:endParaRPr lang="en-US"/>
          </a:p>
          <a:p>
            <a:pPr lvl="1" algn="just"/>
            <a:endParaRPr lang="en-US" sz="2400">
              <a:solidFill>
                <a:srgbClr val="F0F6FC"/>
              </a:solidFill>
              <a:latin typeface="-apple-system"/>
            </a:endParaRPr>
          </a:p>
          <a:p>
            <a:r>
              <a:rPr lang="en-US" sz="3200" b="1">
                <a:solidFill>
                  <a:srgbClr val="F0F6FC"/>
                </a:solidFill>
                <a:latin typeface="-apple-system"/>
              </a:rPr>
              <a:t>How it works:</a:t>
            </a:r>
          </a:p>
          <a:p>
            <a:endParaRPr lang="en-US" sz="3200" b="1">
              <a:solidFill>
                <a:srgbClr val="F0F6FC"/>
              </a:solidFill>
              <a:latin typeface="-apple-system"/>
            </a:endParaRPr>
          </a:p>
          <a:p>
            <a:pPr lvl="1"/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 b="1">
                <a:solidFill>
                  <a:srgbClr val="F0F6FC"/>
                </a:solidFill>
                <a:latin typeface="-apple-system"/>
              </a:rPr>
              <a:t>Easy Interaction: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 Farmers can speak, type, or snap photos using their phone. No need to be literate or tech-savvy.</a:t>
            </a:r>
            <a:endParaRPr lang="en-US"/>
          </a:p>
          <a:p>
            <a:pPr lvl="1"/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 b="1">
                <a:solidFill>
                  <a:srgbClr val="F0F6FC"/>
                </a:solidFill>
                <a:latin typeface="-apple-system"/>
              </a:rPr>
              <a:t>Local Language Support: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 The assistant understands and responds in Kannada (or other regional languages), breaking language and literacy barriers.</a:t>
            </a:r>
            <a:endParaRPr lang="en-US"/>
          </a:p>
          <a:p>
            <a:pPr lvl="1"/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 b="1">
                <a:solidFill>
                  <a:srgbClr val="F0F6FC"/>
                </a:solidFill>
                <a:latin typeface="-apple-system"/>
              </a:rPr>
              <a:t>Instant, Actionable Answers: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 Instead of raw data, farmers get clear step-by-step advice they can trust and act on.</a:t>
            </a:r>
            <a:endParaRPr lang="en-US"/>
          </a:p>
          <a:p>
            <a:pPr lvl="1"/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 b="1">
                <a:solidFill>
                  <a:srgbClr val="F0F6FC"/>
                </a:solidFill>
                <a:latin typeface="-apple-system"/>
              </a:rPr>
              <a:t>Powered by Google AI: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 Uses advanced image and language models (Gemini), plus real-time voice tech for seamless experience.</a:t>
            </a:r>
            <a:endParaRPr lang="en-US"/>
          </a:p>
          <a:p>
            <a:pPr lvl="1"/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 b="1">
                <a:solidFill>
                  <a:srgbClr val="F0F6FC"/>
                </a:solidFill>
                <a:latin typeface="-apple-system"/>
              </a:rPr>
              <a:t>Deployed via Firebase Studio: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 Fast, reliable, and scalable deployment for both web and mobile users.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3;p5" descr="A blue sky with white dots&#10;&#10;AI-generated content may be incorrect.">
            <a:extLst>
              <a:ext uri="{FF2B5EF4-FFF2-40B4-BE49-F238E27FC236}">
                <a16:creationId xmlns:a16="http://schemas.microsoft.com/office/drawing/2014/main" id="{3087E656-30DA-75DE-06AA-D7695BDC3A68}"/>
              </a:ext>
            </a:extLst>
          </p:cNvPr>
          <p:cNvSpPr/>
          <p:nvPr/>
        </p:nvSpPr>
        <p:spPr>
          <a:xfrm rot="16200000">
            <a:off x="3973614" y="-3999171"/>
            <a:ext cx="10310661" cy="18320011"/>
          </a:xfrm>
          <a:custGeom>
            <a:avLst/>
            <a:gdLst/>
            <a:ahLst/>
            <a:cxnLst/>
            <a:rect l="l" t="t" r="r" b="b"/>
            <a:pathLst>
              <a:path w="15357113" h="19657105" extrusionOk="0">
                <a:moveTo>
                  <a:pt x="0" y="0"/>
                </a:moveTo>
                <a:lnTo>
                  <a:pt x="15357113" y="0"/>
                </a:lnTo>
                <a:lnTo>
                  <a:pt x="15357113" y="19657104"/>
                </a:lnTo>
                <a:lnTo>
                  <a:pt x="0" y="196571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7" name="Google Shape;117;p4"/>
          <p:cNvSpPr txBox="1"/>
          <p:nvPr/>
        </p:nvSpPr>
        <p:spPr>
          <a:xfrm>
            <a:off x="4540549" y="531254"/>
            <a:ext cx="9130784" cy="74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FLOWCHART </a:t>
            </a:r>
            <a:endParaRPr lang="en-US" sz="4400" b="1"/>
          </a:p>
        </p:txBody>
      </p:sp>
      <p:pic>
        <p:nvPicPr>
          <p:cNvPr id="2" name="Picture 1" descr="A diagram of a farm&#10;&#10;AI-generated content may be incorrect.">
            <a:extLst>
              <a:ext uri="{FF2B5EF4-FFF2-40B4-BE49-F238E27FC236}">
                <a16:creationId xmlns:a16="http://schemas.microsoft.com/office/drawing/2014/main" id="{B518CB45-B90F-C138-C6DC-2669E2D14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743" y="1528171"/>
            <a:ext cx="8492377" cy="8763559"/>
          </a:xfrm>
          <a:prstGeom prst="rect">
            <a:avLst/>
          </a:prstGeom>
        </p:spPr>
      </p:pic>
      <p:sp>
        <p:nvSpPr>
          <p:cNvPr id="8" name="Google Shape;89;p1" descr="A logo with text on it&#10;&#10;AI-generated content may be incorrect.">
            <a:extLst>
              <a:ext uri="{FF2B5EF4-FFF2-40B4-BE49-F238E27FC236}">
                <a16:creationId xmlns:a16="http://schemas.microsoft.com/office/drawing/2014/main" id="{74E0BDD6-5965-BC33-414B-168EFF1A572E}"/>
              </a:ext>
            </a:extLst>
          </p:cNvPr>
          <p:cNvSpPr/>
          <p:nvPr/>
        </p:nvSpPr>
        <p:spPr>
          <a:xfrm>
            <a:off x="15638558" y="-522467"/>
            <a:ext cx="2655962" cy="2862202"/>
          </a:xfrm>
          <a:custGeom>
            <a:avLst/>
            <a:gdLst/>
            <a:ahLst/>
            <a:cxnLst/>
            <a:rect l="l" t="t" r="r" b="b"/>
            <a:pathLst>
              <a:path w="4084712" h="4386202" extrusionOk="0">
                <a:moveTo>
                  <a:pt x="0" y="0"/>
                </a:moveTo>
                <a:lnTo>
                  <a:pt x="4084712" y="0"/>
                </a:lnTo>
                <a:lnTo>
                  <a:pt x="4084712" y="4386202"/>
                </a:lnTo>
                <a:lnTo>
                  <a:pt x="0" y="43862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3661" r="-3715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/>
          <p:nvPr/>
        </p:nvSpPr>
        <p:spPr>
          <a:xfrm rot="16200000">
            <a:off x="3973614" y="-3999171"/>
            <a:ext cx="10310661" cy="18320011"/>
          </a:xfrm>
          <a:custGeom>
            <a:avLst/>
            <a:gdLst/>
            <a:ahLst/>
            <a:cxnLst/>
            <a:rect l="l" t="t" r="r" b="b"/>
            <a:pathLst>
              <a:path w="15357113" h="19657105" extrusionOk="0">
                <a:moveTo>
                  <a:pt x="0" y="0"/>
                </a:moveTo>
                <a:lnTo>
                  <a:pt x="15357113" y="0"/>
                </a:lnTo>
                <a:lnTo>
                  <a:pt x="15357113" y="19657104"/>
                </a:lnTo>
                <a:lnTo>
                  <a:pt x="0" y="196571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5" name="Google Shape;125;p5"/>
          <p:cNvSpPr txBox="1"/>
          <p:nvPr/>
        </p:nvSpPr>
        <p:spPr>
          <a:xfrm>
            <a:off x="6753994" y="567242"/>
            <a:ext cx="4799605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4400" b="1">
                <a:solidFill>
                  <a:srgbClr val="F0F6FC"/>
                </a:solidFill>
              </a:rPr>
              <a:t>HOW IT WORKS</a:t>
            </a:r>
          </a:p>
        </p:txBody>
      </p:sp>
      <p:sp>
        <p:nvSpPr>
          <p:cNvPr id="3" name="Google Shape;89;p1" descr="A logo with text on it&#10;&#10;AI-generated content may be incorrect.">
            <a:extLst>
              <a:ext uri="{FF2B5EF4-FFF2-40B4-BE49-F238E27FC236}">
                <a16:creationId xmlns:a16="http://schemas.microsoft.com/office/drawing/2014/main" id="{5F305584-3E9B-4804-26E2-C56410876016}"/>
              </a:ext>
            </a:extLst>
          </p:cNvPr>
          <p:cNvSpPr/>
          <p:nvPr/>
        </p:nvSpPr>
        <p:spPr>
          <a:xfrm>
            <a:off x="15638558" y="-522467"/>
            <a:ext cx="2655962" cy="2862202"/>
          </a:xfrm>
          <a:custGeom>
            <a:avLst/>
            <a:gdLst/>
            <a:ahLst/>
            <a:cxnLst/>
            <a:rect l="l" t="t" r="r" b="b"/>
            <a:pathLst>
              <a:path w="4084712" h="4386202" extrusionOk="0">
                <a:moveTo>
                  <a:pt x="0" y="0"/>
                </a:moveTo>
                <a:lnTo>
                  <a:pt x="4084712" y="0"/>
                </a:lnTo>
                <a:lnTo>
                  <a:pt x="4084712" y="4386202"/>
                </a:lnTo>
                <a:lnTo>
                  <a:pt x="0" y="43862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3661" r="-3715"/>
            </a:stretch>
          </a:blipFill>
          <a:ln>
            <a:noFill/>
          </a:ln>
        </p:spPr>
      </p:sp>
      <p:sp>
        <p:nvSpPr>
          <p:cNvPr id="5" name="Rectangles 7">
            <a:extLst>
              <a:ext uri="{FF2B5EF4-FFF2-40B4-BE49-F238E27FC236}">
                <a16:creationId xmlns:a16="http://schemas.microsoft.com/office/drawing/2014/main" id="{5AC1693D-EA3E-D66B-F130-4D05F464C89F}"/>
              </a:ext>
            </a:extLst>
          </p:cNvPr>
          <p:cNvSpPr/>
          <p:nvPr/>
        </p:nvSpPr>
        <p:spPr>
          <a:xfrm>
            <a:off x="473888" y="1864494"/>
            <a:ext cx="17280554" cy="82725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039D7-B258-DEA0-A3AA-DBC34F57C761}"/>
              </a:ext>
            </a:extLst>
          </p:cNvPr>
          <p:cNvSpPr txBox="1"/>
          <p:nvPr/>
        </p:nvSpPr>
        <p:spPr>
          <a:xfrm>
            <a:off x="504645" y="1863162"/>
            <a:ext cx="17262893" cy="78483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F0F6FC"/>
                </a:solidFill>
                <a:latin typeface="-apple-system"/>
              </a:rPr>
              <a:t>Disease Diagnosis Workflow</a:t>
            </a:r>
          </a:p>
          <a:p>
            <a:endParaRPr lang="en-US" sz="3200" b="1">
              <a:solidFill>
                <a:srgbClr val="F0F6FC"/>
              </a:solidFill>
              <a:latin typeface="-apple-system"/>
              <a:ea typeface="Calibri"/>
            </a:endParaRPr>
          </a:p>
          <a:p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Farmer takes a photo of a diseased plant and records a voice question.</a:t>
            </a:r>
            <a:endParaRPr lang="en-US"/>
          </a:p>
          <a:p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Voice is transcribed to text; photo and question sent to Gemini model.</a:t>
            </a:r>
            <a:endParaRPr lang="en-US"/>
          </a:p>
          <a:p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Gemini analyzes the image and text, identifies the disease or pest, and finds the best local remedy.</a:t>
            </a:r>
            <a:endParaRPr lang="en-US"/>
          </a:p>
          <a:p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The assistant replies in Kannada (voice and text): “This is early blight. Buy XYZ spray from your nearest </a:t>
            </a:r>
            <a:r>
              <a:rPr lang="en-US" sz="2400" err="1">
                <a:solidFill>
                  <a:srgbClr val="F0F6FC"/>
                </a:solidFill>
                <a:latin typeface="-apple-system"/>
              </a:rPr>
              <a:t>agri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 shop and apply as shown.”</a:t>
            </a:r>
            <a:endParaRPr lang="en-US"/>
          </a:p>
          <a:p>
            <a:endParaRPr lang="en-US" sz="2400">
              <a:solidFill>
                <a:srgbClr val="F0F6FC"/>
              </a:solidFill>
              <a:latin typeface="-apple-system"/>
            </a:endParaRPr>
          </a:p>
          <a:p>
            <a:r>
              <a:rPr lang="en-US" sz="3200" b="1">
                <a:solidFill>
                  <a:srgbClr val="F0F6FC"/>
                </a:solidFill>
                <a:latin typeface="-apple-system"/>
              </a:rPr>
              <a:t>Market Price and Selling Advice Workflow</a:t>
            </a:r>
          </a:p>
          <a:p>
            <a:endParaRPr lang="en-US" sz="3200" b="1">
              <a:solidFill>
                <a:srgbClr val="F0F6FC"/>
              </a:solidFill>
              <a:latin typeface="-apple-system"/>
            </a:endParaRPr>
          </a:p>
          <a:p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Farmer asks, “What’s the price of tomatoes today in </a:t>
            </a:r>
            <a:r>
              <a:rPr lang="en-US" sz="2400" err="1">
                <a:solidFill>
                  <a:srgbClr val="F0F6FC"/>
                </a:solidFill>
                <a:latin typeface="-apple-system"/>
              </a:rPr>
              <a:t>Chikkaballapur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?”</a:t>
            </a:r>
            <a:endParaRPr lang="en-US"/>
          </a:p>
          <a:p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App transcribes question and fetches latest prices from official APIs.</a:t>
            </a:r>
            <a:endParaRPr lang="en-US"/>
          </a:p>
          <a:p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Gemini analyzes trends: “Prices rising for 3 days; sell tomorrow for better rates.”</a:t>
            </a:r>
            <a:endParaRPr lang="en-US"/>
          </a:p>
          <a:p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Advice is delivered as a voice note and on-screen summary.</a:t>
            </a:r>
            <a:endParaRPr lang="en-US"/>
          </a:p>
          <a:p>
            <a:endParaRPr lang="en-US" sz="2400">
              <a:solidFill>
                <a:srgbClr val="F0F6FC"/>
              </a:solidFill>
              <a:latin typeface="-apple-system"/>
            </a:endParaRPr>
          </a:p>
          <a:p>
            <a:r>
              <a:rPr lang="en-US" sz="3200" b="1">
                <a:solidFill>
                  <a:srgbClr val="F0F6FC"/>
                </a:solidFill>
                <a:latin typeface="-apple-system"/>
              </a:rPr>
              <a:t>Voice-First, User-Friendly</a:t>
            </a:r>
          </a:p>
          <a:p>
            <a:endParaRPr lang="en-US" sz="3200" b="1">
              <a:solidFill>
                <a:srgbClr val="F0F6FC"/>
              </a:solidFill>
              <a:latin typeface="-apple-system"/>
            </a:endParaRPr>
          </a:p>
          <a:p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All steps are possible without reading or typing.</a:t>
            </a:r>
            <a:endParaRPr lang="en-US"/>
          </a:p>
          <a:p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The assistant guides the farmer through the process with voice prompts and confirmations.</a:t>
            </a:r>
            <a:endParaRPr lang="en-US"/>
          </a:p>
          <a:p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Clear, actionable answers are always provided—never just raw data.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2;p6" descr="A blue sky with white dots&#10;&#10;AI-generated content may be incorrect.">
            <a:extLst>
              <a:ext uri="{FF2B5EF4-FFF2-40B4-BE49-F238E27FC236}">
                <a16:creationId xmlns:a16="http://schemas.microsoft.com/office/drawing/2014/main" id="{00934CD0-F90E-FAB6-43FB-142C780709BB}"/>
              </a:ext>
            </a:extLst>
          </p:cNvPr>
          <p:cNvSpPr/>
          <p:nvPr/>
        </p:nvSpPr>
        <p:spPr>
          <a:xfrm rot="16200000">
            <a:off x="3965477" y="-3952497"/>
            <a:ext cx="10442213" cy="18361705"/>
          </a:xfrm>
          <a:custGeom>
            <a:avLst/>
            <a:gdLst/>
            <a:ahLst/>
            <a:cxnLst/>
            <a:rect l="l" t="t" r="r" b="b"/>
            <a:pathLst>
              <a:path w="15357113" h="19657105" extrusionOk="0">
                <a:moveTo>
                  <a:pt x="0" y="0"/>
                </a:moveTo>
                <a:lnTo>
                  <a:pt x="15357113" y="0"/>
                </a:lnTo>
                <a:lnTo>
                  <a:pt x="15357113" y="19657104"/>
                </a:lnTo>
                <a:lnTo>
                  <a:pt x="0" y="196571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" name="Google Shape;141;p7">
            <a:extLst>
              <a:ext uri="{FF2B5EF4-FFF2-40B4-BE49-F238E27FC236}">
                <a16:creationId xmlns:a16="http://schemas.microsoft.com/office/drawing/2014/main" id="{B1BE5438-C729-EFC5-9F82-E5507330FCEB}"/>
              </a:ext>
            </a:extLst>
          </p:cNvPr>
          <p:cNvSpPr txBox="1"/>
          <p:nvPr/>
        </p:nvSpPr>
        <p:spPr>
          <a:xfrm>
            <a:off x="7268497" y="532094"/>
            <a:ext cx="3752384" cy="74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9996"/>
              </a:lnSpc>
            </a:pPr>
            <a:r>
              <a:rPr lang="en-US" sz="4400" b="1">
                <a:solidFill>
                  <a:srgbClr val="FFFFFF"/>
                </a:solidFill>
              </a:rPr>
              <a:t>TECH STACK</a:t>
            </a:r>
          </a:p>
        </p:txBody>
      </p:sp>
      <p:sp>
        <p:nvSpPr>
          <p:cNvPr id="9" name="Rectangles 7">
            <a:extLst>
              <a:ext uri="{FF2B5EF4-FFF2-40B4-BE49-F238E27FC236}">
                <a16:creationId xmlns:a16="http://schemas.microsoft.com/office/drawing/2014/main" id="{4002E872-381C-B099-3F93-CA49BF4DB3B0}"/>
              </a:ext>
            </a:extLst>
          </p:cNvPr>
          <p:cNvSpPr/>
          <p:nvPr/>
        </p:nvSpPr>
        <p:spPr>
          <a:xfrm>
            <a:off x="511988" y="1727334"/>
            <a:ext cx="17280554" cy="86993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Google Shape;89;p1" descr="A logo with text on it&#10;&#10;AI-generated content may be incorrect.">
            <a:extLst>
              <a:ext uri="{FF2B5EF4-FFF2-40B4-BE49-F238E27FC236}">
                <a16:creationId xmlns:a16="http://schemas.microsoft.com/office/drawing/2014/main" id="{69FAA3A8-BF72-A773-FD29-0DB78152A99A}"/>
              </a:ext>
            </a:extLst>
          </p:cNvPr>
          <p:cNvSpPr/>
          <p:nvPr/>
        </p:nvSpPr>
        <p:spPr>
          <a:xfrm>
            <a:off x="15638558" y="-522467"/>
            <a:ext cx="2655962" cy="2862202"/>
          </a:xfrm>
          <a:custGeom>
            <a:avLst/>
            <a:gdLst/>
            <a:ahLst/>
            <a:cxnLst/>
            <a:rect l="l" t="t" r="r" b="b"/>
            <a:pathLst>
              <a:path w="4084712" h="4386202" extrusionOk="0">
                <a:moveTo>
                  <a:pt x="0" y="0"/>
                </a:moveTo>
                <a:lnTo>
                  <a:pt x="4084712" y="0"/>
                </a:lnTo>
                <a:lnTo>
                  <a:pt x="4084712" y="4386202"/>
                </a:lnTo>
                <a:lnTo>
                  <a:pt x="0" y="43862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3661" r="-3715"/>
            </a:stretch>
          </a:blipFill>
          <a:ln>
            <a:noFill/>
          </a:ln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37C16B-E8E6-AC19-381F-296B4C2146BB}"/>
              </a:ext>
            </a:extLst>
          </p:cNvPr>
          <p:cNvSpPr txBox="1"/>
          <p:nvPr/>
        </p:nvSpPr>
        <p:spPr>
          <a:xfrm>
            <a:off x="518160" y="1729740"/>
            <a:ext cx="17255490" cy="8402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>
                <a:solidFill>
                  <a:srgbClr val="F0F6FC"/>
                </a:solidFill>
                <a:latin typeface="-apple-system"/>
              </a:rPr>
              <a:t>Frontend:</a:t>
            </a:r>
            <a:endParaRPr lang="en-US" sz="2600"/>
          </a:p>
          <a:p>
            <a:r>
              <a:rPr lang="en-US" sz="2400" b="1">
                <a:solidFill>
                  <a:srgbClr val="F0F6FC"/>
                </a:solidFill>
                <a:latin typeface="-apple-system"/>
              </a:rPr>
              <a:t>    </a:t>
            </a: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>
                <a:solidFill>
                  <a:srgbClr val="F0F6FC"/>
                </a:solidFill>
              </a:rPr>
              <a:t>HTML, CSS, JavaScript — for building responsive web and mobile user interfaces (voice, text, image input)</a:t>
            </a:r>
            <a:endParaRPr lang="en-US" sz="2400"/>
          </a:p>
          <a:p>
            <a:pPr lvl="1"/>
            <a:endParaRPr lang="en-US" sz="2400">
              <a:solidFill>
                <a:srgbClr val="F0F6FC"/>
              </a:solidFill>
              <a:latin typeface="-apple-system"/>
            </a:endParaRPr>
          </a:p>
          <a:p>
            <a:r>
              <a:rPr lang="en-US" sz="2600" b="1">
                <a:solidFill>
                  <a:srgbClr val="F0F6FC"/>
                </a:solidFill>
                <a:latin typeface="-apple-system"/>
              </a:rPr>
              <a:t>Voice Processing:</a:t>
            </a:r>
            <a:endParaRPr lang="en-US" sz="2600"/>
          </a:p>
          <a:p>
            <a:pPr lvl="1"/>
            <a:r>
              <a:rPr lang="en-US" sz="2400" b="1">
                <a:solidFill>
                  <a:srgbClr val="F0F6FC"/>
                </a:solidFill>
                <a:latin typeface="-apple-system"/>
              </a:rPr>
              <a:t>    </a:t>
            </a: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 b="1">
                <a:solidFill>
                  <a:srgbClr val="F0F6FC"/>
                </a:solidFill>
                <a:latin typeface="-apple-system"/>
              </a:rPr>
              <a:t>Vertex AI Speech-to-Text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 for understanding farmer queries in Kannada and other Indian languages</a:t>
            </a:r>
            <a:endParaRPr lang="en-US" sz="2400"/>
          </a:p>
          <a:p>
            <a:pPr lvl="1"/>
            <a:r>
              <a:rPr lang="en-US" sz="2400" b="1">
                <a:solidFill>
                  <a:srgbClr val="F0F6FC"/>
                </a:solidFill>
                <a:latin typeface="-apple-system"/>
              </a:rPr>
              <a:t>    </a:t>
            </a: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 b="1">
                <a:solidFill>
                  <a:srgbClr val="F0F6FC"/>
                </a:solidFill>
                <a:latin typeface="-apple-system"/>
              </a:rPr>
              <a:t>Vertex AI Text-to-Speech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 for delivering responses in local languages</a:t>
            </a:r>
            <a:endParaRPr lang="en-US" sz="2400"/>
          </a:p>
          <a:p>
            <a:pPr lvl="1"/>
            <a:endParaRPr lang="en-US" sz="2400">
              <a:solidFill>
                <a:srgbClr val="F0F6FC"/>
              </a:solidFill>
              <a:latin typeface="-apple-system"/>
            </a:endParaRPr>
          </a:p>
          <a:p>
            <a:pPr>
              <a:buFont typeface=""/>
            </a:pPr>
            <a:r>
              <a:rPr lang="en-US" sz="2600" b="1">
                <a:solidFill>
                  <a:srgbClr val="F0F6FC"/>
                </a:solidFill>
                <a:latin typeface="-apple-system"/>
              </a:rPr>
              <a:t>AI/ML Intelligence:</a:t>
            </a:r>
            <a:endParaRPr lang="en-US" sz="2600"/>
          </a:p>
          <a:p>
            <a:pPr lvl="1"/>
            <a:r>
              <a:rPr lang="en-US" sz="2400" b="1">
                <a:solidFill>
                  <a:srgbClr val="F0F6FC"/>
                </a:solidFill>
                <a:latin typeface="-apple-system"/>
              </a:rPr>
              <a:t>     </a:t>
            </a: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 b="1">
                <a:solidFill>
                  <a:srgbClr val="F0F6FC"/>
                </a:solidFill>
                <a:latin typeface="-apple-system"/>
              </a:rPr>
              <a:t>Vertex AI Gemini (Multimodal):</a:t>
            </a:r>
            <a:endParaRPr lang="en-US" sz="2400"/>
          </a:p>
          <a:p>
            <a:pPr lvl="2"/>
            <a:r>
              <a:rPr lang="en-US" sz="2400">
                <a:solidFill>
                  <a:srgbClr val="F0F6FC"/>
                </a:solidFill>
                <a:latin typeface="-apple-system"/>
              </a:rPr>
              <a:t>           Image &amp; text analysis for crop disease diagnosis</a:t>
            </a:r>
            <a:endParaRPr lang="en-US" sz="2400"/>
          </a:p>
          <a:p>
            <a:pPr lvl="2">
              <a:buFont typeface=""/>
            </a:pPr>
            <a:r>
              <a:rPr lang="en-US" sz="2400">
                <a:solidFill>
                  <a:srgbClr val="F0F6FC"/>
                </a:solidFill>
                <a:latin typeface="-apple-system"/>
              </a:rPr>
              <a:t>           Natural language understanding for market queries</a:t>
            </a:r>
            <a:endParaRPr lang="en-US" sz="2400"/>
          </a:p>
          <a:p>
            <a:pPr lvl="1"/>
            <a:r>
              <a:rPr lang="en-US" sz="2400" b="1">
                <a:solidFill>
                  <a:srgbClr val="F0F6FC"/>
                </a:solidFill>
                <a:latin typeface="-apple-system"/>
              </a:rPr>
              <a:t>     </a:t>
            </a: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 b="1">
                <a:solidFill>
                  <a:srgbClr val="F0F6FC"/>
                </a:solidFill>
                <a:latin typeface="-apple-system"/>
              </a:rPr>
              <a:t>Vertex AI Agent Builder: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 Orchestrates user flows and AI responses</a:t>
            </a:r>
            <a:endParaRPr lang="en-US" sz="2400"/>
          </a:p>
          <a:p>
            <a:pPr lvl="1"/>
            <a:endParaRPr lang="en-US" sz="2400">
              <a:solidFill>
                <a:srgbClr val="F0F6FC"/>
              </a:solidFill>
              <a:latin typeface="-apple-system"/>
            </a:endParaRPr>
          </a:p>
          <a:p>
            <a:r>
              <a:rPr lang="en-US" sz="2600" b="1">
                <a:solidFill>
                  <a:srgbClr val="F0F6FC"/>
                </a:solidFill>
                <a:latin typeface="-apple-system"/>
              </a:rPr>
              <a:t>Data Integration:</a:t>
            </a:r>
            <a:endParaRPr lang="en-US" sz="2600"/>
          </a:p>
          <a:p>
            <a:pPr lvl="1"/>
            <a:r>
              <a:rPr lang="en-US" sz="2400" b="1">
                <a:solidFill>
                  <a:srgbClr val="F0F6FC"/>
                </a:solidFill>
                <a:latin typeface="-apple-system"/>
              </a:rPr>
              <a:t>    </a:t>
            </a: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 b="1">
                <a:solidFill>
                  <a:srgbClr val="F0F6FC"/>
                </a:solidFill>
                <a:latin typeface="-apple-system"/>
              </a:rPr>
              <a:t> Public Market Price APIs: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 (e.g., </a:t>
            </a:r>
            <a:r>
              <a:rPr lang="en-US" sz="2400" err="1">
                <a:solidFill>
                  <a:srgbClr val="F0F6FC"/>
                </a:solidFill>
                <a:latin typeface="-apple-system"/>
              </a:rPr>
              <a:t>Agmarknet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, </a:t>
            </a:r>
            <a:r>
              <a:rPr lang="en-US" sz="2400" err="1">
                <a:solidFill>
                  <a:srgbClr val="F0F6FC"/>
                </a:solidFill>
                <a:latin typeface="-apple-system"/>
              </a:rPr>
              <a:t>eNAM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) for real-time crop prices and trends</a:t>
            </a:r>
            <a:endParaRPr lang="en-US" sz="2400"/>
          </a:p>
          <a:p>
            <a:pPr lvl="1"/>
            <a:endParaRPr lang="en-US" sz="2400">
              <a:solidFill>
                <a:srgbClr val="F0F6FC"/>
              </a:solidFill>
              <a:latin typeface="-apple-system"/>
            </a:endParaRPr>
          </a:p>
          <a:p>
            <a:r>
              <a:rPr lang="en-US" sz="2600" b="1">
                <a:solidFill>
                  <a:srgbClr val="F0F6FC"/>
                </a:solidFill>
                <a:latin typeface="-apple-system"/>
              </a:rPr>
              <a:t>Backend &amp; Hosting:</a:t>
            </a:r>
            <a:endParaRPr lang="en-US" sz="2600"/>
          </a:p>
          <a:p>
            <a:pPr lvl="1"/>
            <a:r>
              <a:rPr lang="en-US" sz="2400" b="1">
                <a:solidFill>
                  <a:srgbClr val="F0F6FC"/>
                </a:solidFill>
                <a:latin typeface="-apple-system"/>
              </a:rPr>
              <a:t>     </a:t>
            </a: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 b="1">
                <a:solidFill>
                  <a:srgbClr val="F0F6FC"/>
                </a:solidFill>
                <a:latin typeface="-apple-system"/>
              </a:rPr>
              <a:t>Firebase Functions: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 To process requests and connect to AI/market APIs</a:t>
            </a:r>
            <a:endParaRPr lang="en-US" sz="2400"/>
          </a:p>
          <a:p>
            <a:pPr lvl="1"/>
            <a:r>
              <a:rPr lang="en-US" sz="2400" b="1">
                <a:solidFill>
                  <a:srgbClr val="F0F6FC"/>
                </a:solidFill>
                <a:latin typeface="-apple-system"/>
              </a:rPr>
              <a:t>     </a:t>
            </a: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 b="1">
                <a:solidFill>
                  <a:srgbClr val="F0F6FC"/>
                </a:solidFill>
                <a:latin typeface="-apple-system"/>
              </a:rPr>
              <a:t>Firebase Hosting: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 Fast, secure web and mobile app deployment</a:t>
            </a:r>
            <a:endParaRPr lang="en-US" sz="2400"/>
          </a:p>
          <a:p>
            <a:pPr lvl="1"/>
            <a:endParaRPr lang="en-US" sz="2400">
              <a:solidFill>
                <a:srgbClr val="F0F6FC"/>
              </a:solidFill>
              <a:latin typeface="-apple-system"/>
            </a:endParaRPr>
          </a:p>
          <a:p>
            <a:r>
              <a:rPr lang="en-US" sz="2600" b="1">
                <a:solidFill>
                  <a:srgbClr val="F0F6FC"/>
                </a:solidFill>
                <a:latin typeface="-apple-system"/>
              </a:rPr>
              <a:t>Scalability &amp; Analytics:</a:t>
            </a:r>
            <a:endParaRPr lang="en-US" sz="2600"/>
          </a:p>
          <a:p>
            <a:pPr lvl="1"/>
            <a:r>
              <a:rPr lang="en-US" sz="2400" b="1">
                <a:solidFill>
                  <a:srgbClr val="F0F6FC"/>
                </a:solidFill>
                <a:latin typeface="-apple-system"/>
              </a:rPr>
              <a:t>    </a:t>
            </a: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 b="1">
                <a:solidFill>
                  <a:srgbClr val="F0F6FC"/>
                </a:solidFill>
                <a:latin typeface="-apple-system"/>
              </a:rPr>
              <a:t> </a:t>
            </a:r>
            <a:r>
              <a:rPr lang="en-US" sz="2400" b="1" err="1">
                <a:solidFill>
                  <a:srgbClr val="F0F6FC"/>
                </a:solidFill>
                <a:latin typeface="-apple-system"/>
              </a:rPr>
              <a:t>Firestore</a:t>
            </a:r>
            <a:r>
              <a:rPr lang="en-US" sz="2400" b="1">
                <a:solidFill>
                  <a:srgbClr val="F0F6FC"/>
                </a:solidFill>
                <a:latin typeface="-apple-system"/>
              </a:rPr>
              <a:t> / Realtime Database: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 For user data, feedback, and analytics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972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 rot="16200000">
            <a:off x="3946427" y="-4139187"/>
            <a:ext cx="10442213" cy="18361705"/>
          </a:xfrm>
          <a:custGeom>
            <a:avLst/>
            <a:gdLst/>
            <a:ahLst/>
            <a:cxnLst/>
            <a:rect l="l" t="t" r="r" b="b"/>
            <a:pathLst>
              <a:path w="15357113" h="19657105" extrusionOk="0">
                <a:moveTo>
                  <a:pt x="0" y="0"/>
                </a:moveTo>
                <a:lnTo>
                  <a:pt x="15357113" y="0"/>
                </a:lnTo>
                <a:lnTo>
                  <a:pt x="15357113" y="19657104"/>
                </a:lnTo>
                <a:lnTo>
                  <a:pt x="0" y="196571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4" name="Google Shape;134;p6"/>
          <p:cNvSpPr txBox="1"/>
          <p:nvPr/>
        </p:nvSpPr>
        <p:spPr>
          <a:xfrm>
            <a:off x="4603417" y="426977"/>
            <a:ext cx="9130784" cy="74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FEATURES AND NOVELTY </a:t>
            </a:r>
            <a:endParaRPr lang="en-US" sz="4400" b="1"/>
          </a:p>
        </p:txBody>
      </p:sp>
      <p:sp>
        <p:nvSpPr>
          <p:cNvPr id="3" name="Google Shape;89;p1" descr="A logo with text on it&#10;&#10;AI-generated content may be incorrect.">
            <a:extLst>
              <a:ext uri="{FF2B5EF4-FFF2-40B4-BE49-F238E27FC236}">
                <a16:creationId xmlns:a16="http://schemas.microsoft.com/office/drawing/2014/main" id="{CF73BC66-8467-664C-C84A-DE4558720521}"/>
              </a:ext>
            </a:extLst>
          </p:cNvPr>
          <p:cNvSpPr/>
          <p:nvPr/>
        </p:nvSpPr>
        <p:spPr>
          <a:xfrm>
            <a:off x="15638558" y="-522467"/>
            <a:ext cx="2655962" cy="2862202"/>
          </a:xfrm>
          <a:custGeom>
            <a:avLst/>
            <a:gdLst/>
            <a:ahLst/>
            <a:cxnLst/>
            <a:rect l="l" t="t" r="r" b="b"/>
            <a:pathLst>
              <a:path w="4084712" h="4386202" extrusionOk="0">
                <a:moveTo>
                  <a:pt x="0" y="0"/>
                </a:moveTo>
                <a:lnTo>
                  <a:pt x="4084712" y="0"/>
                </a:lnTo>
                <a:lnTo>
                  <a:pt x="4084712" y="4386202"/>
                </a:lnTo>
                <a:lnTo>
                  <a:pt x="0" y="43862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3661" r="-3715"/>
            </a:stretch>
          </a:blipFill>
          <a:ln>
            <a:noFill/>
          </a:ln>
        </p:spPr>
      </p:sp>
      <p:sp>
        <p:nvSpPr>
          <p:cNvPr id="5" name="Rectangles 7">
            <a:extLst>
              <a:ext uri="{FF2B5EF4-FFF2-40B4-BE49-F238E27FC236}">
                <a16:creationId xmlns:a16="http://schemas.microsoft.com/office/drawing/2014/main" id="{9E708A2D-AB65-39AC-7D24-8D6FA80AB57F}"/>
              </a:ext>
            </a:extLst>
          </p:cNvPr>
          <p:cNvSpPr/>
          <p:nvPr/>
        </p:nvSpPr>
        <p:spPr>
          <a:xfrm>
            <a:off x="538658" y="6379344"/>
            <a:ext cx="17204354" cy="24737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A4FAD-5B9B-1F9D-7B99-9FCB4DDB478D}"/>
              </a:ext>
            </a:extLst>
          </p:cNvPr>
          <p:cNvSpPr txBox="1"/>
          <p:nvPr/>
        </p:nvSpPr>
        <p:spPr>
          <a:xfrm>
            <a:off x="533400" y="2571750"/>
            <a:ext cx="14725650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F0F6FC"/>
                </a:solidFill>
                <a:latin typeface="-apple-system"/>
              </a:rPr>
              <a:t>Key Features</a:t>
            </a:r>
          </a:p>
          <a:p>
            <a:endParaRPr lang="en-US" sz="3200" b="1">
              <a:solidFill>
                <a:srgbClr val="F0F6FC"/>
              </a:solidFill>
              <a:latin typeface="-apple-system"/>
            </a:endParaRPr>
          </a:p>
          <a:p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 b="1">
                <a:solidFill>
                  <a:srgbClr val="F0F6FC"/>
                </a:solidFill>
                <a:latin typeface="-apple-system"/>
              </a:rPr>
              <a:t>Instant Disease Diagnosis: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 Snap a plant photo, get immediate diagnosis and remedy.</a:t>
            </a:r>
            <a:endParaRPr lang="en-US"/>
          </a:p>
          <a:p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 b="1">
                <a:solidFill>
                  <a:srgbClr val="F0F6FC"/>
                </a:solidFill>
                <a:latin typeface="-apple-system"/>
              </a:rPr>
              <a:t>Real-Time Market Advice: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 Voice/text queries give today’s prices, trend analysis, and selling tips.</a:t>
            </a:r>
            <a:endParaRPr lang="en-US"/>
          </a:p>
          <a:p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 b="1">
                <a:solidFill>
                  <a:srgbClr val="F0F6FC"/>
                </a:solidFill>
                <a:latin typeface="-apple-system"/>
              </a:rPr>
              <a:t>Voice-First, Local Language: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 Full support for Kannada and other Indian languages; easy for all literacy levels.</a:t>
            </a:r>
            <a:endParaRPr lang="en-US"/>
          </a:p>
          <a:p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 b="1">
                <a:solidFill>
                  <a:srgbClr val="F0F6FC"/>
                </a:solidFill>
                <a:latin typeface="-apple-system"/>
              </a:rPr>
              <a:t>Actionable Guidance: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 Simple, step-by-step advice—never just raw data.</a:t>
            </a:r>
            <a:endParaRPr lang="en-US"/>
          </a:p>
          <a:p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 b="1">
                <a:solidFill>
                  <a:srgbClr val="F0F6FC"/>
                </a:solidFill>
                <a:latin typeface="-apple-system"/>
              </a:rPr>
              <a:t>Fast &amp; Scalable: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 Built on Firebase Studio and Google AI for reliability and quick updates.</a:t>
            </a:r>
            <a:endParaRPr lang="en-US"/>
          </a:p>
        </p:txBody>
      </p:sp>
      <p:sp>
        <p:nvSpPr>
          <p:cNvPr id="7" name="Rectangles 7">
            <a:extLst>
              <a:ext uri="{FF2B5EF4-FFF2-40B4-BE49-F238E27FC236}">
                <a16:creationId xmlns:a16="http://schemas.microsoft.com/office/drawing/2014/main" id="{F9C7A3FD-7231-7C5B-2C86-C6F4104A32E3}"/>
              </a:ext>
            </a:extLst>
          </p:cNvPr>
          <p:cNvSpPr/>
          <p:nvPr/>
        </p:nvSpPr>
        <p:spPr>
          <a:xfrm>
            <a:off x="538657" y="2340744"/>
            <a:ext cx="17204354" cy="36777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63EC94-99C4-B27C-480E-F42BB77B723F}"/>
              </a:ext>
            </a:extLst>
          </p:cNvPr>
          <p:cNvSpPr txBox="1"/>
          <p:nvPr/>
        </p:nvSpPr>
        <p:spPr>
          <a:xfrm>
            <a:off x="533400" y="6393180"/>
            <a:ext cx="13731240" cy="2185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F0F6FC"/>
                </a:solidFill>
                <a:latin typeface="-apple-system"/>
              </a:rPr>
              <a:t>Novelty</a:t>
            </a:r>
          </a:p>
          <a:p>
            <a:endParaRPr lang="en-US" sz="3200" b="1">
              <a:solidFill>
                <a:srgbClr val="F0F6FC"/>
              </a:solidFill>
              <a:latin typeface="-apple-system"/>
            </a:endParaRPr>
          </a:p>
          <a:p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 b="1">
                <a:solidFill>
                  <a:srgbClr val="F0F6FC"/>
                </a:solidFill>
                <a:latin typeface="-apple-system"/>
              </a:rPr>
              <a:t>First to merge voice, image, and market tools for Indian farmers,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 all in their language.</a:t>
            </a:r>
            <a:endParaRPr lang="en-US"/>
          </a:p>
          <a:p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 b="1">
                <a:solidFill>
                  <a:srgbClr val="F0F6FC"/>
                </a:solidFill>
                <a:latin typeface="-apple-system"/>
              </a:rPr>
              <a:t>Truly accessible: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 Designed for real-world use by small farmers, not just tech-savvy users.</a:t>
            </a:r>
            <a:endParaRPr lang="en-US"/>
          </a:p>
          <a:p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🔹</a:t>
            </a:r>
            <a:r>
              <a:rPr lang="en-US" sz="2400" b="1">
                <a:solidFill>
                  <a:srgbClr val="F0F6FC"/>
                </a:solidFill>
                <a:latin typeface="-apple-system"/>
              </a:rPr>
              <a:t>End-to-end Google AI integration</a:t>
            </a:r>
            <a:r>
              <a:rPr lang="en-US" sz="2400">
                <a:solidFill>
                  <a:srgbClr val="F0F6FC"/>
                </a:solidFill>
                <a:latin typeface="-apple-system"/>
              </a:rPr>
              <a:t> for best accuracy and user experience.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2;p6" descr="A blue sky with white dots&#10;&#10;AI-generated content may be incorrect.">
            <a:extLst>
              <a:ext uri="{FF2B5EF4-FFF2-40B4-BE49-F238E27FC236}">
                <a16:creationId xmlns:a16="http://schemas.microsoft.com/office/drawing/2014/main" id="{1BC5FEAA-A084-90E1-7AA7-A4020238F330}"/>
              </a:ext>
            </a:extLst>
          </p:cNvPr>
          <p:cNvSpPr/>
          <p:nvPr/>
        </p:nvSpPr>
        <p:spPr>
          <a:xfrm rot="16200000">
            <a:off x="3889277" y="-3967737"/>
            <a:ext cx="10442213" cy="18361705"/>
          </a:xfrm>
          <a:custGeom>
            <a:avLst/>
            <a:gdLst/>
            <a:ahLst/>
            <a:cxnLst/>
            <a:rect l="l" t="t" r="r" b="b"/>
            <a:pathLst>
              <a:path w="15357113" h="19657105" extrusionOk="0">
                <a:moveTo>
                  <a:pt x="0" y="0"/>
                </a:moveTo>
                <a:lnTo>
                  <a:pt x="15357113" y="0"/>
                </a:lnTo>
                <a:lnTo>
                  <a:pt x="15357113" y="19657104"/>
                </a:lnTo>
                <a:lnTo>
                  <a:pt x="0" y="196571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1" name="Google Shape;141;p7"/>
          <p:cNvSpPr txBox="1"/>
          <p:nvPr/>
        </p:nvSpPr>
        <p:spPr>
          <a:xfrm>
            <a:off x="4281457" y="532094"/>
            <a:ext cx="9741704" cy="74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9996"/>
              </a:lnSpc>
            </a:pPr>
            <a:r>
              <a:rPr lang="en-US" sz="4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DRAWBACK </a:t>
            </a:r>
            <a:r>
              <a:rPr lang="en-US" sz="4400" b="1" dirty="0">
                <a:solidFill>
                  <a:srgbClr val="FFFFFF"/>
                </a:solidFill>
              </a:rPr>
              <a:t>AND SHOWSTOPPERS</a:t>
            </a:r>
            <a:endParaRPr lang="en-US" sz="4400" b="1" dirty="0"/>
          </a:p>
        </p:txBody>
      </p:sp>
      <p:sp>
        <p:nvSpPr>
          <p:cNvPr id="5" name="Rectangles 7">
            <a:extLst>
              <a:ext uri="{FF2B5EF4-FFF2-40B4-BE49-F238E27FC236}">
                <a16:creationId xmlns:a16="http://schemas.microsoft.com/office/drawing/2014/main" id="{2B8F37CA-16E4-D4C8-9C67-68B916EA815C}"/>
              </a:ext>
            </a:extLst>
          </p:cNvPr>
          <p:cNvSpPr/>
          <p:nvPr/>
        </p:nvSpPr>
        <p:spPr>
          <a:xfrm>
            <a:off x="892988" y="2565534"/>
            <a:ext cx="7923194" cy="67943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Google Shape;89;p1" descr="A logo with text on it&#10;&#10;AI-generated content may be incorrect.">
            <a:extLst>
              <a:ext uri="{FF2B5EF4-FFF2-40B4-BE49-F238E27FC236}">
                <a16:creationId xmlns:a16="http://schemas.microsoft.com/office/drawing/2014/main" id="{676BE4B8-ADD2-895A-F302-90796C745F1B}"/>
              </a:ext>
            </a:extLst>
          </p:cNvPr>
          <p:cNvSpPr/>
          <p:nvPr/>
        </p:nvSpPr>
        <p:spPr>
          <a:xfrm>
            <a:off x="15638558" y="-522467"/>
            <a:ext cx="2655962" cy="2862202"/>
          </a:xfrm>
          <a:custGeom>
            <a:avLst/>
            <a:gdLst/>
            <a:ahLst/>
            <a:cxnLst/>
            <a:rect l="l" t="t" r="r" b="b"/>
            <a:pathLst>
              <a:path w="4084712" h="4386202" extrusionOk="0">
                <a:moveTo>
                  <a:pt x="0" y="0"/>
                </a:moveTo>
                <a:lnTo>
                  <a:pt x="4084712" y="0"/>
                </a:lnTo>
                <a:lnTo>
                  <a:pt x="4084712" y="4386202"/>
                </a:lnTo>
                <a:lnTo>
                  <a:pt x="0" y="43862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3661" r="-3715"/>
            </a:stretch>
          </a:blipFill>
          <a:ln>
            <a:noFill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CF52E-2F70-ED5C-64DD-D5DCF72DE024}"/>
              </a:ext>
            </a:extLst>
          </p:cNvPr>
          <p:cNvSpPr txBox="1"/>
          <p:nvPr/>
        </p:nvSpPr>
        <p:spPr>
          <a:xfrm>
            <a:off x="899160" y="2552700"/>
            <a:ext cx="7894320" cy="64940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F0F6FC"/>
                </a:solidFill>
                <a:latin typeface="-apple-system"/>
              </a:rPr>
              <a:t>                                  </a:t>
            </a:r>
            <a:r>
              <a:rPr lang="en-US" sz="3200" b="1">
                <a:solidFill>
                  <a:srgbClr val="F0F6FC"/>
                </a:solidFill>
                <a:latin typeface="-apple-system"/>
              </a:rPr>
              <a:t>Drawbacks</a:t>
            </a:r>
          </a:p>
          <a:p>
            <a:endParaRPr lang="en-US" sz="2400" b="1">
              <a:solidFill>
                <a:srgbClr val="F0F6FC"/>
              </a:solidFill>
              <a:latin typeface="-apple-system"/>
            </a:endParaRPr>
          </a:p>
          <a:p>
            <a:r>
              <a:rPr lang="en-US" sz="2400" b="1">
                <a:solidFill>
                  <a:srgbClr val="F0F6FC"/>
                </a:solidFill>
                <a:latin typeface="-apple-system"/>
              </a:rPr>
              <a:t>AI Limitations:</a:t>
            </a:r>
            <a:br>
              <a:rPr lang="en-US" sz="2400">
                <a:latin typeface="-apple-system"/>
              </a:rPr>
            </a:br>
            <a:r>
              <a:rPr lang="en-US" sz="2400">
                <a:solidFill>
                  <a:srgbClr val="F0F6FC"/>
                </a:solidFill>
                <a:latin typeface="-apple-system"/>
              </a:rPr>
              <a:t>May misdiagnose rare or new crop diseases, especially from unclear or poor-quality photos.</a:t>
            </a:r>
          </a:p>
          <a:p>
            <a:pPr>
              <a:buFont typeface=""/>
              <a:buChar char="•"/>
            </a:pPr>
            <a:endParaRPr lang="en-US" sz="2400">
              <a:solidFill>
                <a:srgbClr val="F0F6FC"/>
              </a:solidFill>
              <a:latin typeface="-apple-system"/>
            </a:endParaRPr>
          </a:p>
          <a:p>
            <a:r>
              <a:rPr lang="en-US" sz="2400" b="1">
                <a:solidFill>
                  <a:srgbClr val="F0F6FC"/>
                </a:solidFill>
                <a:latin typeface="-apple-system"/>
              </a:rPr>
              <a:t>Data Gaps:</a:t>
            </a:r>
            <a:br>
              <a:rPr lang="en-US" sz="2400">
                <a:latin typeface="-apple-system"/>
              </a:rPr>
            </a:br>
            <a:r>
              <a:rPr lang="en-US" sz="2400">
                <a:solidFill>
                  <a:srgbClr val="F0F6FC"/>
                </a:solidFill>
                <a:latin typeface="-apple-system"/>
              </a:rPr>
              <a:t>Market price APIs can be outdated or unavailable, reducing advice accuracy.</a:t>
            </a:r>
          </a:p>
          <a:p>
            <a:pPr>
              <a:buFont typeface=""/>
              <a:buChar char="•"/>
            </a:pPr>
            <a:endParaRPr lang="en-US" sz="2400">
              <a:solidFill>
                <a:srgbClr val="F0F6FC"/>
              </a:solidFill>
              <a:latin typeface="-apple-system"/>
            </a:endParaRPr>
          </a:p>
          <a:p>
            <a:r>
              <a:rPr lang="en-US" sz="2400" b="1">
                <a:solidFill>
                  <a:srgbClr val="F0F6FC"/>
                </a:solidFill>
                <a:latin typeface="-apple-system"/>
              </a:rPr>
              <a:t>Connectivity Issues:</a:t>
            </a:r>
            <a:br>
              <a:rPr lang="en-US" sz="2400">
                <a:latin typeface="-apple-system"/>
              </a:rPr>
            </a:br>
            <a:r>
              <a:rPr lang="en-US" sz="2400">
                <a:solidFill>
                  <a:srgbClr val="F0F6FC"/>
                </a:solidFill>
                <a:latin typeface="-apple-system"/>
              </a:rPr>
              <a:t>Needs stable internet—may not work reliably in remote or low-network areas.</a:t>
            </a:r>
          </a:p>
          <a:p>
            <a:pPr>
              <a:buFont typeface=""/>
              <a:buChar char="•"/>
            </a:pPr>
            <a:endParaRPr lang="en-US" sz="2400">
              <a:solidFill>
                <a:srgbClr val="F0F6FC"/>
              </a:solidFill>
              <a:latin typeface="-apple-system"/>
            </a:endParaRPr>
          </a:p>
          <a:p>
            <a:r>
              <a:rPr lang="en-US" sz="2400" b="1">
                <a:solidFill>
                  <a:srgbClr val="F0F6FC"/>
                </a:solidFill>
                <a:latin typeface="-apple-system"/>
              </a:rPr>
              <a:t>Adoption Barriers:</a:t>
            </a:r>
            <a:br>
              <a:rPr lang="en-US" sz="2400">
                <a:latin typeface="-apple-system"/>
              </a:rPr>
            </a:br>
            <a:r>
              <a:rPr lang="en-US" sz="2400">
                <a:solidFill>
                  <a:srgbClr val="F0F6FC"/>
                </a:solidFill>
                <a:latin typeface="-apple-system"/>
              </a:rPr>
              <a:t>Some farmers may still hesitate to trust AI or use new technology.</a:t>
            </a:r>
          </a:p>
        </p:txBody>
      </p:sp>
      <p:sp>
        <p:nvSpPr>
          <p:cNvPr id="11" name="Rectangles 7">
            <a:extLst>
              <a:ext uri="{FF2B5EF4-FFF2-40B4-BE49-F238E27FC236}">
                <a16:creationId xmlns:a16="http://schemas.microsoft.com/office/drawing/2014/main" id="{A4573D7B-B247-884E-91F6-363A0E2CAC1C}"/>
              </a:ext>
            </a:extLst>
          </p:cNvPr>
          <p:cNvSpPr/>
          <p:nvPr/>
        </p:nvSpPr>
        <p:spPr>
          <a:xfrm>
            <a:off x="9457867" y="2565534"/>
            <a:ext cx="7938434" cy="67943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8C5D1C-749B-1119-DE94-D22AC3757BED}"/>
              </a:ext>
            </a:extLst>
          </p:cNvPr>
          <p:cNvSpPr txBox="1"/>
          <p:nvPr/>
        </p:nvSpPr>
        <p:spPr>
          <a:xfrm>
            <a:off x="9464040" y="2567940"/>
            <a:ext cx="7924800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F0F6FC"/>
                </a:solidFill>
                <a:latin typeface="-apple-system"/>
              </a:rPr>
              <a:t>                      Show Stopper</a:t>
            </a:r>
          </a:p>
          <a:p>
            <a:endParaRPr lang="en-US" sz="2400" b="1">
              <a:solidFill>
                <a:srgbClr val="F0F6FC"/>
              </a:solidFill>
              <a:latin typeface="-apple-system"/>
            </a:endParaRPr>
          </a:p>
          <a:p>
            <a:r>
              <a:rPr lang="en-US" sz="2400" dirty="0">
                <a:solidFill>
                  <a:srgbClr val="F0F6FC"/>
                </a:solidFill>
              </a:rPr>
              <a:t>If the AI frequently misdiagnoses diseases or real-time market data is unavailable, farmers may lose trust, undermining the solution.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798857">
            <a:off x="4832756" y="2189386"/>
            <a:ext cx="7945947" cy="444973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8"/>
          <p:cNvSpPr txBox="1"/>
          <p:nvPr/>
        </p:nvSpPr>
        <p:spPr>
          <a:xfrm>
            <a:off x="4663116" y="1813757"/>
            <a:ext cx="9130784" cy="80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62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NAME </a:t>
            </a:r>
            <a:endParaRPr/>
          </a:p>
        </p:txBody>
      </p:sp>
      <p:sp>
        <p:nvSpPr>
          <p:cNvPr id="3" name="Google Shape;132;p6" descr="A blue sky with white dots&#10;&#10;AI-generated content may be incorrect.">
            <a:extLst>
              <a:ext uri="{FF2B5EF4-FFF2-40B4-BE49-F238E27FC236}">
                <a16:creationId xmlns:a16="http://schemas.microsoft.com/office/drawing/2014/main" id="{A2F59AE8-5718-1430-685E-173E39A23ECE}"/>
              </a:ext>
            </a:extLst>
          </p:cNvPr>
          <p:cNvSpPr/>
          <p:nvPr/>
        </p:nvSpPr>
        <p:spPr>
          <a:xfrm rot="16200000">
            <a:off x="3961667" y="-3956307"/>
            <a:ext cx="10442213" cy="18361705"/>
          </a:xfrm>
          <a:custGeom>
            <a:avLst/>
            <a:gdLst/>
            <a:ahLst/>
            <a:cxnLst/>
            <a:rect l="l" t="t" r="r" b="b"/>
            <a:pathLst>
              <a:path w="15357113" h="19657105" extrusionOk="0">
                <a:moveTo>
                  <a:pt x="0" y="0"/>
                </a:moveTo>
                <a:lnTo>
                  <a:pt x="15357113" y="0"/>
                </a:lnTo>
                <a:lnTo>
                  <a:pt x="15357113" y="19657104"/>
                </a:lnTo>
                <a:lnTo>
                  <a:pt x="0" y="196571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" name="Google Shape;89;p1" descr="A logo with text on it&#10;&#10;AI-generated content may be incorrect.">
            <a:extLst>
              <a:ext uri="{FF2B5EF4-FFF2-40B4-BE49-F238E27FC236}">
                <a16:creationId xmlns:a16="http://schemas.microsoft.com/office/drawing/2014/main" id="{B8EE0A47-54C3-3F5C-E593-69B661A4AF95}"/>
              </a:ext>
            </a:extLst>
          </p:cNvPr>
          <p:cNvSpPr/>
          <p:nvPr/>
        </p:nvSpPr>
        <p:spPr>
          <a:xfrm>
            <a:off x="15638558" y="-522467"/>
            <a:ext cx="2655962" cy="2862202"/>
          </a:xfrm>
          <a:custGeom>
            <a:avLst/>
            <a:gdLst/>
            <a:ahLst/>
            <a:cxnLst/>
            <a:rect l="l" t="t" r="r" b="b"/>
            <a:pathLst>
              <a:path w="4084712" h="4386202" extrusionOk="0">
                <a:moveTo>
                  <a:pt x="0" y="0"/>
                </a:moveTo>
                <a:lnTo>
                  <a:pt x="4084712" y="0"/>
                </a:lnTo>
                <a:lnTo>
                  <a:pt x="4084712" y="4386202"/>
                </a:lnTo>
                <a:lnTo>
                  <a:pt x="0" y="43862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3661" r="-3715"/>
            </a:stretch>
          </a:blipFill>
          <a:ln>
            <a:noFill/>
          </a:ln>
        </p:spPr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5A34119-DA3A-F58D-6516-FF2B93476449}"/>
              </a:ext>
            </a:extLst>
          </p:cNvPr>
          <p:cNvSpPr txBox="1">
            <a:spLocks/>
          </p:cNvSpPr>
          <p:nvPr/>
        </p:nvSpPr>
        <p:spPr bwMode="auto">
          <a:xfrm>
            <a:off x="5932394" y="383061"/>
            <a:ext cx="6423212" cy="76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u="sng">
                <a:solidFill>
                  <a:schemeClr val="bg1"/>
                </a:solidFill>
                <a:latin typeface="Times New Roman"/>
                <a:ea typeface="ＭＳ Ｐゴシック"/>
                <a:cs typeface="Times New Roman"/>
              </a:rPr>
              <a:t>Team Details</a:t>
            </a:r>
            <a:endParaRPr lang="en-US" b="1" u="sng">
              <a:solidFill>
                <a:schemeClr val="bg1"/>
              </a:solidFill>
              <a:latin typeface="Times New Roman"/>
              <a:ea typeface="ＭＳ Ｐゴシック"/>
            </a:endParaRP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2392B469-BE79-C966-A619-50E5289DDE0B}"/>
              </a:ext>
            </a:extLst>
          </p:cNvPr>
          <p:cNvSpPr txBox="1"/>
          <p:nvPr/>
        </p:nvSpPr>
        <p:spPr>
          <a:xfrm>
            <a:off x="3088455" y="1151292"/>
            <a:ext cx="12176530" cy="107721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 algn="ctr"/>
            <a:r>
              <a:rPr lang="en-US" sz="32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Team Name: MAVERICKS</a:t>
            </a:r>
            <a:br>
              <a:rPr lang="en-US" sz="3200">
                <a:latin typeface="Calibri"/>
                <a:ea typeface="Calibri"/>
                <a:cs typeface="Calibri"/>
              </a:rPr>
            </a:br>
            <a:r>
              <a:rPr lang="en-US" sz="3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College:</a:t>
            </a:r>
            <a:r>
              <a:rPr lang="en-US" sz="3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MITS Gwalior (AI &amp; DS) + USTM Meghalaya (CSE + AI)</a:t>
            </a:r>
            <a:endParaRPr lang="en-US" sz="320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A87A63B-F57B-EE48-43CA-0F0D85431F05}"/>
              </a:ext>
            </a:extLst>
          </p:cNvPr>
          <p:cNvSpPr txBox="1"/>
          <p:nvPr/>
        </p:nvSpPr>
        <p:spPr>
          <a:xfrm>
            <a:off x="1742080" y="3295496"/>
            <a:ext cx="13525374" cy="667875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US" sz="32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Team Leader:</a:t>
            </a:r>
            <a:r>
              <a:rPr lang="en-US" sz="28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Ibrahim Laskar</a:t>
            </a:r>
            <a:endParaRPr lang="en-US" sz="280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28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              </a:t>
            </a:r>
            <a:r>
              <a:rPr lang="en-US" sz="28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 Branch: CSE, USTM</a:t>
            </a:r>
            <a:endParaRPr lang="en-US" sz="2800" b="1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28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               ibrahimlaskar546@gmail.com | 6000425378</a:t>
            </a:r>
          </a:p>
          <a:p>
            <a:endParaRPr lang="en-US" sz="2800" b="1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sz="32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Team Members:</a:t>
            </a:r>
            <a:endParaRPr lang="en-US" sz="32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8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Najeeb Farhan Mazumder</a:t>
            </a:r>
            <a:br>
              <a:rPr lang="en-US" sz="2800" b="1">
                <a:ea typeface="Calibri"/>
                <a:cs typeface="Calibri"/>
              </a:rPr>
            </a:br>
            <a:r>
              <a:rPr lang="en-US" sz="28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Branch: AI , USTM</a:t>
            </a:r>
            <a:br>
              <a:rPr lang="en-US" sz="2800" b="1">
                <a:ea typeface="Calibri"/>
                <a:cs typeface="Calibri"/>
              </a:rPr>
            </a:br>
            <a:r>
              <a:rPr lang="en-US" sz="2800" b="1">
                <a:solidFill>
                  <a:schemeClr val="bg1"/>
                </a:solidFill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najeebmazumdar@gmail.com</a:t>
            </a:r>
            <a:r>
              <a:rPr lang="en-US" sz="2800" b="1">
                <a:solidFill>
                  <a:schemeClr val="bg1"/>
                </a:solidFill>
                <a:latin typeface="MS PGothic"/>
                <a:ea typeface="MS PGothic"/>
              </a:rPr>
              <a:t> </a:t>
            </a:r>
            <a:r>
              <a:rPr lang="en-US" sz="28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| 9954146005</a:t>
            </a:r>
          </a:p>
          <a:p>
            <a:pPr marL="285750" indent="-285750">
              <a:buFont typeface="Arial"/>
              <a:buChar char="•"/>
            </a:pPr>
            <a:r>
              <a:rPr lang="en-US" sz="28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Khushi Rawat</a:t>
            </a:r>
            <a:br>
              <a:rPr lang="en-US" sz="2800" b="1">
                <a:latin typeface="Calibri"/>
                <a:ea typeface="Calibri"/>
                <a:cs typeface="Calibri"/>
              </a:rPr>
            </a:br>
            <a:r>
              <a:rPr lang="en-US" sz="28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Branch: AI &amp; DS, MITS Gwalior</a:t>
            </a:r>
            <a:br>
              <a:rPr lang="en-US" sz="2800" b="1">
                <a:latin typeface="Calibri"/>
                <a:ea typeface="Calibri"/>
                <a:cs typeface="Calibri"/>
              </a:rPr>
            </a:br>
            <a:r>
              <a:rPr lang="en-US" sz="28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800" b="1">
                <a:solidFill>
                  <a:schemeClr val="bg1"/>
                </a:solidFill>
                <a:latin typeface="Calibri"/>
                <a:ea typeface="Calibri"/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khushirawatttt@gmail.com</a:t>
            </a:r>
            <a:r>
              <a:rPr lang="en-US" sz="28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| 9617625434 </a:t>
            </a:r>
            <a:endParaRPr lang="en-US" sz="2800" b="1">
              <a:solidFill>
                <a:schemeClr val="bg1"/>
              </a:solidFill>
              <a:cs typeface="Calibri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8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 Sanjana </a:t>
            </a:r>
            <a:r>
              <a:rPr lang="en-US" sz="28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Sanodiya</a:t>
            </a:r>
            <a:br>
              <a:rPr lang="en-US" sz="2800" b="1">
                <a:ea typeface="Calibri"/>
                <a:cs typeface="Calibri"/>
              </a:rPr>
            </a:br>
            <a:r>
              <a:rPr lang="en-US" sz="28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Branch: AI &amp; DS, MITS Gwalior</a:t>
            </a:r>
            <a:br>
              <a:rPr lang="en-US" sz="2800" b="1">
                <a:ea typeface="Calibri"/>
                <a:cs typeface="Calibri"/>
              </a:rPr>
            </a:br>
            <a:r>
              <a:rPr lang="en-US" sz="28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800" b="1">
                <a:solidFill>
                  <a:schemeClr val="bg1"/>
                </a:solidFill>
                <a:latin typeface="Calibri"/>
                <a:ea typeface="Calibri"/>
                <a:cs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sananasanodiya860@gmail.com</a:t>
            </a:r>
            <a:r>
              <a:rPr lang="en-US" sz="28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|  9893085487</a:t>
            </a:r>
            <a:endParaRPr lang="en-US" sz="2800" b="1">
              <a:solidFill>
                <a:schemeClr val="bg1"/>
              </a:solidFill>
              <a:cs typeface="Calibri" pitchFamily="34" charset="0"/>
            </a:endParaRPr>
          </a:p>
          <a:p>
            <a:pPr algn="l"/>
            <a:endParaRPr lang="en-US" sz="2800">
              <a:cs typeface="Calibri"/>
            </a:endParaRPr>
          </a:p>
        </p:txBody>
      </p:sp>
      <p:sp>
        <p:nvSpPr>
          <p:cNvPr id="14" name="Rectangles 7">
            <a:extLst>
              <a:ext uri="{FF2B5EF4-FFF2-40B4-BE49-F238E27FC236}">
                <a16:creationId xmlns:a16="http://schemas.microsoft.com/office/drawing/2014/main" id="{445EDF95-3F03-D719-5982-DD15C994F3AC}"/>
              </a:ext>
            </a:extLst>
          </p:cNvPr>
          <p:cNvSpPr/>
          <p:nvPr/>
        </p:nvSpPr>
        <p:spPr>
          <a:xfrm>
            <a:off x="1746428" y="3098934"/>
            <a:ext cx="14583074" cy="67943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10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9</cp:revision>
  <dcterms:created xsi:type="dcterms:W3CDTF">2006-08-16T00:00:00Z</dcterms:created>
  <dcterms:modified xsi:type="dcterms:W3CDTF">2025-06-28T11:05:36Z</dcterms:modified>
</cp:coreProperties>
</file>