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usso One" charset="1" panose="02000503050000020004"/>
      <p:regular r:id="rId14"/>
    </p:embeddedFont>
    <p:embeddedFont>
      <p:font typeface="Inter" charset="1" panose="020B0502030000000004"/>
      <p:regular r:id="rId15"/>
    </p:embeddedFont>
    <p:embeddedFont>
      <p:font typeface="Inter Bold" charset="1" panose="020B08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6056" y="8466967"/>
            <a:ext cx="3181238" cy="791333"/>
          </a:xfrm>
          <a:custGeom>
            <a:avLst/>
            <a:gdLst/>
            <a:ahLst/>
            <a:cxnLst/>
            <a:rect r="r" b="b" t="t" l="l"/>
            <a:pathLst>
              <a:path h="791333" w="3181238">
                <a:moveTo>
                  <a:pt x="0" y="0"/>
                </a:moveTo>
                <a:lnTo>
                  <a:pt x="3181238" y="0"/>
                </a:lnTo>
                <a:lnTo>
                  <a:pt x="3181238" y="791333"/>
                </a:lnTo>
                <a:lnTo>
                  <a:pt x="0" y="791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18171" y="2502206"/>
            <a:ext cx="5102381" cy="5733013"/>
          </a:xfrm>
          <a:custGeom>
            <a:avLst/>
            <a:gdLst/>
            <a:ahLst/>
            <a:cxnLst/>
            <a:rect r="r" b="b" t="t" l="l"/>
            <a:pathLst>
              <a:path h="5733013" w="5102381">
                <a:moveTo>
                  <a:pt x="0" y="0"/>
                </a:moveTo>
                <a:lnTo>
                  <a:pt x="5102381" y="0"/>
                </a:lnTo>
                <a:lnTo>
                  <a:pt x="5102381" y="5733013"/>
                </a:lnTo>
                <a:lnTo>
                  <a:pt x="0" y="57330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17887" y="2674753"/>
            <a:ext cx="6812327" cy="463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7"/>
              </a:lnSpc>
            </a:pPr>
            <a:r>
              <a:rPr lang="en-US" sz="827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Finetuning </a:t>
            </a:r>
            <a:r>
              <a:rPr lang="en-US" sz="8279">
                <a:solidFill>
                  <a:srgbClr val="5AE0A7"/>
                </a:solidFill>
                <a:latin typeface="Russo One"/>
                <a:ea typeface="Russo One"/>
                <a:cs typeface="Russo One"/>
                <a:sym typeface="Russo One"/>
              </a:rPr>
              <a:t>StableDiff </a:t>
            </a:r>
          </a:p>
          <a:p>
            <a:pPr algn="l">
              <a:lnSpc>
                <a:spcPts val="9107"/>
              </a:lnSpc>
            </a:pPr>
            <a:r>
              <a:rPr lang="en-US" sz="827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to enhance animations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10244" y="7256648"/>
            <a:ext cx="712141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5AE0A7"/>
                </a:solidFill>
                <a:latin typeface="Inter"/>
                <a:ea typeface="Inter"/>
                <a:cs typeface="Inter"/>
                <a:sym typeface="Inter"/>
              </a:rPr>
              <a:t>LoRA-based finetuning of image-gen pipelines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58304" y="2451060"/>
            <a:ext cx="6372118" cy="5932442"/>
            <a:chOff x="0" y="0"/>
            <a:chExt cx="6350000" cy="59118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68580" y="0"/>
              <a:ext cx="6417310" cy="5911850"/>
            </a:xfrm>
            <a:custGeom>
              <a:avLst/>
              <a:gdLst/>
              <a:ahLst/>
              <a:cxnLst/>
              <a:rect r="r" b="b" t="t" l="l"/>
              <a:pathLst>
                <a:path h="5911850" w="641731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3"/>
              <a:stretch>
                <a:fillRect l="-59639" t="0" r="-5912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276056" y="8466967"/>
            <a:ext cx="3181238" cy="791333"/>
          </a:xfrm>
          <a:custGeom>
            <a:avLst/>
            <a:gdLst/>
            <a:ahLst/>
            <a:cxnLst/>
            <a:rect r="r" b="b" t="t" l="l"/>
            <a:pathLst>
              <a:path h="791333" w="3181238">
                <a:moveTo>
                  <a:pt x="0" y="0"/>
                </a:moveTo>
                <a:lnTo>
                  <a:pt x="3181238" y="0"/>
                </a:lnTo>
                <a:lnTo>
                  <a:pt x="3181238" y="791333"/>
                </a:lnTo>
                <a:lnTo>
                  <a:pt x="0" y="791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2929" y="1712391"/>
            <a:ext cx="4247272" cy="1231709"/>
          </a:xfrm>
          <a:custGeom>
            <a:avLst/>
            <a:gdLst/>
            <a:ahLst/>
            <a:cxnLst/>
            <a:rect r="r" b="b" t="t" l="l"/>
            <a:pathLst>
              <a:path h="1231709" w="4247272">
                <a:moveTo>
                  <a:pt x="0" y="0"/>
                </a:moveTo>
                <a:lnTo>
                  <a:pt x="4247272" y="0"/>
                </a:lnTo>
                <a:lnTo>
                  <a:pt x="4247272" y="1231709"/>
                </a:lnTo>
                <a:lnTo>
                  <a:pt x="0" y="1231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87224" y="2517735"/>
            <a:ext cx="7024101" cy="208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8"/>
              </a:lnSpc>
            </a:pPr>
            <a:r>
              <a:rPr lang="en-US" sz="809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Model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20549" y="5051296"/>
            <a:ext cx="7221803" cy="253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507" indent="-388754" lvl="1">
              <a:lnSpc>
                <a:spcPts val="5041"/>
              </a:lnSpc>
              <a:buFont typeface="Arial"/>
              <a:buChar char="•"/>
            </a:pPr>
            <a:r>
              <a:rPr lang="en-US" sz="36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VAE Encoder</a:t>
            </a:r>
          </a:p>
          <a:p>
            <a:pPr algn="l" marL="777507" indent="-388754" lvl="1">
              <a:lnSpc>
                <a:spcPts val="5041"/>
              </a:lnSpc>
              <a:buFont typeface="Arial"/>
              <a:buChar char="•"/>
            </a:pPr>
            <a:r>
              <a:rPr lang="en-US" sz="36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UNet (Denoising Network)</a:t>
            </a:r>
          </a:p>
          <a:p>
            <a:pPr algn="l" marL="777507" indent="-388754" lvl="1">
              <a:lnSpc>
                <a:spcPts val="5041"/>
              </a:lnSpc>
              <a:buFont typeface="Arial"/>
              <a:buChar char="•"/>
            </a:pPr>
            <a:r>
              <a:rPr lang="en-US" sz="36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CLIP (Contrastive Language-Image Pretraining)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79983" y="603504"/>
            <a:ext cx="6728035" cy="100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3"/>
              </a:lnSpc>
            </a:pPr>
            <a:r>
              <a:rPr lang="en-US" sz="759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VAE Encoder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1190" y="2328700"/>
            <a:ext cx="14705620" cy="643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8"/>
              </a:lnSpc>
              <a:spcBef>
                <a:spcPct val="0"/>
              </a:spcBef>
            </a:pPr>
            <a:r>
              <a:rPr lang="en-US" sz="280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-US" sz="280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ompresses a high-resolution image (like 512×512×3) into a compact, latent representation (like 64×64×4). </a:t>
            </a:r>
          </a:p>
          <a:p>
            <a:pPr algn="l">
              <a:lnSpc>
                <a:spcPts val="3928"/>
              </a:lnSpc>
              <a:spcBef>
                <a:spcPct val="0"/>
              </a:spcBef>
            </a:pPr>
          </a:p>
          <a:p>
            <a:pPr algn="l">
              <a:lnSpc>
                <a:spcPts val="3928"/>
              </a:lnSpc>
              <a:spcBef>
                <a:spcPct val="0"/>
              </a:spcBef>
            </a:pPr>
            <a:r>
              <a:rPr lang="en-US" b="true" sz="2806">
                <a:solidFill>
                  <a:srgbClr val="5AE0A7"/>
                </a:solidFill>
                <a:latin typeface="Inter Bold"/>
                <a:ea typeface="Inter Bold"/>
                <a:cs typeface="Inter Bold"/>
                <a:sym typeface="Inter Bold"/>
              </a:rPr>
              <a:t>Process: </a:t>
            </a:r>
          </a:p>
          <a:p>
            <a:pPr algn="l">
              <a:lnSpc>
                <a:spcPts val="3928"/>
              </a:lnSpc>
              <a:spcBef>
                <a:spcPct val="0"/>
              </a:spcBef>
            </a:pPr>
            <a:r>
              <a:rPr lang="en-US" sz="280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 Input: An image (e.g. 512×512×3) </a:t>
            </a:r>
          </a:p>
          <a:p>
            <a:pPr algn="l">
              <a:lnSpc>
                <a:spcPts val="3928"/>
              </a:lnSpc>
              <a:spcBef>
                <a:spcPct val="0"/>
              </a:spcBef>
            </a:pPr>
            <a:r>
              <a:rPr lang="en-US" sz="280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 It passes through multiple convolutional layers (CNNs) </a:t>
            </a:r>
          </a:p>
          <a:p>
            <a:pPr algn="l">
              <a:lnSpc>
                <a:spcPts val="3928"/>
              </a:lnSpc>
              <a:spcBef>
                <a:spcPct val="0"/>
              </a:spcBef>
            </a:pPr>
            <a:r>
              <a:rPr lang="en-US" sz="280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 It learns to output two things: a mean vector (μ) and a standard deviation vector (σ) </a:t>
            </a:r>
          </a:p>
          <a:p>
            <a:pPr algn="l">
              <a:lnSpc>
                <a:spcPts val="3928"/>
              </a:lnSpc>
              <a:spcBef>
                <a:spcPct val="0"/>
              </a:spcBef>
            </a:pPr>
            <a:r>
              <a:rPr lang="en-US" sz="280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4. From these, a latent vector z is sampled: z = μ + σ * ε, where ε ~ N(0, 1) </a:t>
            </a:r>
          </a:p>
          <a:p>
            <a:pPr algn="l">
              <a:lnSpc>
                <a:spcPts val="3928"/>
              </a:lnSpc>
              <a:spcBef>
                <a:spcPct val="0"/>
              </a:spcBef>
            </a:pPr>
            <a:r>
              <a:rPr lang="en-US" sz="280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5. This sampled z is the latent code: a compressed, meaningful version of the input image. </a:t>
            </a:r>
          </a:p>
          <a:p>
            <a:pPr algn="l">
              <a:lnSpc>
                <a:spcPts val="3928"/>
              </a:lnSpc>
              <a:spcBef>
                <a:spcPct val="0"/>
              </a:spcBef>
            </a:pPr>
          </a:p>
          <a:p>
            <a:pPr algn="l">
              <a:lnSpc>
                <a:spcPts val="3928"/>
              </a:lnSpc>
              <a:spcBef>
                <a:spcPct val="0"/>
              </a:spcBef>
            </a:pPr>
            <a:r>
              <a:rPr lang="en-US" sz="280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This “sampling” step is what makes it variational — it adds randomness, allowing the model to generalize better and learn a smooth latent space.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7345" y="1785314"/>
            <a:ext cx="14573311" cy="7924238"/>
          </a:xfrm>
          <a:custGeom>
            <a:avLst/>
            <a:gdLst/>
            <a:ahLst/>
            <a:cxnLst/>
            <a:rect r="r" b="b" t="t" l="l"/>
            <a:pathLst>
              <a:path h="7924238" w="14573311">
                <a:moveTo>
                  <a:pt x="0" y="0"/>
                </a:moveTo>
                <a:lnTo>
                  <a:pt x="14573310" y="0"/>
                </a:lnTo>
                <a:lnTo>
                  <a:pt x="14573310" y="7924238"/>
                </a:lnTo>
                <a:lnTo>
                  <a:pt x="0" y="7924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62868" y="504825"/>
            <a:ext cx="2585750" cy="100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3"/>
              </a:lnSpc>
            </a:pPr>
            <a:r>
              <a:rPr lang="en-US" sz="759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UNet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200" y="2506563"/>
            <a:ext cx="17651600" cy="6751737"/>
          </a:xfrm>
          <a:custGeom>
            <a:avLst/>
            <a:gdLst/>
            <a:ahLst/>
            <a:cxnLst/>
            <a:rect r="r" b="b" t="t" l="l"/>
            <a:pathLst>
              <a:path h="6751737" w="17651600">
                <a:moveTo>
                  <a:pt x="0" y="0"/>
                </a:moveTo>
                <a:lnTo>
                  <a:pt x="17651600" y="0"/>
                </a:lnTo>
                <a:lnTo>
                  <a:pt x="17651600" y="6751737"/>
                </a:lnTo>
                <a:lnTo>
                  <a:pt x="0" y="6751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51125" y="889323"/>
            <a:ext cx="2585750" cy="100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3"/>
              </a:lnSpc>
            </a:pPr>
            <a:r>
              <a:rPr lang="en-US" sz="759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CLIP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94670" y="116364"/>
            <a:ext cx="6698659" cy="10054273"/>
          </a:xfrm>
          <a:custGeom>
            <a:avLst/>
            <a:gdLst/>
            <a:ahLst/>
            <a:cxnLst/>
            <a:rect r="r" b="b" t="t" l="l"/>
            <a:pathLst>
              <a:path h="10054273" w="6698659">
                <a:moveTo>
                  <a:pt x="0" y="0"/>
                </a:moveTo>
                <a:lnTo>
                  <a:pt x="6698660" y="0"/>
                </a:lnTo>
                <a:lnTo>
                  <a:pt x="6698660" y="10054272"/>
                </a:lnTo>
                <a:lnTo>
                  <a:pt x="0" y="10054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57458" y="3642925"/>
            <a:ext cx="517402" cy="517402"/>
            <a:chOff x="0" y="0"/>
            <a:chExt cx="136271" cy="1362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271" cy="136271"/>
            </a:xfrm>
            <a:custGeom>
              <a:avLst/>
              <a:gdLst/>
              <a:ahLst/>
              <a:cxnLst/>
              <a:rect r="r" b="b" t="t" l="l"/>
              <a:pathLst>
                <a:path h="136271" w="136271">
                  <a:moveTo>
                    <a:pt x="0" y="0"/>
                  </a:moveTo>
                  <a:lnTo>
                    <a:pt x="136271" y="0"/>
                  </a:lnTo>
                  <a:lnTo>
                    <a:pt x="136271" y="136271"/>
                  </a:lnTo>
                  <a:lnTo>
                    <a:pt x="0" y="136271"/>
                  </a:lnTo>
                  <a:close/>
                </a:path>
              </a:pathLst>
            </a:custGeom>
            <a:solidFill>
              <a:srgbClr val="5AE0A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271" cy="174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57458" y="5671569"/>
            <a:ext cx="517402" cy="517402"/>
            <a:chOff x="0" y="0"/>
            <a:chExt cx="136271" cy="1362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271" cy="136271"/>
            </a:xfrm>
            <a:custGeom>
              <a:avLst/>
              <a:gdLst/>
              <a:ahLst/>
              <a:cxnLst/>
              <a:rect r="r" b="b" t="t" l="l"/>
              <a:pathLst>
                <a:path h="136271" w="136271">
                  <a:moveTo>
                    <a:pt x="0" y="0"/>
                  </a:moveTo>
                  <a:lnTo>
                    <a:pt x="136271" y="0"/>
                  </a:lnTo>
                  <a:lnTo>
                    <a:pt x="136271" y="136271"/>
                  </a:lnTo>
                  <a:lnTo>
                    <a:pt x="0" y="136271"/>
                  </a:lnTo>
                  <a:close/>
                </a:path>
              </a:pathLst>
            </a:custGeom>
            <a:solidFill>
              <a:srgbClr val="5AE0A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6271" cy="174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857458" y="7331656"/>
            <a:ext cx="517402" cy="517402"/>
            <a:chOff x="0" y="0"/>
            <a:chExt cx="136271" cy="1362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6271" cy="136271"/>
            </a:xfrm>
            <a:custGeom>
              <a:avLst/>
              <a:gdLst/>
              <a:ahLst/>
              <a:cxnLst/>
              <a:rect r="r" b="b" t="t" l="l"/>
              <a:pathLst>
                <a:path h="136271" w="136271">
                  <a:moveTo>
                    <a:pt x="0" y="0"/>
                  </a:moveTo>
                  <a:lnTo>
                    <a:pt x="136271" y="0"/>
                  </a:lnTo>
                  <a:lnTo>
                    <a:pt x="136271" y="136271"/>
                  </a:lnTo>
                  <a:lnTo>
                    <a:pt x="0" y="136271"/>
                  </a:lnTo>
                  <a:close/>
                </a:path>
              </a:pathLst>
            </a:custGeom>
            <a:solidFill>
              <a:srgbClr val="5AE0A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6271" cy="174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65002" y="540588"/>
            <a:ext cx="9957995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0"/>
              </a:lnSpc>
            </a:pPr>
            <a:r>
              <a:rPr lang="en-US" sz="6500">
                <a:solidFill>
                  <a:srgbClr val="5AE0A7"/>
                </a:solidFill>
                <a:latin typeface="Russo One"/>
                <a:ea typeface="Russo One"/>
                <a:cs typeface="Russo One"/>
                <a:sym typeface="Russo One"/>
              </a:rPr>
              <a:t>Animation Generation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37976" y="3745493"/>
            <a:ext cx="356365" cy="30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1932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57458" y="5774136"/>
            <a:ext cx="517402" cy="30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1932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57458" y="7434223"/>
            <a:ext cx="517402" cy="30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1932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34400" y="3526993"/>
            <a:ext cx="4831927" cy="105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Gathering image data to create a finetuning set via Web Scraping and Automation scripts.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25364" y="5552610"/>
            <a:ext cx="4831927" cy="70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Finetuning the underlying SD-1.5 model using LoRA.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25364" y="7244853"/>
            <a:ext cx="4831927" cy="70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Creating a prompt handler &amp; narrative sequencer using Mistral-Instruct-7B.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520693" y="3664990"/>
            <a:ext cx="517402" cy="517402"/>
            <a:chOff x="0" y="0"/>
            <a:chExt cx="136271" cy="13627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6271" cy="136271"/>
            </a:xfrm>
            <a:custGeom>
              <a:avLst/>
              <a:gdLst/>
              <a:ahLst/>
              <a:cxnLst/>
              <a:rect r="r" b="b" t="t" l="l"/>
              <a:pathLst>
                <a:path h="136271" w="136271">
                  <a:moveTo>
                    <a:pt x="0" y="0"/>
                  </a:moveTo>
                  <a:lnTo>
                    <a:pt x="136271" y="0"/>
                  </a:lnTo>
                  <a:lnTo>
                    <a:pt x="136271" y="136271"/>
                  </a:lnTo>
                  <a:lnTo>
                    <a:pt x="0" y="136271"/>
                  </a:lnTo>
                  <a:close/>
                </a:path>
              </a:pathLst>
            </a:custGeom>
            <a:solidFill>
              <a:srgbClr val="5AE0A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36271" cy="174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20693" y="5662044"/>
            <a:ext cx="517402" cy="517402"/>
            <a:chOff x="0" y="0"/>
            <a:chExt cx="136271" cy="13627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6271" cy="136271"/>
            </a:xfrm>
            <a:custGeom>
              <a:avLst/>
              <a:gdLst/>
              <a:ahLst/>
              <a:cxnLst/>
              <a:rect r="r" b="b" t="t" l="l"/>
              <a:pathLst>
                <a:path h="136271" w="136271">
                  <a:moveTo>
                    <a:pt x="0" y="0"/>
                  </a:moveTo>
                  <a:lnTo>
                    <a:pt x="136271" y="0"/>
                  </a:lnTo>
                  <a:lnTo>
                    <a:pt x="136271" y="136271"/>
                  </a:lnTo>
                  <a:lnTo>
                    <a:pt x="0" y="136271"/>
                  </a:lnTo>
                  <a:close/>
                </a:path>
              </a:pathLst>
            </a:custGeom>
            <a:solidFill>
              <a:srgbClr val="5AE0A7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36271" cy="174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520693" y="7322131"/>
            <a:ext cx="517402" cy="517402"/>
            <a:chOff x="0" y="0"/>
            <a:chExt cx="136271" cy="13627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6271" cy="136271"/>
            </a:xfrm>
            <a:custGeom>
              <a:avLst/>
              <a:gdLst/>
              <a:ahLst/>
              <a:cxnLst/>
              <a:rect r="r" b="b" t="t" l="l"/>
              <a:pathLst>
                <a:path h="136271" w="136271">
                  <a:moveTo>
                    <a:pt x="0" y="0"/>
                  </a:moveTo>
                  <a:lnTo>
                    <a:pt x="136271" y="0"/>
                  </a:lnTo>
                  <a:lnTo>
                    <a:pt x="136271" y="136271"/>
                  </a:lnTo>
                  <a:lnTo>
                    <a:pt x="0" y="136271"/>
                  </a:lnTo>
                  <a:close/>
                </a:path>
              </a:pathLst>
            </a:custGeom>
            <a:solidFill>
              <a:srgbClr val="5AE0A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36271" cy="174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601211" y="3767557"/>
            <a:ext cx="356365" cy="30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1932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04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520693" y="5764611"/>
            <a:ext cx="517402" cy="30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1932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05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520693" y="7424698"/>
            <a:ext cx="517402" cy="30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1932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06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488599" y="3526993"/>
            <a:ext cx="4831927" cy="1406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Applying finetuned model to two SD pipelines: txt-to-img &amp; img2img.</a:t>
            </a:r>
          </a:p>
          <a:p>
            <a:pPr algn="l">
              <a:lnSpc>
                <a:spcPts val="2801"/>
              </a:lnSpc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txt-to-img (prompt) → img2img (prompt + image).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488599" y="7235328"/>
            <a:ext cx="4831927" cy="2111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001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Improvement:</a:t>
            </a:r>
          </a:p>
          <a:p>
            <a:pPr algn="l" marL="432076" indent="-216038" lvl="1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ControlNet</a:t>
            </a:r>
          </a:p>
          <a:p>
            <a:pPr algn="l" marL="432076" indent="-216038" lvl="1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Better data (manual annot.)</a:t>
            </a:r>
          </a:p>
          <a:p>
            <a:pPr algn="l" marL="432076" indent="-216038" lvl="1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Tweaking params (strength, guidance_scale, steps)</a:t>
            </a:r>
          </a:p>
          <a:p>
            <a:pPr algn="l" marL="432076" indent="-216038" lvl="1">
              <a:lnSpc>
                <a:spcPts val="2801"/>
              </a:lnSpc>
              <a:buFont typeface="Arial"/>
              <a:buChar char="•"/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Blended frames (cross-fading)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485770" y="5543085"/>
            <a:ext cx="4831927" cy="105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00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Implementing a smooth animation creator that puts together the frames in  a consistent manner, produces a .gif.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165002" y="1430858"/>
            <a:ext cx="9957995" cy="85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550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Steps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9481" y="4368035"/>
            <a:ext cx="12029039" cy="151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26"/>
              </a:lnSpc>
            </a:pPr>
            <a:r>
              <a:rPr lang="en-US" sz="9698">
                <a:solidFill>
                  <a:srgbClr val="5AE0A7"/>
                </a:solidFill>
                <a:latin typeface="Russo One"/>
                <a:ea typeface="Russo One"/>
                <a:cs typeface="Russo One"/>
                <a:sym typeface="Russo One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5840131" y="2261080"/>
            <a:ext cx="3181238" cy="791333"/>
          </a:xfrm>
          <a:custGeom>
            <a:avLst/>
            <a:gdLst/>
            <a:ahLst/>
            <a:cxnLst/>
            <a:rect r="r" b="b" t="t" l="l"/>
            <a:pathLst>
              <a:path h="791333" w="3181238">
                <a:moveTo>
                  <a:pt x="3181238" y="0"/>
                </a:moveTo>
                <a:lnTo>
                  <a:pt x="0" y="0"/>
                </a:lnTo>
                <a:lnTo>
                  <a:pt x="0" y="791333"/>
                </a:lnTo>
                <a:lnTo>
                  <a:pt x="3181238" y="791333"/>
                </a:lnTo>
                <a:lnTo>
                  <a:pt x="318123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90403" y="2261080"/>
            <a:ext cx="3181238" cy="791333"/>
          </a:xfrm>
          <a:custGeom>
            <a:avLst/>
            <a:gdLst/>
            <a:ahLst/>
            <a:cxnLst/>
            <a:rect r="r" b="b" t="t" l="l"/>
            <a:pathLst>
              <a:path h="791333" w="3181238">
                <a:moveTo>
                  <a:pt x="0" y="0"/>
                </a:moveTo>
                <a:lnTo>
                  <a:pt x="3181238" y="0"/>
                </a:lnTo>
                <a:lnTo>
                  <a:pt x="3181238" y="791333"/>
                </a:lnTo>
                <a:lnTo>
                  <a:pt x="0" y="791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DAGnlkAXb4I</dc:identifier>
  <dcterms:modified xsi:type="dcterms:W3CDTF">2011-08-01T06:04:30Z</dcterms:modified>
  <cp:revision>1</cp:revision>
  <dc:title>Animation-Generator-Pres</dc:title>
</cp:coreProperties>
</file>