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Roboto"/>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3e81a34297_0_1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e81a34297_0_1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Rahul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58f4515a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58f4515a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5ec0909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5ec0909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58f4515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58f4515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558f4515a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58f4515a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58f4515a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58f4515a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58f4515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58f4515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 tab here to show the actual dashboards in action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58f4515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58f4515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49820d6f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49820d6f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1a7f67cb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1a7f67cb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Rahul - from here until end of presentation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49820d6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49820d6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e81a342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e81a3429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49820d6f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49820d6f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AIC tells you how well the parameters fit the model. The lower the AIC, the better the fit</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49820d6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49820d6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49820d6f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49820d6f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R-squared accuracy measures</a:t>
            </a:r>
            <a:r>
              <a:rPr lang="en">
                <a:solidFill>
                  <a:schemeClr val="dk1"/>
                </a:solidFill>
              </a:rPr>
              <a:t> the proportion of variance explained by the model. Our R² of 0.954-0.997 indicates that 95.4-99.7% of the variance in the data is explained by our ARIMA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so to summarize the accuracy and validation: What was done is using the AIC value to find the best fitting model, and then validating this model fit using R-squared accuracy metric. The final accuracy for all of the models ranged from 95.4%-99.7% which validates the ARIMA predictions.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549820d6f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549820d6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49820d6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49820d6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Race Demographics</a:t>
            </a:r>
            <a:r>
              <a:rPr lang="en">
                <a:solidFill>
                  <a:schemeClr val="dk1"/>
                </a:solidFill>
              </a:rPr>
              <a:t> - Hispanic population overtaking White population by 2028. </a:t>
            </a:r>
            <a:r>
              <a:rPr i="1" lang="en">
                <a:solidFill>
                  <a:schemeClr val="dk1"/>
                </a:solidFill>
              </a:rPr>
              <a:t>Why</a:t>
            </a:r>
            <a:r>
              <a:rPr lang="en">
                <a:solidFill>
                  <a:schemeClr val="dk1"/>
                </a:solidFill>
              </a:rPr>
              <a:t>: Changing migration patterns and higher birth rates in Hispanic communities reshaping housing needs toward multi-generational homes and culturally diverse communities.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Income Polarization</a:t>
            </a:r>
            <a:r>
              <a:rPr lang="en">
                <a:solidFill>
                  <a:schemeClr val="dk1"/>
                </a:solidFill>
              </a:rPr>
              <a:t> - High-income and low-income groups expanding while middle-income shrinks. </a:t>
            </a:r>
            <a:r>
              <a:rPr i="1" lang="en">
                <a:solidFill>
                  <a:schemeClr val="dk1"/>
                </a:solidFill>
              </a:rPr>
              <a:t>Why</a:t>
            </a:r>
            <a:r>
              <a:rPr lang="en">
                <a:solidFill>
                  <a:schemeClr val="dk1"/>
                </a:solidFill>
              </a:rPr>
              <a:t>: Economic restructuring and technology sector growth creating a bifurcated housing market with luxury and subsidized housing demand outpacing middle-market options.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Aging Population</a:t>
            </a:r>
            <a:r>
              <a:rPr lang="en">
                <a:solidFill>
                  <a:schemeClr val="dk1"/>
                </a:solidFill>
              </a:rPr>
              <a:t> - Seniors (65+) showing consistent growth while youth population remains flat. </a:t>
            </a:r>
            <a:r>
              <a:rPr i="1" lang="en">
                <a:solidFill>
                  <a:schemeClr val="dk1"/>
                </a:solidFill>
              </a:rPr>
              <a:t>Why</a:t>
            </a:r>
            <a:r>
              <a:rPr lang="en">
                <a:solidFill>
                  <a:schemeClr val="dk1"/>
                </a:solidFill>
              </a:rPr>
              <a:t>: Baby boomer aging and longer lifespans driving increased demand for accessible, single-level homes and senior-oriented communities.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Population Stabilization</a:t>
            </a:r>
            <a:r>
              <a:rPr lang="en">
                <a:solidFill>
                  <a:schemeClr val="dk1"/>
                </a:solidFill>
              </a:rPr>
              <a:t> - After recent decline, modest growth resuming post-2025. </a:t>
            </a:r>
            <a:r>
              <a:rPr i="1" lang="en">
                <a:solidFill>
                  <a:schemeClr val="dk1"/>
                </a:solidFill>
              </a:rPr>
              <a:t>Why</a:t>
            </a:r>
            <a:r>
              <a:rPr lang="en">
                <a:solidFill>
                  <a:schemeClr val="dk1"/>
                </a:solidFill>
              </a:rPr>
              <a:t>: High housing costs drove outmigration, but California's economic opportunities still attract newcomers, creating a more balanced population outlook that may help housing markets normalize.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49820d6f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549820d6f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ZHVI Regional Divergence</a:t>
            </a:r>
            <a:r>
              <a:rPr lang="en">
                <a:solidFill>
                  <a:schemeClr val="dk1"/>
                </a:solidFill>
              </a:rPr>
              <a:t> - San Jose projected to reach $1.9M by 2028, nearly double Los Angeles values at $1M. </a:t>
            </a:r>
            <a:r>
              <a:rPr i="1" lang="en">
                <a:solidFill>
                  <a:schemeClr val="dk1"/>
                </a:solidFill>
              </a:rPr>
              <a:t>Why</a:t>
            </a:r>
            <a:r>
              <a:rPr lang="en">
                <a:solidFill>
                  <a:schemeClr val="dk1"/>
                </a:solidFill>
              </a:rPr>
              <a:t>: Persistent tech sector dominance and severe supply constraints in Silicon Valley create extreme price premiums, while secondary markets face more modest growth due to lower employment density and greater housing availability.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Income Affordability Crisis</a:t>
            </a:r>
            <a:r>
              <a:rPr lang="en">
                <a:solidFill>
                  <a:schemeClr val="dk1"/>
                </a:solidFill>
              </a:rPr>
              <a:t> - Required income in San Jose forecasted to exceed $500K by 2028, with even mid-tier markets requiring $300K+. </a:t>
            </a:r>
            <a:r>
              <a:rPr i="1" lang="en">
                <a:solidFill>
                  <a:schemeClr val="dk1"/>
                </a:solidFill>
              </a:rPr>
              <a:t>Why</a:t>
            </a:r>
            <a:r>
              <a:rPr lang="en">
                <a:solidFill>
                  <a:schemeClr val="dk1"/>
                </a:solidFill>
              </a:rPr>
              <a:t>: Rising interest rates combined with continued price appreciation push homeownership increasingly out of reach for middle-income Californians, transforming coastal cities into enclaves for high-income households and generational wealth. (TLDR u and ur partner potentially need to be making 250k a piece to comfortably afford a house in sj within the next few years)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Optimal ARIMA Model Parameters:</a:t>
            </a:r>
            <a:endParaRPr>
              <a:solidFill>
                <a:schemeClr val="dk1"/>
              </a:solidFill>
            </a:endParaRPr>
          </a:p>
          <a:p>
            <a:pPr indent="0" lvl="0" marL="0" rtl="0" algn="l">
              <a:spcBef>
                <a:spcPts val="0"/>
              </a:spcBef>
              <a:spcAft>
                <a:spcPts val="0"/>
              </a:spcAft>
              <a:buNone/>
            </a:pPr>
            <a:r>
              <a:rPr lang="en">
                <a:solidFill>
                  <a:schemeClr val="dk1"/>
                </a:solidFill>
              </a:rPr>
              <a:t>San Jose, CA_ZHVI: ARIMA(1, 2, 1)</a:t>
            </a:r>
            <a:endParaRPr>
              <a:solidFill>
                <a:schemeClr val="dk1"/>
              </a:solidFill>
            </a:endParaRPr>
          </a:p>
          <a:p>
            <a:pPr indent="0" lvl="0" marL="0" rtl="0" algn="l">
              <a:spcBef>
                <a:spcPts val="0"/>
              </a:spcBef>
              <a:spcAft>
                <a:spcPts val="0"/>
              </a:spcAft>
              <a:buNone/>
            </a:pPr>
            <a:r>
              <a:rPr lang="en">
                <a:solidFill>
                  <a:schemeClr val="dk1"/>
                </a:solidFill>
              </a:rPr>
              <a:t>San Francisco, CA_ZHVI: ARIMA(0, 2, 1)</a:t>
            </a:r>
            <a:endParaRPr>
              <a:solidFill>
                <a:schemeClr val="dk1"/>
              </a:solidFill>
            </a:endParaRPr>
          </a:p>
          <a:p>
            <a:pPr indent="0" lvl="0" marL="0" rtl="0" algn="l">
              <a:spcBef>
                <a:spcPts val="0"/>
              </a:spcBef>
              <a:spcAft>
                <a:spcPts val="0"/>
              </a:spcAft>
              <a:buNone/>
            </a:pPr>
            <a:r>
              <a:rPr lang="en">
                <a:solidFill>
                  <a:schemeClr val="dk1"/>
                </a:solidFill>
              </a:rPr>
              <a:t>Santa Cruz, CA_ZHVI: ARIMA(1, 2, 0)</a:t>
            </a:r>
            <a:endParaRPr>
              <a:solidFill>
                <a:schemeClr val="dk1"/>
              </a:solidFill>
            </a:endParaRPr>
          </a:p>
          <a:p>
            <a:pPr indent="0" lvl="0" marL="0" rtl="0" algn="l">
              <a:spcBef>
                <a:spcPts val="0"/>
              </a:spcBef>
              <a:spcAft>
                <a:spcPts val="0"/>
              </a:spcAft>
              <a:buNone/>
            </a:pPr>
            <a:r>
              <a:rPr lang="en">
                <a:solidFill>
                  <a:schemeClr val="dk1"/>
                </a:solidFill>
              </a:rPr>
              <a:t>Santa Maria, CA_ZHVI: ARIMA(1, 2, 0)</a:t>
            </a:r>
            <a:endParaRPr>
              <a:solidFill>
                <a:schemeClr val="dk1"/>
              </a:solidFill>
            </a:endParaRPr>
          </a:p>
          <a:p>
            <a:pPr indent="0" lvl="0" marL="0" rtl="0" algn="l">
              <a:spcBef>
                <a:spcPts val="0"/>
              </a:spcBef>
              <a:spcAft>
                <a:spcPts val="0"/>
              </a:spcAft>
              <a:buNone/>
            </a:pPr>
            <a:r>
              <a:rPr lang="en">
                <a:solidFill>
                  <a:schemeClr val="dk1"/>
                </a:solidFill>
              </a:rPr>
              <a:t>Los Angeles, CA_ZHVI: ARIMA(1, 2, 1)</a:t>
            </a:r>
            <a:endParaRPr>
              <a:solidFill>
                <a:schemeClr val="dk1"/>
              </a:solidFill>
            </a:endParaRPr>
          </a:p>
          <a:p>
            <a:pPr indent="0" lvl="0" marL="0" rtl="0" algn="l">
              <a:spcBef>
                <a:spcPts val="0"/>
              </a:spcBef>
              <a:spcAft>
                <a:spcPts val="0"/>
              </a:spcAft>
              <a:buNone/>
            </a:pPr>
            <a:r>
              <a:rPr lang="en">
                <a:solidFill>
                  <a:schemeClr val="dk1"/>
                </a:solidFill>
              </a:rPr>
              <a:t>San Jose, CA_Income Needed: ARIMA(1, 2, 1)</a:t>
            </a:r>
            <a:endParaRPr>
              <a:solidFill>
                <a:schemeClr val="dk1"/>
              </a:solidFill>
            </a:endParaRPr>
          </a:p>
          <a:p>
            <a:pPr indent="0" lvl="0" marL="0" rtl="0" algn="l">
              <a:spcBef>
                <a:spcPts val="0"/>
              </a:spcBef>
              <a:spcAft>
                <a:spcPts val="0"/>
              </a:spcAft>
              <a:buNone/>
            </a:pPr>
            <a:r>
              <a:rPr lang="en">
                <a:solidFill>
                  <a:schemeClr val="dk1"/>
                </a:solidFill>
              </a:rPr>
              <a:t>San Francisco, CA_Income Needed: ARIMA(1, 2, 1)</a:t>
            </a:r>
            <a:endParaRPr>
              <a:solidFill>
                <a:schemeClr val="dk1"/>
              </a:solidFill>
            </a:endParaRPr>
          </a:p>
          <a:p>
            <a:pPr indent="0" lvl="0" marL="0" rtl="0" algn="l">
              <a:spcBef>
                <a:spcPts val="0"/>
              </a:spcBef>
              <a:spcAft>
                <a:spcPts val="0"/>
              </a:spcAft>
              <a:buNone/>
            </a:pPr>
            <a:r>
              <a:rPr lang="en">
                <a:solidFill>
                  <a:schemeClr val="dk1"/>
                </a:solidFill>
              </a:rPr>
              <a:t>Santa Cruz, CA_Income Needed: ARIMA(0, 2, 2)</a:t>
            </a:r>
            <a:endParaRPr>
              <a:solidFill>
                <a:schemeClr val="dk1"/>
              </a:solidFill>
            </a:endParaRPr>
          </a:p>
          <a:p>
            <a:pPr indent="0" lvl="0" marL="0" rtl="0" algn="l">
              <a:spcBef>
                <a:spcPts val="0"/>
              </a:spcBef>
              <a:spcAft>
                <a:spcPts val="0"/>
              </a:spcAft>
              <a:buNone/>
            </a:pPr>
            <a:r>
              <a:rPr lang="en">
                <a:solidFill>
                  <a:schemeClr val="dk1"/>
                </a:solidFill>
              </a:rPr>
              <a:t>Santa Maria, CA_Income Needed: ARIMA(1, 2, 0)</a:t>
            </a:r>
            <a:endParaRPr>
              <a:solidFill>
                <a:schemeClr val="dk1"/>
              </a:solidFill>
            </a:endParaRPr>
          </a:p>
          <a:p>
            <a:pPr indent="0" lvl="0" marL="0" rtl="0" algn="l">
              <a:lnSpc>
                <a:spcPct val="130770"/>
              </a:lnSpc>
              <a:spcBef>
                <a:spcPts val="0"/>
              </a:spcBef>
              <a:spcAft>
                <a:spcPts val="0"/>
              </a:spcAft>
              <a:buClr>
                <a:schemeClr val="dk1"/>
              </a:buClr>
              <a:buSzPts val="1100"/>
              <a:buFont typeface="Arial"/>
              <a:buNone/>
            </a:pPr>
            <a:r>
              <a:rPr lang="en">
                <a:solidFill>
                  <a:schemeClr val="dk1"/>
                </a:solidFill>
              </a:rPr>
              <a:t>Los Angeles, CA_Income Needed: ARIMA(1, 2, 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549820d6f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49820d6f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1a7f67cb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41a7f67cb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42042824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42042824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3e81a3429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3e81a3429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27fbf4f4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27fbf4f4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27fbf4f4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27fbf4f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e81a3429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e81a3429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327fbf4f4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327fbf4f4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1a7f67cb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41a7f67cb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58f4515a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58f4515a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58f4515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58f4515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6578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7890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26395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6578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7890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6578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7852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1545475"/>
            <a:ext cx="7688700" cy="32043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6578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7852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1545475"/>
            <a:ext cx="3774300" cy="32043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0" y="1545475"/>
            <a:ext cx="3774300" cy="32043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6578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7852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6578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7852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248325"/>
            <a:ext cx="3300900" cy="2501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6578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7852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26281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819225"/>
            <a:ext cx="3374400" cy="3930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SzPts val="2800"/>
              <a:buNone/>
              <a:defRPr b="1" sz="2800"/>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SzPts val="1300"/>
              <a:buChar char="●"/>
              <a:defRPr sz="1300"/>
            </a:lvl1pPr>
            <a:lvl2pPr indent="-298450" lvl="1" marL="914400">
              <a:lnSpc>
                <a:spcPct val="115000"/>
              </a:lnSpc>
              <a:spcBef>
                <a:spcPts val="0"/>
              </a:spcBef>
              <a:spcAft>
                <a:spcPts val="0"/>
              </a:spcAft>
              <a:buSzPts val="1100"/>
              <a:buChar char="○"/>
              <a:defRPr sz="1100"/>
            </a:lvl2pPr>
            <a:lvl3pPr indent="-298450" lvl="2" marL="1371600">
              <a:lnSpc>
                <a:spcPct val="115000"/>
              </a:lnSpc>
              <a:spcBef>
                <a:spcPts val="0"/>
              </a:spcBef>
              <a:spcAft>
                <a:spcPts val="0"/>
              </a:spcAft>
              <a:buSzPts val="1100"/>
              <a:buChar char="■"/>
              <a:defRPr sz="1100"/>
            </a:lvl3pPr>
            <a:lvl4pPr indent="-298450" lvl="3" marL="1828800">
              <a:lnSpc>
                <a:spcPct val="115000"/>
              </a:lnSpc>
              <a:spcBef>
                <a:spcPts val="0"/>
              </a:spcBef>
              <a:spcAft>
                <a:spcPts val="0"/>
              </a:spcAft>
              <a:buSzPts val="1100"/>
              <a:buChar char="●"/>
              <a:defRPr sz="1100"/>
            </a:lvl4pPr>
            <a:lvl5pPr indent="-298450" lvl="4" marL="2286000">
              <a:lnSpc>
                <a:spcPct val="115000"/>
              </a:lnSpc>
              <a:spcBef>
                <a:spcPts val="0"/>
              </a:spcBef>
              <a:spcAft>
                <a:spcPts val="0"/>
              </a:spcAft>
              <a:buSzPts val="1100"/>
              <a:buChar char="○"/>
              <a:defRPr sz="1100"/>
            </a:lvl5pPr>
            <a:lvl6pPr indent="-298450" lvl="5" marL="2743200">
              <a:lnSpc>
                <a:spcPct val="115000"/>
              </a:lnSpc>
              <a:spcBef>
                <a:spcPts val="0"/>
              </a:spcBef>
              <a:spcAft>
                <a:spcPts val="0"/>
              </a:spcAft>
              <a:buSzPts val="1100"/>
              <a:buChar char="■"/>
              <a:defRPr sz="1100"/>
            </a:lvl6pPr>
            <a:lvl7pPr indent="-298450" lvl="6" marL="3200400">
              <a:lnSpc>
                <a:spcPct val="115000"/>
              </a:lnSpc>
              <a:spcBef>
                <a:spcPts val="0"/>
              </a:spcBef>
              <a:spcAft>
                <a:spcPts val="0"/>
              </a:spcAft>
              <a:buSzPts val="1100"/>
              <a:buChar char="●"/>
              <a:defRPr sz="1100"/>
            </a:lvl7pPr>
            <a:lvl8pPr indent="-298450" lvl="7" marL="3657600">
              <a:lnSpc>
                <a:spcPct val="115000"/>
              </a:lnSpc>
              <a:spcBef>
                <a:spcPts val="0"/>
              </a:spcBef>
              <a:spcAft>
                <a:spcPts val="0"/>
              </a:spcAft>
              <a:buSzPts val="1100"/>
              <a:buChar char="○"/>
              <a:defRPr sz="1100"/>
            </a:lvl8pPr>
            <a:lvl9pPr indent="-298450" lvl="8" marL="4114800">
              <a:lnSpc>
                <a:spcPct val="115000"/>
              </a:lnSpc>
              <a:spcBef>
                <a:spcPts val="0"/>
              </a:spcBef>
              <a:spcAft>
                <a:spcPts val="0"/>
              </a:spcAft>
              <a:buSzPts val="1100"/>
              <a:buChar char="■"/>
              <a:defRPr sz="1100"/>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ata.census.gov/app/mdat/ACSPUMS1Y2008/table?cv=ucgid&amp;rv=AGEP_RC1,SEX,SCHL_RC1,HISP_RC1,RAC1P_RC1,PINCP_RC1&amp;wt=PWGTP&amp;g=AwFm-BVBlYDYg&amp;AGEP_RC1=N4IgyiBcIEoKYGMD2ATOACAZkgTugggOZwgA0sUI~A4gKIAKZIAalANpsgAMXpAjJAF8A7Ex7oALknQiyEnAFc4AXVKchADkgA2ACxM~GydL1zFKtSAHaArJACc9prePoNXANRmly5QF8gA&amp;SCHL_RC1=N4IgyiBcIEoKYGMD2ATOACAZkgTugoigK4ICGALgJZIB2pANuheaZTQLZw3kgA0sUcAGEAEgBk~IAGpQA2rJABGAGy9FAdkkjKAcwAW6AM4I9SJI1zo4ARyKUAbgy49e5HETgBdXgoBMABjUATjUADkkwJE50ZHp6OB04XnR4w0N0cj1SGnQAFgBaAE88NB0cODg~Nw9vPwBmXl9cxsVG30kAIVITOHpcAHJ00vKMSz1dPTgcKvcvHyUAVl5-VsUG-yXAxVb-VX9mxWb-dZD-dTVfNUD-UOX2-gA5JHRx-SMTM0YUSgAHPvZSDMap4AL5AA&amp;HISP_RC1=N4IgyiBcIEoKYGMD2ATOACAZkgTu~yaK6aALgIYCWANnMQBKUDOADuQHaULq6UDmldiAA0sKCHoBJMAAURIAGpQA2spAAGAEzD1AZh0AWHQFYdANh0B2HQA4dATmEBGdc6fPtT-U6NPTTiydrJzsnR01XTXdNbU19TQN5RlYOLhFSHABXOABdYTV1J3kAOSRSdGS2TgR0rNycgF8gA&amp;RAC1P_RC1=N4IgyiBcIEoKYGMD2ATOACAZkgTu~yaK6aALgIYCWANnMTuQhoXCADSxSwCCAwgIwAFdiABqUANoSQ-EQHUAFpVKs2pHAFc4AXTbSATCO6YclBOQB26bgFs4p8xfbqtu6QDYjAZ0qXnmnT0QAGY2ABY2AFY2AHY2AA42AE4RAHlSBXt-V20AXyA&amp;PINCP_RC1=N4IgyiBcIEoKYGMD2ATOACAZkgTugKkgC4CGANugA5w4DOSAdgOS3oCWDyAthgBS1sA5gzgoANOgCutDAEEAIgCkAkgDkAwuiJJ0JFACtpRLTuQNapBsZRIyZEnQCUIMbCggACmvUeXIAGpQANpBIAC0AIwAnDFRYpGxABxiAMyQEZAALLGp6QCsAAxFGZkATAWxeWKZkAkxAOy1EX6qxOgAomQyAO4AFjQYAOI4SJLUKC6Y5DIAumKhaYVFkLFRfgAkVUUFJujrcbEuRDiScHML6dsF6dkxGxEFYtu76xGZYodix6fnIGkRS2upVua1cry2RRewI~dy~JzO8z~kFKgMgKRBGxRT0h2j26JhoO~CIuKVRINBIHWpOxO1x62yBKO8N~iyukHqGLBhRpLw5jLhP0RaXqqIBVw2Ip5JAYKHQSAAbjQmYLQgUWjplJwkDxlWcZgBfIA" TargetMode="External"/><Relationship Id="rId4" Type="http://schemas.openxmlformats.org/officeDocument/2006/relationships/hyperlink" Target="https://data.census.gov/app/mdat/ACSPUMS1Y2009/table?cv=ucgid&amp;rv=AGEP_RC1,SEX,SCHL_RC1,HISP_RC1,RAC1P_RC1,PINCP_RC1&amp;wt=PWGTP&amp;g=AwFm-BVBlYDYg&amp;AGEP_RC1=N4IgyiBcIEoKYGMD2ATOACAZkgTugggOZwgA0sUI~A4gKIAKZIAalANpsgAMXpAjJAF8A7Ex7oALknQiyEnAFc4AXVKchADkgA2ACxM~GydL1zFKtSAHaArJACc9prePoNXANRmly5QF8gA&amp;SCHL_RC1=N4IgyiBcIEoKYGMD2ATOACAZkgTugoigK4ICGALgJZIB2pANuheaZTQLZw3kgA0sUcAGEAEgBk~IAGpQA2rJABGAGy9FAdkkjKAcwAW6AM4I9SJI1zo4ARyKUAbgy49e5HETgBdXgoBMABjUATjUADkkwJE50ZHp6OB04XnR4w0N0cj1SGnQAFgBaAE88NB0cODg~Nw9vPwBmXl9cxsVG30kAIVITOHpcAHJ00vKMSz1dPTgcKvcvHyUAVl5-VsUG-yXAxVb-VX9mxWb-dZD-dTVfNUD-UOX2-gA5JHRx-SMTM0YUSgAHPvZSDMap4AL5AA&amp;HISP_RC1=N4IgyiBcIEoKYGMD2ATOACAZkgTu~yaK6aALgIYCWANnMQBKUDOADuQHaULq6UDmldiAA0sKCHoBJMAAURIAGpQA2spAAGAEzD1AZh0AWHQFYdANh0B2HQA4dATmEBGdc6fPtT-U6NPTTiydrJzsnR01XTXdNbU19TQN5RlYOLhFSHABXOABdYTV1J3kAOSRSdGS2TgR0rNycgF8gA&amp;RAC1P_RC1=N4IgyiBcIEoKYGMD2ATOACAZkgTu~yaK6aALgIYCWANnMTuQhoXCADSxSwCCAwgIwAFdiABqUANoSQ-EQHUAFpVKs2pHAFc4AXTbSATCO6YclBOQB26bgFs4p8xfbqtu6QDYjAZ0qXnmnT0QAGY2ABY2AFY2AHY2AA42AE4RAHlSBXt-V20AXyA&amp;PINCP_RC1=N4IgyiBcIEoKYGMD2ATOACAZkgTugKkgC4CGANugA5w4DOSAdgOS3oCWDyAthgBS1sA5gzgoANOgCutDAEEAIgCkAkgDkAwuiJJ0JFACtpRLTuQNapBsZRIyZEnQCUIMbCggACmvUeXIAGpQANpBIAC0AIwAnDFRYpGxABxiAMyQEZAALLGp6QCsAAxFGZkATAWxeWKZkAkxAOy1EX6qxOgAomQyAO4AFjQYAOI4SJLUKC6Y5DIAumKhaYVFkLFRfgAkVUUFJujrcbEuRDiScHML6dsF6dkxGxEFYtu76xGZYodix6fnIGkRS2upVua1cry2RRewI~dy~JzO8z~kFKgMgKRBGxRT0h2j26JhoO~CIuKVRINBIHWpOxO1x62yBKO8N~iyukHqGLBhRpLw5jLhP0RaXqqIBVw2Ip5JAYKHQSAAbjQmYLQgUWjplJwkDxlWcZgBfIA" TargetMode="External"/><Relationship Id="rId5" Type="http://schemas.openxmlformats.org/officeDocument/2006/relationships/hyperlink" Target="https://data.census.gov/app/mdat/ACSPUMS1Y2023/table?cv=ucgid&amp;rv=AGEP_RC1,SEX,SCHL_RC1,HISP_RC1,RAC1P_RC1,PINCP_RC1&amp;wt=PWGTP&amp;g=AwFm-BVBlYDYg&amp;AGEP_RC1=N4IgyiBcIEoKYGMD2ATOACAZkgTugggOZwgA0sUI~A4gKIAKZIAalANpsgAMXpAjJAF8A7Ex7oALknQiyEnAFc4AXVKchADkgA2ACxM~GydL1zFKtSAHaArJACc9prePoNXANRmly5QF8gA&amp;SCHL_RC1=N4IgyiBcIEoKYGMD2ATOACAZkgTugoigK4ICGALgJZIB2pANuheaZTQLZw3kgA0sUcAGEAEgBk~IAGpQA2rJABGAGy9FAdkkjKAcwAW6AM4I9SJI1zo4ARyKUAbgy49e5HETgBdXgoBMABjUATjUADkkwJE50ZHp6OB04XnR4w0N0cj1SGnQAFgBaAE88NB0cODg~Nw9vPwBmXl9cxsVG30kAIVITOHpcAHJ00vKMSz1dPTgcKvcvHyUAVl5-VsUG-yXAxVb-VX9mxWb-dZD-dTVfNUD-UOX2-gA5JHRx-SMTM0YUSgAHPvZSDMap4AL5AA&amp;HISP_RC1=N4IgyiBcIEoKYGMD2ATOACAZkgTu~yaK6aALgIYCWANnMQBKUDOADuQHaULq6UDmldiAA0sKCHoBJMAAURIAGpQA2spAAGAEzD1AZh0AWHQFYdANh0B2HQA4dATmEBGdc6fPtT-U6NPTTiydrJzsnR01XTXdNbU19TQN5RlYOLhFSHABXOABdYTV1J3kAOSRSdGS2TgR0rNycgF8gA&amp;RAC1P_RC1=N4IgyiBcIEoKYGMD2ATOACAZkgTu~yaK6aALgIYCWANnMTuQhoXCADSxSwCCAwgIwAFdiABqUANoSQ-EQHUAFpVKs2pHAFc4AXTbSATCO6YclBOQB26bgFs4p8xfbqtu6QDYjAZ0qXnmnT0QAGY2ABY2AFY2AHY2AA42AE4RAHlSBXt-V20AXyA&amp;PINCP_RC1=N4IgyiBcIEoKYGMD2ATOACAZkgTugKkgC4CGANugA5w4DOSAdgOS3oCWDyAthgBS1sA5gzgoANOgCutDAEEAIgCkAkgDkAwuiJJ0JFACtpRLTuQNapBsZRIyZEnQCUIMbCggACmvUeXIAGpQANpBIAC0AIwAnDFRYpGxABxiAMyQEZAALLGp6QCsAAxFGZkATAWxeWKZkAkxAOy1EX6qxOgAomQyAO4AFjQYAOI4SJLUKC6Y5DIAumKhaYVFkLFRfgAkVUUFJujrcbEuRDiScHML6dsF6dkxGxEFYtu76xGZYodix6fnIGkRS2upVua1cry2RRewI~dy~JzO8z~kFKgMgKRBGxRT0h2j26JhoO~CIuKVRINBIHWpOxO1x62yBKO8N~iyukHqGLBhRpLw5jLhP0RaXqqIBVw2Ip5JAYKHQSAAbjQmYLQgUWjplJwkDxlWcZgBfIA" TargetMode="External"/><Relationship Id="rId6" Type="http://schemas.openxmlformats.org/officeDocument/2006/relationships/hyperlink" Target="https://www.zillow.com/research/data/" TargetMode="External"/><Relationship Id="rId7" Type="http://schemas.openxmlformats.org/officeDocument/2006/relationships/hyperlink" Target="https://public.tableau.com/app/profile/ibrahim.khalid1856/viz/demographics_17465219834190/DemographicsofCalifornia2008-202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789050"/>
            <a:ext cx="7688100" cy="1664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lang="en" sz="5200">
                <a:solidFill>
                  <a:srgbClr val="1A1A1A"/>
                </a:solidFill>
              </a:rPr>
              <a:t>Housing Prices in California</a:t>
            </a:r>
            <a:endParaRPr sz="5200">
              <a:solidFill>
                <a:srgbClr val="1A1A1A"/>
              </a:solidFill>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5" y="3172900"/>
            <a:ext cx="7688100" cy="14052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en"/>
              <a:t>Alisha Kartik, Ibrahim Khalid, Rahul Majmudar</a:t>
            </a:r>
            <a:br>
              <a:rPr lang="en"/>
            </a:br>
            <a:r>
              <a:rPr lang="en"/>
              <a:t>Group 7</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DATA 230</a:t>
            </a:r>
            <a:endParaRPr/>
          </a:p>
          <a:p>
            <a:pPr indent="0" lvl="0" marL="0" rtl="0" algn="r">
              <a:spcBef>
                <a:spcPts val="0"/>
              </a:spcBef>
              <a:spcAft>
                <a:spcPts val="0"/>
              </a:spcAft>
              <a:buNone/>
            </a:pPr>
            <a:r>
              <a:rPr lang="en"/>
              <a:t>Dr. Guannan Liu</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Final Project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0" y="1166250"/>
            <a:ext cx="9143999" cy="29993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0" y="785250"/>
            <a:ext cx="9143999" cy="37683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0" y="785254"/>
            <a:ext cx="9144001" cy="37746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272875" y="106587"/>
            <a:ext cx="8598250" cy="49303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1068687" y="112248"/>
            <a:ext cx="7006625" cy="49190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729450" y="7890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Interactive dashboards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8"/>
          <p:cNvPicPr preferRelativeResize="0"/>
          <p:nvPr/>
        </p:nvPicPr>
        <p:blipFill>
          <a:blip r:embed="rId3">
            <a:alphaModFix/>
          </a:blip>
          <a:stretch>
            <a:fillRect/>
          </a:stretch>
        </p:blipFill>
        <p:spPr>
          <a:xfrm>
            <a:off x="0" y="156664"/>
            <a:ext cx="9144000" cy="48301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3">
            <a:alphaModFix/>
          </a:blip>
          <a:stretch>
            <a:fillRect/>
          </a:stretch>
        </p:blipFill>
        <p:spPr>
          <a:xfrm>
            <a:off x="0" y="6625"/>
            <a:ext cx="9144003" cy="5013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729450" y="7890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Analysis - ARIMA Models for Demographics and Housing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ARIMA and why use it?</a:t>
            </a:r>
            <a:endParaRPr/>
          </a:p>
        </p:txBody>
      </p:sp>
      <p:sp>
        <p:nvSpPr>
          <p:cNvPr id="185" name="Google Shape;185;p31"/>
          <p:cNvSpPr txBox="1"/>
          <p:nvPr>
            <p:ph idx="1" type="body"/>
          </p:nvPr>
        </p:nvSpPr>
        <p:spPr>
          <a:xfrm>
            <a:off x="729450" y="1545475"/>
            <a:ext cx="7688700" cy="3204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a:t>ARIMA = AutoRegressive (AR) + Integrated (I) + Moving Average (MA)</a:t>
            </a:r>
            <a:endParaRPr b="1"/>
          </a:p>
          <a:p>
            <a:pPr indent="-311150" lvl="0" marL="457200" rtl="0" algn="l">
              <a:lnSpc>
                <a:spcPct val="150000"/>
              </a:lnSpc>
              <a:spcBef>
                <a:spcPts val="1200"/>
              </a:spcBef>
              <a:spcAft>
                <a:spcPts val="0"/>
              </a:spcAft>
              <a:buSzPts val="1300"/>
              <a:buChar char="●"/>
            </a:pPr>
            <a:r>
              <a:rPr lang="en"/>
              <a:t>Think of it as a statistical "crystal ball" specifically designed for time-based data</a:t>
            </a:r>
            <a:endParaRPr/>
          </a:p>
          <a:p>
            <a:pPr indent="-311150" lvl="0" marL="457200" rtl="0" algn="l">
              <a:lnSpc>
                <a:spcPct val="150000"/>
              </a:lnSpc>
              <a:spcBef>
                <a:spcPts val="0"/>
              </a:spcBef>
              <a:spcAft>
                <a:spcPts val="0"/>
              </a:spcAft>
              <a:buSzPts val="1300"/>
              <a:buChar char="●"/>
            </a:pPr>
            <a:r>
              <a:rPr lang="en"/>
              <a:t>Perfect for demographics and housing because it can:</a:t>
            </a:r>
            <a:endParaRPr/>
          </a:p>
          <a:p>
            <a:pPr indent="-298450" lvl="1" marL="914400" rtl="0" algn="l">
              <a:lnSpc>
                <a:spcPct val="150000"/>
              </a:lnSpc>
              <a:spcBef>
                <a:spcPts val="0"/>
              </a:spcBef>
              <a:spcAft>
                <a:spcPts val="0"/>
              </a:spcAft>
              <a:buSzPts val="1100"/>
              <a:buChar char="○"/>
            </a:pPr>
            <a:r>
              <a:rPr lang="en"/>
              <a:t>Identify underlying patterns in both population demographic and housing price changes</a:t>
            </a:r>
            <a:endParaRPr/>
          </a:p>
          <a:p>
            <a:pPr indent="-298450" lvl="1" marL="914400" rtl="0" algn="l">
              <a:lnSpc>
                <a:spcPct val="150000"/>
              </a:lnSpc>
              <a:spcBef>
                <a:spcPts val="0"/>
              </a:spcBef>
              <a:spcAft>
                <a:spcPts val="0"/>
              </a:spcAft>
              <a:buSzPts val="1100"/>
              <a:buChar char="○"/>
            </a:pPr>
            <a:r>
              <a:rPr lang="en"/>
              <a:t>It accounts for both long-term trends and short-term fluctuations</a:t>
            </a:r>
            <a:endParaRPr/>
          </a:p>
          <a:p>
            <a:pPr indent="-298450" lvl="1" marL="914400" rtl="0" algn="l">
              <a:lnSpc>
                <a:spcPct val="150000"/>
              </a:lnSpc>
              <a:spcBef>
                <a:spcPts val="0"/>
              </a:spcBef>
              <a:spcAft>
                <a:spcPts val="0"/>
              </a:spcAft>
              <a:buSzPts val="1100"/>
              <a:buChar char="○"/>
            </a:pPr>
            <a:r>
              <a:rPr lang="en"/>
              <a:t>It shows the uncertainty in its future projections</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7890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Found the Right Model</a:t>
            </a:r>
            <a:endParaRPr/>
          </a:p>
        </p:txBody>
      </p:sp>
      <p:sp>
        <p:nvSpPr>
          <p:cNvPr id="191" name="Google Shape;191;p32"/>
          <p:cNvSpPr txBox="1"/>
          <p:nvPr>
            <p:ph idx="1" type="body"/>
          </p:nvPr>
        </p:nvSpPr>
        <p:spPr>
          <a:xfrm>
            <a:off x="729450" y="973650"/>
            <a:ext cx="7688700" cy="42276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t/>
            </a:r>
            <a:endParaRPr sz="1200"/>
          </a:p>
          <a:p>
            <a:pPr indent="-304800" lvl="0" marL="457200" rtl="0" algn="l">
              <a:lnSpc>
                <a:spcPct val="150000"/>
              </a:lnSpc>
              <a:spcBef>
                <a:spcPts val="1200"/>
              </a:spcBef>
              <a:spcAft>
                <a:spcPts val="0"/>
              </a:spcAft>
              <a:buSzPts val="1200"/>
              <a:buChar char="●"/>
            </a:pPr>
            <a:r>
              <a:rPr b="1" lang="en" sz="1200"/>
              <a:t>Testing Strategy</a:t>
            </a:r>
            <a:r>
              <a:rPr lang="en" sz="1200"/>
              <a:t>:</a:t>
            </a:r>
            <a:endParaRPr sz="1200"/>
          </a:p>
          <a:p>
            <a:pPr indent="-304800" lvl="1" marL="914400" rtl="0" algn="l">
              <a:lnSpc>
                <a:spcPct val="150000"/>
              </a:lnSpc>
              <a:spcBef>
                <a:spcPts val="0"/>
              </a:spcBef>
              <a:spcAft>
                <a:spcPts val="0"/>
              </a:spcAft>
              <a:buSzPts val="1200"/>
              <a:buChar char="○"/>
            </a:pPr>
            <a:r>
              <a:rPr b="1" lang="en" sz="1200"/>
              <a:t>Essentially tested ARIMA models from (0,0,0) → (2,2,2) for each demographic group and housing region to see the best fit with the least error (will explain the numbers next slide)</a:t>
            </a:r>
            <a:endParaRPr b="1" sz="1200"/>
          </a:p>
          <a:p>
            <a:pPr indent="-304800" lvl="0" marL="457200" rtl="0" algn="l">
              <a:lnSpc>
                <a:spcPct val="150000"/>
              </a:lnSpc>
              <a:spcBef>
                <a:spcPts val="0"/>
              </a:spcBef>
              <a:spcAft>
                <a:spcPts val="0"/>
              </a:spcAft>
              <a:buSzPts val="1200"/>
              <a:buChar char="●"/>
            </a:pPr>
            <a:r>
              <a:rPr b="1" lang="en" sz="1200"/>
              <a:t>Finding the Best Fitting Model</a:t>
            </a:r>
            <a:r>
              <a:rPr lang="en" sz="1200"/>
              <a:t>:</a:t>
            </a:r>
            <a:endParaRPr sz="1200"/>
          </a:p>
          <a:p>
            <a:pPr indent="-304800" lvl="1" marL="914400" rtl="0" algn="l">
              <a:lnSpc>
                <a:spcPct val="150000"/>
              </a:lnSpc>
              <a:spcBef>
                <a:spcPts val="0"/>
              </a:spcBef>
              <a:spcAft>
                <a:spcPts val="0"/>
              </a:spcAft>
              <a:buSzPts val="1200"/>
              <a:buChar char="○"/>
            </a:pPr>
            <a:r>
              <a:rPr lang="en" sz="1200"/>
              <a:t>Some models were too simple (missed important patterns</a:t>
            </a:r>
            <a:r>
              <a:rPr lang="en" sz="1200"/>
              <a:t>)</a:t>
            </a:r>
            <a:endParaRPr sz="1200"/>
          </a:p>
          <a:p>
            <a:pPr indent="-304800" lvl="1" marL="914400" rtl="0" algn="l">
              <a:lnSpc>
                <a:spcPct val="150000"/>
              </a:lnSpc>
              <a:spcBef>
                <a:spcPts val="0"/>
              </a:spcBef>
              <a:spcAft>
                <a:spcPts val="0"/>
              </a:spcAft>
              <a:buSzPts val="1200"/>
              <a:buChar char="○"/>
            </a:pPr>
            <a:r>
              <a:rPr lang="en" sz="1200"/>
              <a:t>Some were too complex (over-analyzed random fluctuations)</a:t>
            </a:r>
            <a:endParaRPr sz="1200"/>
          </a:p>
          <a:p>
            <a:pPr indent="-304800" lvl="1" marL="914400" rtl="0" algn="l">
              <a:lnSpc>
                <a:spcPct val="150000"/>
              </a:lnSpc>
              <a:spcBef>
                <a:spcPts val="0"/>
              </a:spcBef>
              <a:spcAft>
                <a:spcPts val="0"/>
              </a:spcAft>
              <a:buSzPts val="1200"/>
              <a:buChar char="○"/>
            </a:pPr>
            <a:r>
              <a:rPr lang="en" sz="1200"/>
              <a:t>We u</a:t>
            </a:r>
            <a:r>
              <a:rPr lang="en" sz="1200"/>
              <a:t>sed </a:t>
            </a:r>
            <a:r>
              <a:rPr b="1" lang="en" sz="1200"/>
              <a:t>AIC </a:t>
            </a:r>
            <a:r>
              <a:rPr lang="en" sz="1200"/>
              <a:t>(Akaike Information Criterion) for each parameter set to see which fit best and come up with the optimal parameters for each demographic group and housing region</a:t>
            </a:r>
            <a:endParaRPr b="1"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the Numbers Mean: ARIMA(p,d,q)</a:t>
            </a:r>
            <a:endParaRPr/>
          </a:p>
        </p:txBody>
      </p:sp>
      <p:sp>
        <p:nvSpPr>
          <p:cNvPr id="197" name="Google Shape;197;p33"/>
          <p:cNvSpPr txBox="1"/>
          <p:nvPr>
            <p:ph idx="1" type="body"/>
          </p:nvPr>
        </p:nvSpPr>
        <p:spPr>
          <a:xfrm>
            <a:off x="729450" y="1545475"/>
            <a:ext cx="7688700" cy="320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p</a:t>
            </a:r>
            <a:r>
              <a:rPr lang="en"/>
              <a:t>: How many past years influence the current year</a:t>
            </a:r>
            <a:endParaRPr/>
          </a:p>
          <a:p>
            <a:pPr indent="-311150" lvl="0" marL="457200" rtl="0" algn="l">
              <a:spcBef>
                <a:spcPts val="0"/>
              </a:spcBef>
              <a:spcAft>
                <a:spcPts val="0"/>
              </a:spcAft>
              <a:buSzPts val="1300"/>
              <a:buChar char="●"/>
            </a:pPr>
            <a:r>
              <a:rPr b="1" lang="en"/>
              <a:t>d</a:t>
            </a:r>
            <a:r>
              <a:rPr lang="en"/>
              <a:t>: How many times we need to calculate year-over-year differences</a:t>
            </a:r>
            <a:endParaRPr/>
          </a:p>
          <a:p>
            <a:pPr indent="-311150" lvl="0" marL="457200" rtl="0" algn="l">
              <a:spcBef>
                <a:spcPts val="0"/>
              </a:spcBef>
              <a:spcAft>
                <a:spcPts val="0"/>
              </a:spcAft>
              <a:buSzPts val="1300"/>
              <a:buChar char="●"/>
            </a:pPr>
            <a:r>
              <a:rPr b="1" lang="en"/>
              <a:t>q</a:t>
            </a:r>
            <a:r>
              <a:rPr lang="en"/>
              <a:t>: How many past prediction errors influence the current prediction</a:t>
            </a:r>
            <a:endParaRPr/>
          </a:p>
          <a:p>
            <a:pPr indent="0" lvl="0" marL="0" rtl="0" algn="l">
              <a:spcBef>
                <a:spcPts val="1200"/>
              </a:spcBef>
              <a:spcAft>
                <a:spcPts val="1200"/>
              </a:spcAft>
              <a:buNone/>
            </a:pPr>
            <a:r>
              <a:rPr lang="en"/>
              <a:t>Housing:									Demographics:</a:t>
            </a:r>
            <a:endParaRPr/>
          </a:p>
        </p:txBody>
      </p:sp>
      <p:pic>
        <p:nvPicPr>
          <p:cNvPr id="198" name="Google Shape;198;p33"/>
          <p:cNvPicPr preferRelativeResize="0"/>
          <p:nvPr/>
        </p:nvPicPr>
        <p:blipFill>
          <a:blip r:embed="rId3">
            <a:alphaModFix/>
          </a:blip>
          <a:stretch>
            <a:fillRect/>
          </a:stretch>
        </p:blipFill>
        <p:spPr>
          <a:xfrm>
            <a:off x="1053763" y="2919213"/>
            <a:ext cx="3305175" cy="1638300"/>
          </a:xfrm>
          <a:prstGeom prst="rect">
            <a:avLst/>
          </a:prstGeom>
          <a:noFill/>
          <a:ln>
            <a:noFill/>
          </a:ln>
        </p:spPr>
      </p:pic>
      <p:pic>
        <p:nvPicPr>
          <p:cNvPr id="199" name="Google Shape;199;p33"/>
          <p:cNvPicPr preferRelativeResize="0"/>
          <p:nvPr/>
        </p:nvPicPr>
        <p:blipFill>
          <a:blip r:embed="rId4">
            <a:alphaModFix/>
          </a:blip>
          <a:stretch>
            <a:fillRect/>
          </a:stretch>
        </p:blipFill>
        <p:spPr>
          <a:xfrm>
            <a:off x="5378500" y="2919225"/>
            <a:ext cx="2266950" cy="1009650"/>
          </a:xfrm>
          <a:prstGeom prst="rect">
            <a:avLst/>
          </a:prstGeom>
          <a:noFill/>
          <a:ln>
            <a:noFill/>
          </a:ln>
        </p:spPr>
      </p:pic>
      <p:sp>
        <p:nvSpPr>
          <p:cNvPr id="200" name="Google Shape;200;p33"/>
          <p:cNvSpPr txBox="1"/>
          <p:nvPr/>
        </p:nvSpPr>
        <p:spPr>
          <a:xfrm>
            <a:off x="5451175" y="4056075"/>
            <a:ext cx="3558300" cy="7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t>Income Distribution, Age, and total population were found to work well with the default ARIMA(1,1,1) based on AIC analysis</a:t>
            </a:r>
            <a:endParaRPr i="1"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Technical Insights</a:t>
            </a:r>
            <a:endParaRPr/>
          </a:p>
        </p:txBody>
      </p:sp>
      <p:sp>
        <p:nvSpPr>
          <p:cNvPr id="206" name="Google Shape;206;p34"/>
          <p:cNvSpPr txBox="1"/>
          <p:nvPr>
            <p:ph idx="1" type="body"/>
          </p:nvPr>
        </p:nvSpPr>
        <p:spPr>
          <a:xfrm>
            <a:off x="729450" y="1545475"/>
            <a:ext cx="7924500" cy="32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Insights:</a:t>
            </a:r>
            <a:endParaRPr b="1"/>
          </a:p>
          <a:p>
            <a:pPr indent="-311150" lvl="0" marL="457200" rtl="0" algn="l">
              <a:lnSpc>
                <a:spcPct val="150000"/>
              </a:lnSpc>
              <a:spcBef>
                <a:spcPts val="1200"/>
              </a:spcBef>
              <a:spcAft>
                <a:spcPts val="0"/>
              </a:spcAft>
              <a:buSzPts val="1300"/>
              <a:buChar char="●"/>
            </a:pPr>
            <a:r>
              <a:rPr b="1" lang="en"/>
              <a:t>All Groups Need d=2</a:t>
            </a:r>
            <a:r>
              <a:rPr lang="en"/>
              <a:t>: Suggests acceleration (not just growth) in population and housing changes </a:t>
            </a:r>
            <a:endParaRPr/>
          </a:p>
          <a:p>
            <a:pPr indent="-311150" lvl="0" marL="457200" rtl="0" algn="l">
              <a:lnSpc>
                <a:spcPct val="150000"/>
              </a:lnSpc>
              <a:spcBef>
                <a:spcPts val="0"/>
              </a:spcBef>
              <a:spcAft>
                <a:spcPts val="0"/>
              </a:spcAft>
              <a:buSzPts val="1300"/>
              <a:buChar char="●"/>
            </a:pPr>
            <a:r>
              <a:rPr b="1" lang="en"/>
              <a:t>Different AR Patterns (p values)</a:t>
            </a:r>
            <a:r>
              <a:rPr lang="en"/>
              <a:t>: Groups vary in how past values predict future ones</a:t>
            </a:r>
            <a:endParaRPr/>
          </a:p>
          <a:p>
            <a:pPr indent="-311150" lvl="0" marL="457200" rtl="0" algn="l">
              <a:lnSpc>
                <a:spcPct val="150000"/>
              </a:lnSpc>
              <a:spcBef>
                <a:spcPts val="0"/>
              </a:spcBef>
              <a:spcAft>
                <a:spcPts val="0"/>
              </a:spcAft>
              <a:buSzPts val="1300"/>
              <a:buChar char="●"/>
            </a:pPr>
            <a:r>
              <a:rPr b="1" lang="en"/>
              <a:t>Validation Precision</a:t>
            </a:r>
            <a:r>
              <a:rPr lang="en"/>
              <a:t>: Regardless, the models predict with 95.4-99.7% R-squared accuracy across all demographic groups and housing region predictions</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729450" y="7890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6"/>
          <p:cNvPicPr preferRelativeResize="0"/>
          <p:nvPr/>
        </p:nvPicPr>
        <p:blipFill>
          <a:blip r:embed="rId3">
            <a:alphaModFix/>
          </a:blip>
          <a:stretch>
            <a:fillRect/>
          </a:stretch>
        </p:blipFill>
        <p:spPr>
          <a:xfrm>
            <a:off x="665650" y="0"/>
            <a:ext cx="7701644" cy="5143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7"/>
          <p:cNvPicPr preferRelativeResize="0"/>
          <p:nvPr/>
        </p:nvPicPr>
        <p:blipFill>
          <a:blip r:embed="rId3">
            <a:alphaModFix/>
          </a:blip>
          <a:stretch>
            <a:fillRect/>
          </a:stretch>
        </p:blipFill>
        <p:spPr>
          <a:xfrm>
            <a:off x="0" y="743950"/>
            <a:ext cx="9143999" cy="38168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lang="en" sz="2300"/>
              <a:t>California Housing Affordability Outlook (2025-2028)</a:t>
            </a:r>
            <a:endParaRPr b="0" sz="1100"/>
          </a:p>
          <a:p>
            <a:pPr indent="0" lvl="0" marL="0" rtl="0" algn="l">
              <a:spcBef>
                <a:spcPts val="600"/>
              </a:spcBef>
              <a:spcAft>
                <a:spcPts val="0"/>
              </a:spcAft>
              <a:buNone/>
            </a:pPr>
            <a:r>
              <a:t/>
            </a:r>
            <a:endParaRPr/>
          </a:p>
        </p:txBody>
      </p:sp>
      <p:sp>
        <p:nvSpPr>
          <p:cNvPr id="227" name="Google Shape;227;p38"/>
          <p:cNvSpPr txBox="1"/>
          <p:nvPr>
            <p:ph idx="1" type="body"/>
          </p:nvPr>
        </p:nvSpPr>
        <p:spPr>
          <a:xfrm>
            <a:off x="729450" y="1545475"/>
            <a:ext cx="7688700" cy="32043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SzPts val="1300"/>
              <a:buChar char="●"/>
            </a:pPr>
            <a:r>
              <a:rPr b="1" lang="en"/>
              <a:t>Persistent market growth</a:t>
            </a:r>
            <a:r>
              <a:rPr lang="en"/>
              <a:t>:  </a:t>
            </a:r>
            <a:endParaRPr/>
          </a:p>
          <a:p>
            <a:pPr indent="-311150" lvl="1" marL="914400" rtl="0" algn="l">
              <a:lnSpc>
                <a:spcPct val="150000"/>
              </a:lnSpc>
              <a:spcBef>
                <a:spcPts val="0"/>
              </a:spcBef>
              <a:spcAft>
                <a:spcPts val="0"/>
              </a:spcAft>
              <a:buSzPts val="1300"/>
              <a:buChar char="○"/>
            </a:pPr>
            <a:r>
              <a:rPr lang="en" sz="1300"/>
              <a:t>Housing values across all major California regions are projected to rise through 2028, with San Jose approaching $2M and requiring $500K+ income.</a:t>
            </a:r>
            <a:endParaRPr sz="1300"/>
          </a:p>
          <a:p>
            <a:pPr indent="-311150" lvl="0" marL="457200" rtl="0" algn="l">
              <a:lnSpc>
                <a:spcPct val="150000"/>
              </a:lnSpc>
              <a:spcBef>
                <a:spcPts val="0"/>
              </a:spcBef>
              <a:spcAft>
                <a:spcPts val="0"/>
              </a:spcAft>
              <a:buSzPts val="1300"/>
              <a:buChar char="●"/>
            </a:pPr>
            <a:r>
              <a:rPr b="1" lang="en"/>
              <a:t>Affordability crisis worsening</a:t>
            </a:r>
            <a:r>
              <a:rPr lang="en"/>
              <a:t>: </a:t>
            </a:r>
            <a:endParaRPr/>
          </a:p>
          <a:p>
            <a:pPr indent="-311150" lvl="1" marL="914400" rtl="0" algn="l">
              <a:lnSpc>
                <a:spcPct val="150000"/>
              </a:lnSpc>
              <a:spcBef>
                <a:spcPts val="0"/>
              </a:spcBef>
              <a:spcAft>
                <a:spcPts val="0"/>
              </a:spcAft>
              <a:buSzPts val="1300"/>
              <a:buChar char="○"/>
            </a:pPr>
            <a:r>
              <a:rPr lang="en" sz="1300"/>
              <a:t>Income requirements consistently outpacing likely wage growth, further challenging middle-income households.</a:t>
            </a:r>
            <a:endParaRPr sz="1300"/>
          </a:p>
          <a:p>
            <a:pPr indent="-311150" lvl="0" marL="457200" rtl="0" algn="l">
              <a:lnSpc>
                <a:spcPct val="150000"/>
              </a:lnSpc>
              <a:spcBef>
                <a:spcPts val="0"/>
              </a:spcBef>
              <a:spcAft>
                <a:spcPts val="0"/>
              </a:spcAft>
              <a:buSzPts val="1300"/>
              <a:buChar char="●"/>
            </a:pPr>
            <a:r>
              <a:rPr b="1" lang="en"/>
              <a:t>Stabilizing secondary markets</a:t>
            </a:r>
            <a:r>
              <a:rPr lang="en"/>
              <a:t>:  </a:t>
            </a:r>
            <a:endParaRPr/>
          </a:p>
          <a:p>
            <a:pPr indent="-311150" lvl="1" marL="914400" rtl="0" algn="l">
              <a:lnSpc>
                <a:spcPct val="150000"/>
              </a:lnSpc>
              <a:spcBef>
                <a:spcPts val="0"/>
              </a:spcBef>
              <a:spcAft>
                <a:spcPts val="0"/>
              </a:spcAft>
              <a:buSzPts val="1300"/>
              <a:buChar char="○"/>
            </a:pPr>
            <a:r>
              <a:rPr lang="en" sz="1300"/>
              <a:t>Areas like Santa Cruz and Santa Maria show more moderate growth projections, </a:t>
            </a:r>
            <a:r>
              <a:rPr i="1" lang="en" sz="1300"/>
              <a:t>potentially </a:t>
            </a:r>
            <a:r>
              <a:rPr lang="en" sz="1300"/>
              <a:t>offering relatively better affordability options.</a:t>
            </a:r>
            <a:endParaRPr sz="1300"/>
          </a:p>
          <a:p>
            <a:pPr indent="0" lvl="0" marL="0" rtl="0" algn="l">
              <a:lnSpc>
                <a:spcPct val="150000"/>
              </a:lnSpc>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Future Work</a:t>
            </a:r>
            <a:endParaRPr/>
          </a:p>
        </p:txBody>
      </p:sp>
      <p:sp>
        <p:nvSpPr>
          <p:cNvPr id="233" name="Google Shape;233;p39"/>
          <p:cNvSpPr txBox="1"/>
          <p:nvPr>
            <p:ph idx="1" type="body"/>
          </p:nvPr>
        </p:nvSpPr>
        <p:spPr>
          <a:xfrm>
            <a:off x="729450" y="1545475"/>
            <a:ext cx="7688700" cy="3204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t>Conclusion:</a:t>
            </a:r>
            <a:endParaRPr b="1"/>
          </a:p>
          <a:p>
            <a:pPr indent="-311150" lvl="0" marL="457200" rtl="0" algn="l">
              <a:lnSpc>
                <a:spcPct val="115000"/>
              </a:lnSpc>
              <a:spcBef>
                <a:spcPts val="1200"/>
              </a:spcBef>
              <a:spcAft>
                <a:spcPts val="0"/>
              </a:spcAft>
              <a:buSzPts val="1300"/>
              <a:buChar char="●"/>
            </a:pPr>
            <a:r>
              <a:rPr lang="en"/>
              <a:t>ARIMA models successfully captured the diverse patterns across demographic groups and housing markets</a:t>
            </a:r>
            <a:endParaRPr/>
          </a:p>
          <a:p>
            <a:pPr indent="-311150" lvl="0" marL="457200" rtl="0" algn="l">
              <a:lnSpc>
                <a:spcPct val="150000"/>
              </a:lnSpc>
              <a:spcBef>
                <a:spcPts val="0"/>
              </a:spcBef>
              <a:spcAft>
                <a:spcPts val="0"/>
              </a:spcAft>
              <a:buSzPts val="1300"/>
              <a:buChar char="●"/>
            </a:pPr>
            <a:r>
              <a:rPr lang="en"/>
              <a:t>Housing affordability in California is worsening as time progresses</a:t>
            </a:r>
            <a:endParaRPr/>
          </a:p>
          <a:p>
            <a:pPr indent="0" lvl="0" marL="0" rtl="0" algn="l">
              <a:lnSpc>
                <a:spcPct val="115000"/>
              </a:lnSpc>
              <a:spcBef>
                <a:spcPts val="1200"/>
              </a:spcBef>
              <a:spcAft>
                <a:spcPts val="0"/>
              </a:spcAft>
              <a:buNone/>
            </a:pPr>
            <a:r>
              <a:rPr b="1" lang="en"/>
              <a:t>Future Work:</a:t>
            </a:r>
            <a:endParaRPr b="1"/>
          </a:p>
          <a:p>
            <a:pPr indent="-311150" lvl="0" marL="457200" rtl="0" algn="l">
              <a:lnSpc>
                <a:spcPct val="115000"/>
              </a:lnSpc>
              <a:spcBef>
                <a:spcPts val="1200"/>
              </a:spcBef>
              <a:spcAft>
                <a:spcPts val="0"/>
              </a:spcAft>
              <a:buSzPts val="1300"/>
              <a:buChar char="●"/>
            </a:pPr>
            <a:r>
              <a:rPr lang="en"/>
              <a:t>Test alternative time series approaches (SARIMA, Prophet, LSTM neural networks) for comparison</a:t>
            </a:r>
            <a:endParaRPr/>
          </a:p>
          <a:p>
            <a:pPr indent="-311150" lvl="0" marL="457200" rtl="0" algn="l">
              <a:lnSpc>
                <a:spcPct val="115000"/>
              </a:lnSpc>
              <a:spcBef>
                <a:spcPts val="0"/>
              </a:spcBef>
              <a:spcAft>
                <a:spcPts val="0"/>
              </a:spcAft>
              <a:buSzPts val="1300"/>
              <a:buChar char="●"/>
            </a:pPr>
            <a:r>
              <a:rPr lang="en"/>
              <a:t>Expand regional analysis to include markets beyond just California (Finding more comprehensive datasets)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highlight>
                <a:srgbClr val="FFFF00"/>
              </a:highlight>
            </a:endParaRPr>
          </a:p>
        </p:txBody>
      </p:sp>
      <p:sp>
        <p:nvSpPr>
          <p:cNvPr id="239" name="Google Shape;239;p40"/>
          <p:cNvSpPr txBox="1"/>
          <p:nvPr>
            <p:ph idx="1" type="body"/>
          </p:nvPr>
        </p:nvSpPr>
        <p:spPr>
          <a:xfrm>
            <a:off x="729450" y="1545475"/>
            <a:ext cx="7688700" cy="32043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a:t>Datasets</a:t>
            </a:r>
            <a:endParaRPr/>
          </a:p>
          <a:p>
            <a:pPr indent="-298450" lvl="1" marL="914400" rtl="0" algn="l">
              <a:spcBef>
                <a:spcPts val="0"/>
              </a:spcBef>
              <a:spcAft>
                <a:spcPts val="0"/>
              </a:spcAft>
              <a:buSzPts val="1100"/>
              <a:buChar char="○"/>
            </a:pPr>
            <a:r>
              <a:rPr lang="en"/>
              <a:t>California Census dataset </a:t>
            </a:r>
            <a:endParaRPr/>
          </a:p>
          <a:p>
            <a:pPr indent="-298450" lvl="2" marL="1371600" rtl="0" algn="l">
              <a:spcBef>
                <a:spcPts val="0"/>
              </a:spcBef>
              <a:spcAft>
                <a:spcPts val="0"/>
              </a:spcAft>
              <a:buSzPts val="1100"/>
              <a:buChar char="■"/>
            </a:pPr>
            <a:r>
              <a:rPr lang="en" u="sng">
                <a:solidFill>
                  <a:schemeClr val="hlink"/>
                </a:solidFill>
                <a:hlinkClick r:id="rId3"/>
              </a:rPr>
              <a:t>https://data.census.gov/app/mdat/ACSPUMS1Y2008</a:t>
            </a:r>
            <a:endParaRPr/>
          </a:p>
          <a:p>
            <a:pPr indent="-298450" lvl="2" marL="1371600" rtl="0" algn="l">
              <a:spcBef>
                <a:spcPts val="0"/>
              </a:spcBef>
              <a:spcAft>
                <a:spcPts val="0"/>
              </a:spcAft>
              <a:buSzPts val="1100"/>
              <a:buChar char="■"/>
            </a:pPr>
            <a:r>
              <a:rPr lang="en" u="sng">
                <a:solidFill>
                  <a:schemeClr val="hlink"/>
                </a:solidFill>
                <a:hlinkClick r:id="rId4"/>
              </a:rPr>
              <a:t>https://data.census.gov/app/mdat/ACSPUMS1Y2009</a:t>
            </a:r>
            <a:endParaRPr/>
          </a:p>
          <a:p>
            <a:pPr indent="-298450" lvl="2" marL="1371600" rtl="0" algn="l">
              <a:spcBef>
                <a:spcPts val="0"/>
              </a:spcBef>
              <a:spcAft>
                <a:spcPts val="0"/>
              </a:spcAft>
              <a:buSzPts val="1100"/>
              <a:buChar char="■"/>
            </a:pPr>
            <a:r>
              <a:rPr lang="en"/>
              <a:t>…</a:t>
            </a:r>
            <a:endParaRPr/>
          </a:p>
          <a:p>
            <a:pPr indent="-298450" lvl="2" marL="1371600" rtl="0" algn="l">
              <a:spcBef>
                <a:spcPts val="0"/>
              </a:spcBef>
              <a:spcAft>
                <a:spcPts val="0"/>
              </a:spcAft>
              <a:buSzPts val="1100"/>
              <a:buChar char="■"/>
            </a:pPr>
            <a:r>
              <a:rPr lang="en" u="sng">
                <a:solidFill>
                  <a:schemeClr val="hlink"/>
                </a:solidFill>
                <a:hlinkClick r:id="rId5"/>
              </a:rPr>
              <a:t>https://data.census.gov/app/mdat/ACSPUMS1Y2023</a:t>
            </a:r>
            <a:endParaRPr/>
          </a:p>
          <a:p>
            <a:pPr indent="-323850" lvl="1" marL="914400" rtl="0" algn="l">
              <a:spcBef>
                <a:spcPts val="0"/>
              </a:spcBef>
              <a:spcAft>
                <a:spcPts val="0"/>
              </a:spcAft>
              <a:buSzPts val="1500"/>
              <a:buChar char="○"/>
            </a:pPr>
            <a:r>
              <a:rPr lang="en"/>
              <a:t>Zillow Research Datasets</a:t>
            </a:r>
            <a:endParaRPr/>
          </a:p>
          <a:p>
            <a:pPr indent="-298450" lvl="2" marL="1371600" rtl="0" algn="l">
              <a:spcBef>
                <a:spcPts val="0"/>
              </a:spcBef>
              <a:spcAft>
                <a:spcPts val="0"/>
              </a:spcAft>
              <a:buSzPts val="1100"/>
              <a:buChar char="■"/>
            </a:pPr>
            <a:r>
              <a:rPr lang="en" sz="1100" u="sng">
                <a:solidFill>
                  <a:srgbClr val="1155CC"/>
                </a:solidFill>
                <a:hlinkClick r:id="rId6">
                  <a:extLst>
                    <a:ext uri="{A12FA001-AC4F-418D-AE19-62706E023703}">
                      <ahyp:hlinkClr val="tx"/>
                    </a:ext>
                  </a:extLst>
                </a:hlinkClick>
              </a:rPr>
              <a:t>https://www.zillow.com/research/data/</a:t>
            </a:r>
            <a:endParaRPr/>
          </a:p>
          <a:p>
            <a:pPr indent="-298450" lvl="2" marL="1371600" rtl="0" algn="l">
              <a:spcBef>
                <a:spcPts val="0"/>
              </a:spcBef>
              <a:spcAft>
                <a:spcPts val="0"/>
              </a:spcAft>
              <a:buSzPts val="1100"/>
              <a:buChar char="■"/>
            </a:pPr>
            <a:r>
              <a:rPr lang="en"/>
              <a:t>Home Values</a:t>
            </a:r>
            <a:endParaRPr/>
          </a:p>
          <a:p>
            <a:pPr indent="-298450" lvl="2" marL="1371600" rtl="0" algn="l">
              <a:spcBef>
                <a:spcPts val="0"/>
              </a:spcBef>
              <a:spcAft>
                <a:spcPts val="0"/>
              </a:spcAft>
              <a:buSzPts val="1100"/>
              <a:buChar char="■"/>
            </a:pPr>
            <a:r>
              <a:rPr lang="en"/>
              <a:t>Market Heat Index</a:t>
            </a:r>
            <a:endParaRPr/>
          </a:p>
          <a:p>
            <a:pPr indent="-298450" lvl="2" marL="1371600" rtl="0" algn="l">
              <a:spcBef>
                <a:spcPts val="0"/>
              </a:spcBef>
              <a:spcAft>
                <a:spcPts val="0"/>
              </a:spcAft>
              <a:buSzPts val="1100"/>
              <a:buChar char="■"/>
            </a:pPr>
            <a:r>
              <a:rPr lang="en"/>
              <a:t>Affordability (New Homeowner Income Needed)</a:t>
            </a:r>
            <a:endParaRPr/>
          </a:p>
          <a:p>
            <a:pPr indent="-311150" lvl="0" marL="457200" rtl="0" algn="l">
              <a:spcBef>
                <a:spcPts val="0"/>
              </a:spcBef>
              <a:spcAft>
                <a:spcPts val="0"/>
              </a:spcAft>
              <a:buSzPts val="1300"/>
              <a:buChar char="●"/>
            </a:pPr>
            <a:r>
              <a:rPr lang="en"/>
              <a:t>Dashboard</a:t>
            </a:r>
            <a:endParaRPr/>
          </a:p>
          <a:p>
            <a:pPr indent="-298450" lvl="1" marL="914400" rtl="0" algn="l">
              <a:spcBef>
                <a:spcPts val="0"/>
              </a:spcBef>
              <a:spcAft>
                <a:spcPts val="0"/>
              </a:spcAft>
              <a:buSzPts val="1100"/>
              <a:buChar char="○"/>
            </a:pPr>
            <a:r>
              <a:rPr lang="en" u="sng">
                <a:solidFill>
                  <a:schemeClr val="hlink"/>
                </a:solidFill>
                <a:hlinkClick r:id="rId7"/>
              </a:rPr>
              <a:t>Tableau demographic dashboard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729450" y="7890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Problem</a:t>
            </a:r>
            <a:endParaRPr>
              <a:highlight>
                <a:srgbClr val="FFFF00"/>
              </a:highlight>
            </a:endParaRPr>
          </a:p>
        </p:txBody>
      </p:sp>
      <p:sp>
        <p:nvSpPr>
          <p:cNvPr id="98" name="Google Shape;98;p15"/>
          <p:cNvSpPr txBox="1"/>
          <p:nvPr>
            <p:ph idx="1" type="body"/>
          </p:nvPr>
        </p:nvSpPr>
        <p:spPr>
          <a:xfrm>
            <a:off x="729450" y="1545475"/>
            <a:ext cx="7688700" cy="320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Housing in California is facing a major crisis as the gap between house prices and wages increases</a:t>
            </a:r>
            <a:endParaRPr/>
          </a:p>
          <a:p>
            <a:pPr indent="-311150" lvl="0" marL="457200" rtl="0" algn="l">
              <a:spcBef>
                <a:spcPts val="0"/>
              </a:spcBef>
              <a:spcAft>
                <a:spcPts val="0"/>
              </a:spcAft>
              <a:buSzPts val="1300"/>
              <a:buChar char="●"/>
            </a:pPr>
            <a:r>
              <a:rPr lang="en"/>
              <a:t>We are looking to explore the factors playing into this crisis</a:t>
            </a:r>
            <a:endParaRPr/>
          </a:p>
          <a:p>
            <a:pPr indent="-311150" lvl="0" marL="457200" rtl="0" algn="l">
              <a:spcBef>
                <a:spcPts val="0"/>
              </a:spcBef>
              <a:spcAft>
                <a:spcPts val="0"/>
              </a:spcAft>
              <a:buSzPts val="1300"/>
              <a:buChar char="●"/>
            </a:pPr>
            <a:r>
              <a:rPr lang="en"/>
              <a:t>Our key research questions are as follows</a:t>
            </a:r>
            <a:endParaRPr/>
          </a:p>
          <a:p>
            <a:pPr indent="-298450" lvl="1" marL="914400" rtl="0" algn="l">
              <a:spcBef>
                <a:spcPts val="0"/>
              </a:spcBef>
              <a:spcAft>
                <a:spcPts val="0"/>
              </a:spcAft>
              <a:buSzPts val="1100"/>
              <a:buChar char="○"/>
            </a:pPr>
            <a:r>
              <a:rPr lang="en"/>
              <a:t>What relation is there, if any, between demographics and affordability over time?</a:t>
            </a:r>
            <a:endParaRPr/>
          </a:p>
          <a:p>
            <a:pPr indent="-298450" lvl="1" marL="914400" rtl="0" algn="l">
              <a:spcBef>
                <a:spcPts val="0"/>
              </a:spcBef>
              <a:spcAft>
                <a:spcPts val="0"/>
              </a:spcAft>
              <a:buSzPts val="1100"/>
              <a:buChar char="○"/>
            </a:pPr>
            <a:r>
              <a:rPr lang="en"/>
              <a:t>How does the market affect certain demographics ability to buy a house?</a:t>
            </a:r>
            <a:endParaRPr/>
          </a:p>
          <a:p>
            <a:pPr indent="-298450" lvl="1" marL="914400" rtl="0" algn="l">
              <a:spcBef>
                <a:spcPts val="0"/>
              </a:spcBef>
              <a:spcAft>
                <a:spcPts val="0"/>
              </a:spcAft>
              <a:buSzPts val="1100"/>
              <a:buChar char="○"/>
            </a:pPr>
            <a:r>
              <a:rPr lang="en"/>
              <a:t>How does the market relate to the home prices and what does this say about the relation between buyers and sellers?</a:t>
            </a:r>
            <a:endParaRPr/>
          </a:p>
          <a:p>
            <a:pPr indent="-298450" lvl="1" marL="914400" rtl="0" algn="l">
              <a:spcBef>
                <a:spcPts val="0"/>
              </a:spcBef>
              <a:spcAft>
                <a:spcPts val="0"/>
              </a:spcAft>
              <a:buSzPts val="1100"/>
              <a:buChar char="○"/>
            </a:pPr>
            <a:r>
              <a:rPr lang="en"/>
              <a:t>How does the general home price relate to income needed to buy a home over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highlight>
                <a:srgbClr val="FFFF00"/>
              </a:highlight>
            </a:endParaRPr>
          </a:p>
        </p:txBody>
      </p:sp>
      <p:sp>
        <p:nvSpPr>
          <p:cNvPr id="104" name="Google Shape;104;p16"/>
          <p:cNvSpPr txBox="1"/>
          <p:nvPr>
            <p:ph idx="1" type="body"/>
          </p:nvPr>
        </p:nvSpPr>
        <p:spPr>
          <a:xfrm>
            <a:off x="729450" y="1545475"/>
            <a:ext cx="7688700" cy="320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California Census Data</a:t>
            </a:r>
            <a:endParaRPr/>
          </a:p>
          <a:p>
            <a:pPr indent="-311150" lvl="0" marL="457200" rtl="0" algn="l">
              <a:spcBef>
                <a:spcPts val="1200"/>
              </a:spcBef>
              <a:spcAft>
                <a:spcPts val="0"/>
              </a:spcAft>
              <a:buSzPts val="1300"/>
              <a:buChar char="●"/>
            </a:pPr>
            <a:r>
              <a:rPr lang="en"/>
              <a:t>This dataset contains a demographic breakdown by education, </a:t>
            </a:r>
            <a:r>
              <a:rPr lang="en"/>
              <a:t>gender</a:t>
            </a:r>
            <a:r>
              <a:rPr lang="en"/>
              <a:t>, age, race, and income (2008-2024) showing number of persons per group combination</a:t>
            </a:r>
            <a:endParaRPr/>
          </a:p>
          <a:p>
            <a:pPr indent="0" lvl="0" marL="0" rtl="0" algn="l">
              <a:spcBef>
                <a:spcPts val="1200"/>
              </a:spcBef>
              <a:spcAft>
                <a:spcPts val="0"/>
              </a:spcAft>
              <a:buNone/>
            </a:pPr>
            <a:r>
              <a:rPr lang="en"/>
              <a:t>Zillow Research Data</a:t>
            </a:r>
            <a:endParaRPr/>
          </a:p>
          <a:p>
            <a:pPr indent="-311150" lvl="0" marL="457200" rtl="0" algn="l">
              <a:spcBef>
                <a:spcPts val="1200"/>
              </a:spcBef>
              <a:spcAft>
                <a:spcPts val="0"/>
              </a:spcAft>
              <a:buSzPts val="1300"/>
              <a:buChar char="●"/>
            </a:pPr>
            <a:r>
              <a:rPr lang="en"/>
              <a:t>ZHVI (Zillow Home Value Index): Time series data of typical home values (1996-2025)</a:t>
            </a:r>
            <a:endParaRPr/>
          </a:p>
          <a:p>
            <a:pPr indent="-311150" lvl="0" marL="457200" rtl="0" algn="l">
              <a:spcBef>
                <a:spcPts val="0"/>
              </a:spcBef>
              <a:spcAft>
                <a:spcPts val="0"/>
              </a:spcAft>
              <a:buSzPts val="1300"/>
              <a:buChar char="●"/>
            </a:pPr>
            <a:r>
              <a:rPr lang="en"/>
              <a:t>Zillow Market Heat Index Dataset: Measure of a seller’s advantage in housing markets (2018-2025)</a:t>
            </a:r>
            <a:endParaRPr/>
          </a:p>
          <a:p>
            <a:pPr indent="-311150" lvl="0" marL="457200" rtl="0" algn="l">
              <a:spcBef>
                <a:spcPts val="0"/>
              </a:spcBef>
              <a:spcAft>
                <a:spcPts val="0"/>
              </a:spcAft>
              <a:buSzPts val="1300"/>
              <a:buChar char="●"/>
            </a:pPr>
            <a:r>
              <a:rPr lang="en"/>
              <a:t>Zillow </a:t>
            </a:r>
            <a:r>
              <a:rPr lang="en"/>
              <a:t>Affordability</a:t>
            </a:r>
            <a:r>
              <a:rPr lang="en"/>
              <a:t> Dataset: Annual household income required to afford a typical home while spending less than 30% of income on housing (2012-2025)</a:t>
            </a:r>
            <a:endParaRPr/>
          </a:p>
          <a:p>
            <a:pPr indent="0" lvl="0" marL="0" rtl="0" algn="l">
              <a:spcBef>
                <a:spcPts val="1200"/>
              </a:spcBef>
              <a:spcAft>
                <a:spcPts val="0"/>
              </a:spcAft>
              <a:buNone/>
            </a:pPr>
            <a:r>
              <a:rPr lang="en"/>
              <a:t>Data Integration Approach:</a:t>
            </a:r>
            <a:endParaRPr/>
          </a:p>
          <a:p>
            <a:pPr indent="-311150" lvl="0" marL="457200" rtl="0" algn="l">
              <a:spcBef>
                <a:spcPts val="1200"/>
              </a:spcBef>
              <a:spcAft>
                <a:spcPts val="0"/>
              </a:spcAft>
              <a:buSzPts val="1300"/>
              <a:buChar char="●"/>
            </a:pPr>
            <a:r>
              <a:rPr lang="en"/>
              <a:t>Zillow will be combined amongst itself while we will perform parallel analysis between zillow data and demographic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7890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29450" y="7852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115" name="Google Shape;115;p18"/>
          <p:cNvSpPr txBox="1"/>
          <p:nvPr>
            <p:ph idx="1" type="body"/>
          </p:nvPr>
        </p:nvSpPr>
        <p:spPr>
          <a:xfrm>
            <a:off x="729325" y="1545475"/>
            <a:ext cx="4218900" cy="320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Census dataset consists of the number of persons based on their specific demographics</a:t>
            </a:r>
            <a:endParaRPr/>
          </a:p>
          <a:p>
            <a:pPr indent="-311150" lvl="0" marL="457200" rtl="0" algn="l">
              <a:spcBef>
                <a:spcPts val="0"/>
              </a:spcBef>
              <a:spcAft>
                <a:spcPts val="0"/>
              </a:spcAft>
              <a:buSzPts val="1300"/>
              <a:buChar char="●"/>
            </a:pPr>
            <a:r>
              <a:rPr lang="en"/>
              <a:t>The dataset is from 2008 to 2024 except the year 2020</a:t>
            </a:r>
            <a:endParaRPr/>
          </a:p>
          <a:p>
            <a:pPr indent="-311150" lvl="0" marL="457200" rtl="0" algn="l">
              <a:spcBef>
                <a:spcPts val="0"/>
              </a:spcBef>
              <a:spcAft>
                <a:spcPts val="0"/>
              </a:spcAft>
              <a:buSzPts val="1300"/>
              <a:buChar char="●"/>
            </a:pPr>
            <a:r>
              <a:rPr lang="en"/>
              <a:t>Age ranges are &lt;18, 18-64, and 64+</a:t>
            </a:r>
            <a:endParaRPr/>
          </a:p>
          <a:p>
            <a:pPr indent="-311150" lvl="0" marL="457200" rtl="0" algn="l">
              <a:spcBef>
                <a:spcPts val="0"/>
              </a:spcBef>
              <a:spcAft>
                <a:spcPts val="0"/>
              </a:spcAft>
              <a:buSzPts val="1300"/>
              <a:buChar char="●"/>
            </a:pPr>
            <a:r>
              <a:rPr lang="en"/>
              <a:t>Only include Male and Female genders</a:t>
            </a:r>
            <a:endParaRPr/>
          </a:p>
          <a:p>
            <a:pPr indent="-311150" lvl="0" marL="457200" rtl="0" algn="l">
              <a:spcBef>
                <a:spcPts val="0"/>
              </a:spcBef>
              <a:spcAft>
                <a:spcPts val="0"/>
              </a:spcAft>
              <a:buSzPts val="1300"/>
              <a:buChar char="●"/>
            </a:pPr>
            <a:r>
              <a:rPr lang="en"/>
              <a:t>Educational attainment and personal income shown</a:t>
            </a:r>
            <a:endParaRPr/>
          </a:p>
          <a:p>
            <a:pPr indent="-311150" lvl="0" marL="457200" rtl="0" algn="l">
              <a:spcBef>
                <a:spcPts val="0"/>
              </a:spcBef>
              <a:spcAft>
                <a:spcPts val="0"/>
              </a:spcAft>
              <a:buSzPts val="1300"/>
              <a:buChar char="●"/>
            </a:pPr>
            <a:r>
              <a:rPr lang="en"/>
              <a:t>The values for 2020 were interpolated using corresponding values of 2019 and 2021</a:t>
            </a:r>
            <a:endParaRPr/>
          </a:p>
        </p:txBody>
      </p:sp>
      <p:pic>
        <p:nvPicPr>
          <p:cNvPr id="116" name="Google Shape;116;p18"/>
          <p:cNvPicPr preferRelativeResize="0"/>
          <p:nvPr/>
        </p:nvPicPr>
        <p:blipFill>
          <a:blip r:embed="rId3">
            <a:alphaModFix/>
          </a:blip>
          <a:stretch>
            <a:fillRect/>
          </a:stretch>
        </p:blipFill>
        <p:spPr>
          <a:xfrm>
            <a:off x="4714050" y="785250"/>
            <a:ext cx="4289375" cy="1089025"/>
          </a:xfrm>
          <a:prstGeom prst="rect">
            <a:avLst/>
          </a:prstGeom>
          <a:noFill/>
          <a:ln>
            <a:noFill/>
          </a:ln>
        </p:spPr>
      </p:pic>
      <p:pic>
        <p:nvPicPr>
          <p:cNvPr id="117" name="Google Shape;117;p18"/>
          <p:cNvPicPr preferRelativeResize="0"/>
          <p:nvPr/>
        </p:nvPicPr>
        <p:blipFill>
          <a:blip r:embed="rId4">
            <a:alphaModFix/>
          </a:blip>
          <a:stretch>
            <a:fillRect/>
          </a:stretch>
        </p:blipFill>
        <p:spPr>
          <a:xfrm>
            <a:off x="1944475" y="3984300"/>
            <a:ext cx="5943600" cy="105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7852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(Cont.)</a:t>
            </a:r>
            <a:endParaRPr/>
          </a:p>
        </p:txBody>
      </p:sp>
      <p:sp>
        <p:nvSpPr>
          <p:cNvPr id="123" name="Google Shape;123;p19"/>
          <p:cNvSpPr txBox="1"/>
          <p:nvPr>
            <p:ph idx="1" type="body"/>
          </p:nvPr>
        </p:nvSpPr>
        <p:spPr>
          <a:xfrm>
            <a:off x="729325" y="1545475"/>
            <a:ext cx="3774300" cy="320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zillow datasets follow a time series format where each column is a certain point in time</a:t>
            </a:r>
            <a:endParaRPr/>
          </a:p>
          <a:p>
            <a:pPr indent="-311150" lvl="0" marL="457200" rtl="0" algn="l">
              <a:spcBef>
                <a:spcPts val="0"/>
              </a:spcBef>
              <a:spcAft>
                <a:spcPts val="0"/>
              </a:spcAft>
              <a:buSzPts val="1300"/>
              <a:buChar char="●"/>
            </a:pPr>
            <a:r>
              <a:rPr lang="en"/>
              <a:t>Each dataset is contains one specific value type</a:t>
            </a:r>
            <a:endParaRPr/>
          </a:p>
          <a:p>
            <a:pPr indent="-298450" lvl="1" marL="914400" rtl="0" algn="l">
              <a:spcBef>
                <a:spcPts val="0"/>
              </a:spcBef>
              <a:spcAft>
                <a:spcPts val="0"/>
              </a:spcAft>
              <a:buSzPts val="1100"/>
              <a:buChar char="○"/>
            </a:pPr>
            <a:r>
              <a:rPr lang="en"/>
              <a:t>ZHVI - Zillow Home Value Index</a:t>
            </a:r>
            <a:endParaRPr/>
          </a:p>
          <a:p>
            <a:pPr indent="-298450" lvl="1" marL="914400" rtl="0" algn="l">
              <a:spcBef>
                <a:spcPts val="0"/>
              </a:spcBef>
              <a:spcAft>
                <a:spcPts val="0"/>
              </a:spcAft>
              <a:buSzPts val="1100"/>
              <a:buChar char="○"/>
            </a:pPr>
            <a:r>
              <a:rPr lang="en"/>
              <a:t>Market Heat</a:t>
            </a:r>
            <a:endParaRPr/>
          </a:p>
          <a:p>
            <a:pPr indent="-298450" lvl="1" marL="914400" rtl="0" algn="l">
              <a:spcBef>
                <a:spcPts val="0"/>
              </a:spcBef>
              <a:spcAft>
                <a:spcPts val="0"/>
              </a:spcAft>
              <a:buSzPts val="1100"/>
              <a:buChar char="○"/>
            </a:pPr>
            <a:r>
              <a:rPr lang="en"/>
              <a:t>Income Needed</a:t>
            </a:r>
            <a:endParaRPr/>
          </a:p>
          <a:p>
            <a:pPr indent="-311150" lvl="0" marL="457200" rtl="0" algn="l">
              <a:spcBef>
                <a:spcPts val="0"/>
              </a:spcBef>
              <a:spcAft>
                <a:spcPts val="0"/>
              </a:spcAft>
              <a:buSzPts val="1300"/>
              <a:buChar char="●"/>
            </a:pPr>
            <a:r>
              <a:rPr lang="en"/>
              <a:t>We combined the various zillow datasets into a more manageable format</a:t>
            </a:r>
            <a:endParaRPr/>
          </a:p>
        </p:txBody>
      </p:sp>
      <p:pic>
        <p:nvPicPr>
          <p:cNvPr id="124" name="Google Shape;124;p19"/>
          <p:cNvPicPr preferRelativeResize="0"/>
          <p:nvPr/>
        </p:nvPicPr>
        <p:blipFill>
          <a:blip r:embed="rId3">
            <a:alphaModFix/>
          </a:blip>
          <a:stretch>
            <a:fillRect/>
          </a:stretch>
        </p:blipFill>
        <p:spPr>
          <a:xfrm>
            <a:off x="4639450" y="893200"/>
            <a:ext cx="4387825" cy="352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1377792" y="46975"/>
            <a:ext cx="6388408"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1395624" y="0"/>
            <a:ext cx="641820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