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5" r:id="rId16"/>
    <p:sldId id="276" r:id="rId17"/>
    <p:sldId id="277" r:id="rId18"/>
    <p:sldId id="273" r:id="rId19"/>
    <p:sldId id="278" r:id="rId20"/>
    <p:sldId id="270" r:id="rId21"/>
    <p:sldId id="271" r:id="rId22"/>
    <p:sldId id="272" r:id="rId23"/>
    <p:sldId id="280"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Arial Narrow" panose="020B0606020202030204" pitchFamily="34" charset="0"/>
      <p:regular r:id="rId34"/>
      <p:bold r:id="rId35"/>
      <p:italic r:id="rId36"/>
      <p:boldItalic r:id="rId37"/>
    </p:embeddedFont>
    <p:embeddedFont>
      <p:font typeface="Raleway"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108" d="100"/>
          <a:sy n="108" d="100"/>
        </p:scale>
        <p:origin x="739"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ee3828f1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ee3828f1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ee3828f1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bee3828f1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ee3828f1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ee3828f1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ee3828f1d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bee3828f1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ee3828f1d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ee3828f1d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ee3828f1d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ee3828f1d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ee3828f1d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ee3828f1d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bfe978f09e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bfe978f09e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71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ed85ea80a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ed85ea80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ed85ea75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ed85ea75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ed85ea80a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ed85ea80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ed85ea80a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ed85ea80a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ed85ea80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ed85ea80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ee3828f1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ee3828f1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ee3828f1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ee3828f1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ee3828f1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bee3828f1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ts val="990"/>
              <a:buFont typeface="Arial"/>
              <a:buNone/>
            </a:pPr>
            <a:r>
              <a:rPr lang="en" sz="4400" b="0">
                <a:solidFill>
                  <a:schemeClr val="dk2"/>
                </a:solidFill>
                <a:latin typeface="Arial"/>
                <a:ea typeface="Arial"/>
                <a:cs typeface="Arial"/>
                <a:sym typeface="Arial"/>
              </a:rPr>
              <a:t>Project  team </a:t>
            </a:r>
            <a:r>
              <a:rPr lang="en" sz="4400">
                <a:solidFill>
                  <a:schemeClr val="dk2"/>
                </a:solidFill>
                <a:latin typeface="Arial"/>
                <a:ea typeface="Arial"/>
                <a:cs typeface="Arial"/>
                <a:sym typeface="Arial"/>
              </a:rPr>
              <a:t>Orange</a:t>
            </a:r>
            <a:endParaRPr sz="4400">
              <a:solidFill>
                <a:schemeClr val="dk2"/>
              </a:solidFill>
              <a:latin typeface="Arial"/>
              <a:ea typeface="Arial"/>
              <a:cs typeface="Arial"/>
              <a:sym typeface="Arial"/>
            </a:endParaRPr>
          </a:p>
          <a:p>
            <a:pPr marL="0" lvl="0" indent="0" algn="l" rtl="0">
              <a:spcBef>
                <a:spcPts val="0"/>
              </a:spcBef>
              <a:spcAft>
                <a:spcPts val="0"/>
              </a:spcAft>
              <a:buNone/>
            </a:pPr>
            <a:r>
              <a:rPr lang="en" sz="4400" b="0">
                <a:solidFill>
                  <a:schemeClr val="dk2"/>
                </a:solidFill>
                <a:latin typeface="Arial"/>
                <a:ea typeface="Arial"/>
                <a:cs typeface="Arial"/>
                <a:sym typeface="Arial"/>
              </a:rPr>
              <a:t>EDA Phase Presentation</a:t>
            </a:r>
            <a:endParaRPr>
              <a:solidFill>
                <a:schemeClr val="dk2"/>
              </a:solidFill>
            </a:endParaRPr>
          </a:p>
        </p:txBody>
      </p:sp>
      <p:sp>
        <p:nvSpPr>
          <p:cNvPr id="73" name="Google Shape;73;p13"/>
          <p:cNvSpPr txBox="1">
            <a:spLocks noGrp="1"/>
          </p:cNvSpPr>
          <p:nvPr>
            <p:ph type="subTitle" idx="1"/>
          </p:nvPr>
        </p:nvSpPr>
        <p:spPr>
          <a:xfrm>
            <a:off x="2371725" y="2317898"/>
            <a:ext cx="6331500" cy="2162227"/>
          </a:xfrm>
          <a:prstGeom prst="rect">
            <a:avLst/>
          </a:prstGeom>
        </p:spPr>
        <p:txBody>
          <a:bodyPr spcFirstLastPara="1" wrap="square" lIns="91425" tIns="91425" rIns="91425" bIns="91425" anchor="b" anchorCtr="0">
            <a:normAutofit fontScale="92500" lnSpcReduction="10000"/>
          </a:bodyPr>
          <a:lstStyle/>
          <a:p>
            <a:pPr marL="0" lvl="0" indent="0" algn="l" rtl="0">
              <a:spcBef>
                <a:spcPts val="0"/>
              </a:spcBef>
              <a:spcAft>
                <a:spcPts val="0"/>
              </a:spcAft>
              <a:buNone/>
            </a:pPr>
            <a:r>
              <a:rPr lang="en" b="1" u="sng" dirty="0">
                <a:solidFill>
                  <a:schemeClr val="dk2"/>
                </a:solidFill>
              </a:rPr>
              <a:t>Team Members</a:t>
            </a:r>
            <a:r>
              <a:rPr lang="en" b="1" u="sng" dirty="0" smtClean="0">
                <a:solidFill>
                  <a:schemeClr val="dk2"/>
                </a:solidFill>
              </a:rPr>
              <a:t>:</a:t>
            </a:r>
          </a:p>
          <a:p>
            <a:pPr marL="0" lvl="0" indent="0" algn="l" rtl="0">
              <a:spcBef>
                <a:spcPts val="0"/>
              </a:spcBef>
              <a:spcAft>
                <a:spcPts val="0"/>
              </a:spcAft>
              <a:buNone/>
            </a:pPr>
            <a:endParaRPr b="1" u="sng" dirty="0">
              <a:solidFill>
                <a:schemeClr val="dk2"/>
              </a:solidFill>
            </a:endParaRPr>
          </a:p>
          <a:p>
            <a:pPr marL="457200" lvl="0" indent="-342900" algn="l" rtl="0">
              <a:spcBef>
                <a:spcPts val="0"/>
              </a:spcBef>
              <a:spcAft>
                <a:spcPts val="0"/>
              </a:spcAft>
              <a:buClr>
                <a:schemeClr val="dk2"/>
              </a:buClr>
              <a:buSzPts val="1800"/>
              <a:buAutoNum type="arabicPeriod"/>
            </a:pPr>
            <a:r>
              <a:rPr lang="en" b="1" dirty="0">
                <a:solidFill>
                  <a:schemeClr val="dk2"/>
                </a:solidFill>
              </a:rPr>
              <a:t>Ibrahim Mohammed </a:t>
            </a:r>
            <a:r>
              <a:rPr lang="en" b="1" dirty="0" smtClean="0">
                <a:solidFill>
                  <a:schemeClr val="dk2"/>
                </a:solidFill>
              </a:rPr>
              <a:t>Hamed</a:t>
            </a:r>
          </a:p>
          <a:p>
            <a:pPr marL="457200" lvl="0" indent="-342900" algn="l" rtl="0">
              <a:spcBef>
                <a:spcPts val="0"/>
              </a:spcBef>
              <a:spcAft>
                <a:spcPts val="0"/>
              </a:spcAft>
              <a:buClr>
                <a:schemeClr val="dk2"/>
              </a:buClr>
              <a:buSzPts val="1800"/>
              <a:buAutoNum type="arabicPeriod"/>
            </a:pPr>
            <a:r>
              <a:rPr lang="en" b="1" dirty="0" smtClean="0">
                <a:solidFill>
                  <a:schemeClr val="dk2"/>
                </a:solidFill>
              </a:rPr>
              <a:t>Ruta Patel</a:t>
            </a:r>
          </a:p>
          <a:p>
            <a:pPr marL="457200" lvl="0" indent="-342900" algn="l" rtl="0">
              <a:spcBef>
                <a:spcPts val="0"/>
              </a:spcBef>
              <a:spcAft>
                <a:spcPts val="0"/>
              </a:spcAft>
              <a:buClr>
                <a:schemeClr val="dk2"/>
              </a:buClr>
              <a:buSzPts val="1800"/>
              <a:buAutoNum type="arabicPeriod"/>
            </a:pPr>
            <a:r>
              <a:rPr lang="en" b="1" dirty="0" smtClean="0">
                <a:solidFill>
                  <a:schemeClr val="dk2"/>
                </a:solidFill>
              </a:rPr>
              <a:t>Sneha</a:t>
            </a:r>
          </a:p>
          <a:p>
            <a:pPr marL="457200" lvl="0" indent="-342900" algn="l" rtl="0">
              <a:spcBef>
                <a:spcPts val="0"/>
              </a:spcBef>
              <a:spcAft>
                <a:spcPts val="0"/>
              </a:spcAft>
              <a:buClr>
                <a:schemeClr val="dk2"/>
              </a:buClr>
              <a:buSzPts val="1800"/>
              <a:buAutoNum type="arabicPeriod"/>
            </a:pPr>
            <a:r>
              <a:rPr lang="en" b="1" dirty="0" smtClean="0">
                <a:solidFill>
                  <a:schemeClr val="dk2"/>
                </a:solidFill>
              </a:rPr>
              <a:t>Prachi Singh</a:t>
            </a:r>
          </a:p>
          <a:p>
            <a:pPr marL="457200" lvl="0" indent="-342900" algn="l" rtl="0">
              <a:spcBef>
                <a:spcPts val="0"/>
              </a:spcBef>
              <a:spcAft>
                <a:spcPts val="0"/>
              </a:spcAft>
              <a:buClr>
                <a:schemeClr val="dk2"/>
              </a:buClr>
              <a:buSzPts val="1800"/>
              <a:buAutoNum type="arabicPeriod"/>
            </a:pPr>
            <a:r>
              <a:rPr lang="en" b="1" dirty="0" smtClean="0">
                <a:solidFill>
                  <a:schemeClr val="dk2"/>
                </a:solidFill>
              </a:rPr>
              <a:t>Vishnushashank Shesam</a:t>
            </a:r>
          </a:p>
          <a:p>
            <a:pPr marL="457200" lvl="0" indent="-342900" algn="l" rtl="0">
              <a:spcBef>
                <a:spcPts val="0"/>
              </a:spcBef>
              <a:spcAft>
                <a:spcPts val="0"/>
              </a:spcAft>
              <a:buClr>
                <a:schemeClr val="dk2"/>
              </a:buClr>
              <a:buSzPts val="1800"/>
              <a:buAutoNum type="arabicPeriod"/>
            </a:pPr>
            <a:r>
              <a:rPr lang="en" b="1" dirty="0" smtClean="0">
                <a:solidFill>
                  <a:schemeClr val="dk2"/>
                </a:solidFill>
              </a:rPr>
              <a:t>Faizalabbas Saiyed</a:t>
            </a:r>
          </a:p>
        </p:txBody>
      </p:sp>
      <p:pic>
        <p:nvPicPr>
          <p:cNvPr id="74" name="Google Shape;74;p13"/>
          <p:cNvPicPr preferRelativeResize="0"/>
          <p:nvPr/>
        </p:nvPicPr>
        <p:blipFill>
          <a:blip r:embed="rId3">
            <a:alphaModFix/>
          </a:blip>
          <a:stretch>
            <a:fillRect/>
          </a:stretch>
        </p:blipFill>
        <p:spPr>
          <a:xfrm>
            <a:off x="117300" y="630225"/>
            <a:ext cx="2069275" cy="1448475"/>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836100" y="575950"/>
            <a:ext cx="7885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60" b="0" dirty="0">
                <a:latin typeface="Arial"/>
                <a:ea typeface="Arial"/>
                <a:cs typeface="Arial"/>
                <a:sym typeface="Arial"/>
              </a:rPr>
              <a:t>Are these independent variables are correlated to other independent variables, or not?</a:t>
            </a:r>
            <a:endParaRPr sz="2600" dirty="0"/>
          </a:p>
        </p:txBody>
      </p:sp>
      <p:sp>
        <p:nvSpPr>
          <p:cNvPr id="131" name="Google Shape;131;p22"/>
          <p:cNvSpPr txBox="1">
            <a:spLocks noGrp="1"/>
          </p:cNvSpPr>
          <p:nvPr>
            <p:ph type="body" idx="1"/>
          </p:nvPr>
        </p:nvSpPr>
        <p:spPr>
          <a:xfrm>
            <a:off x="706925" y="1554800"/>
            <a:ext cx="3746100" cy="3043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00" i="1"/>
              <a:t>The correlation coefficient is close to zero for both variables, indicating a weak correlation. It means that changes in one variable are not strongly associated with changes in the other.</a:t>
            </a:r>
            <a:endParaRPr sz="1300" i="1"/>
          </a:p>
          <a:p>
            <a:pPr marL="0" lvl="0" indent="0" algn="l" rtl="0">
              <a:spcBef>
                <a:spcPts val="1200"/>
              </a:spcBef>
              <a:spcAft>
                <a:spcPts val="0"/>
              </a:spcAft>
              <a:buNone/>
            </a:pPr>
            <a:r>
              <a:rPr lang="en" sz="1300" i="1"/>
              <a:t>Hence, </a:t>
            </a:r>
            <a:r>
              <a:rPr lang="en" sz="1300"/>
              <a:t>these two variables do not exhibit a strong linear relationship. This information is crucial for feature selection when building predictive models.</a:t>
            </a:r>
            <a:endParaRPr sz="1300"/>
          </a:p>
          <a:p>
            <a:pPr marL="0" lvl="0" indent="0" algn="l" rtl="0">
              <a:spcBef>
                <a:spcPts val="1200"/>
              </a:spcBef>
              <a:spcAft>
                <a:spcPts val="1200"/>
              </a:spcAft>
              <a:buNone/>
            </a:pPr>
            <a:r>
              <a:rPr lang="en" sz="1300" i="1"/>
              <a:t>As the correlation coefficient is close to zero, there is no clear linear trend between the total transaction amount and the number of inactive months.</a:t>
            </a:r>
            <a:endParaRPr sz="1400" i="1"/>
          </a:p>
        </p:txBody>
      </p:sp>
      <p:pic>
        <p:nvPicPr>
          <p:cNvPr id="132" name="Google Shape;132;p22"/>
          <p:cNvPicPr preferRelativeResize="0"/>
          <p:nvPr/>
        </p:nvPicPr>
        <p:blipFill>
          <a:blip r:embed="rId3">
            <a:alphaModFix/>
          </a:blip>
          <a:stretch>
            <a:fillRect/>
          </a:stretch>
        </p:blipFill>
        <p:spPr>
          <a:xfrm>
            <a:off x="4629150" y="1331650"/>
            <a:ext cx="4092749" cy="3189625"/>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Correlation for Total Trans </a:t>
            </a:r>
            <a:r>
              <a:rPr lang="en-US" sz="1800" dirty="0" err="1" smtClean="0"/>
              <a:t>Amt</a:t>
            </a:r>
            <a:r>
              <a:rPr lang="en-US" sz="1800" dirty="0" smtClean="0"/>
              <a:t> with other independent variables</a:t>
            </a:r>
            <a:endParaRPr lang="en-US" sz="1800" dirty="0"/>
          </a:p>
        </p:txBody>
      </p:sp>
      <p:sp>
        <p:nvSpPr>
          <p:cNvPr id="3" name="Text Placeholder 2"/>
          <p:cNvSpPr>
            <a:spLocks noGrp="1"/>
          </p:cNvSpPr>
          <p:nvPr>
            <p:ph type="body" idx="1"/>
          </p:nvPr>
        </p:nvSpPr>
        <p:spPr>
          <a:xfrm>
            <a:off x="446632" y="1211350"/>
            <a:ext cx="4437255" cy="3415180"/>
          </a:xfrm>
        </p:spPr>
        <p:txBody>
          <a:bodyPr>
            <a:noAutofit/>
          </a:bodyPr>
          <a:lstStyle/>
          <a:p>
            <a:r>
              <a:rPr lang="en-US" sz="1050" b="1" u="sng" dirty="0"/>
              <a:t>Total Trans </a:t>
            </a:r>
            <a:r>
              <a:rPr lang="en-US" sz="1050" b="1" u="sng" dirty="0" err="1"/>
              <a:t>Amt</a:t>
            </a:r>
            <a:r>
              <a:rPr lang="en-US" sz="1050" b="1" u="sng" dirty="0"/>
              <a:t> and Total Trans Ct (Total Transaction Count):</a:t>
            </a:r>
          </a:p>
          <a:p>
            <a:pPr lvl="1"/>
            <a:r>
              <a:rPr lang="en-US" sz="1050" dirty="0"/>
              <a:t>There is a strong positive correlation of 0.88 between Total Trans </a:t>
            </a:r>
            <a:r>
              <a:rPr lang="en-US" sz="1050" dirty="0" err="1"/>
              <a:t>Amt</a:t>
            </a:r>
            <a:r>
              <a:rPr lang="en-US" sz="1050" dirty="0"/>
              <a:t> and Total Trans Ct.</a:t>
            </a:r>
          </a:p>
          <a:p>
            <a:pPr lvl="1"/>
            <a:r>
              <a:rPr lang="en-US" sz="1050" dirty="0"/>
              <a:t>This indicates that as the total transaction amount increases, the total transaction count also tends to increase.</a:t>
            </a:r>
          </a:p>
          <a:p>
            <a:r>
              <a:rPr lang="en-US" sz="1050" b="1" u="sng" dirty="0"/>
              <a:t>Credit Limit and </a:t>
            </a:r>
            <a:r>
              <a:rPr lang="en-US" sz="1050" b="1" u="sng" dirty="0" err="1"/>
              <a:t>Avg</a:t>
            </a:r>
            <a:r>
              <a:rPr lang="en-US" sz="1050" b="1" u="sng" dirty="0"/>
              <a:t> Open To Buy:</a:t>
            </a:r>
          </a:p>
          <a:p>
            <a:pPr lvl="1"/>
            <a:r>
              <a:rPr lang="en-US" sz="1050" dirty="0"/>
              <a:t>There is a strong negative correlation of -0.56 between Credit Limit and </a:t>
            </a:r>
            <a:r>
              <a:rPr lang="en-US" sz="1050" dirty="0" err="1"/>
              <a:t>Avg</a:t>
            </a:r>
            <a:r>
              <a:rPr lang="en-US" sz="1050" dirty="0"/>
              <a:t> Open To Buy.</a:t>
            </a:r>
          </a:p>
          <a:p>
            <a:pPr lvl="1"/>
            <a:r>
              <a:rPr lang="en-US" sz="1050" dirty="0"/>
              <a:t>This suggests an inverse relationship, meaning as the credit limit increases, the available credit for buying (</a:t>
            </a:r>
            <a:r>
              <a:rPr lang="en-US" sz="1050" dirty="0" err="1"/>
              <a:t>Avg</a:t>
            </a:r>
            <a:r>
              <a:rPr lang="en-US" sz="1050" dirty="0"/>
              <a:t> Open To Buy) decreases.</a:t>
            </a:r>
          </a:p>
          <a:p>
            <a:r>
              <a:rPr lang="en-US" sz="1050" b="1" u="sng" dirty="0"/>
              <a:t>Total Revolving Bal and </a:t>
            </a:r>
            <a:r>
              <a:rPr lang="en-US" sz="1050" b="1" u="sng" dirty="0" err="1"/>
              <a:t>Avg</a:t>
            </a:r>
            <a:r>
              <a:rPr lang="en-US" sz="1050" b="1" u="sng" dirty="0"/>
              <a:t> Utilization Ratio:</a:t>
            </a:r>
          </a:p>
          <a:p>
            <a:pPr lvl="1"/>
            <a:r>
              <a:rPr lang="en-US" sz="1050" dirty="0"/>
              <a:t>There is a strong positive correlation of 0.62 between Total Revolving Bal and </a:t>
            </a:r>
            <a:r>
              <a:rPr lang="en-US" sz="1050" dirty="0" err="1"/>
              <a:t>Avg</a:t>
            </a:r>
            <a:r>
              <a:rPr lang="en-US" sz="1050" dirty="0"/>
              <a:t> Utilization Ratio.</a:t>
            </a:r>
          </a:p>
          <a:p>
            <a:pPr lvl="1"/>
            <a:r>
              <a:rPr lang="en-US" sz="1050" dirty="0"/>
              <a:t>This implies that customers who have a higher total revolving balance tend to have a higher average utilization ratio</a:t>
            </a:r>
            <a:r>
              <a:rPr lang="en-US" sz="1050" dirty="0" smtClean="0"/>
              <a:t>.</a:t>
            </a:r>
            <a:endParaRPr lang="en-US" sz="105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a:blip r:embed="rId2"/>
          <a:stretch>
            <a:fillRect/>
          </a:stretch>
        </p:blipFill>
        <p:spPr>
          <a:xfrm>
            <a:off x="4961859" y="1498224"/>
            <a:ext cx="3810489" cy="3128306"/>
          </a:xfrm>
          <a:prstGeom prst="rect">
            <a:avLst/>
          </a:prstGeom>
        </p:spPr>
      </p:pic>
    </p:spTree>
    <p:extLst>
      <p:ext uri="{BB962C8B-B14F-4D97-AF65-F5344CB8AC3E}">
        <p14:creationId xmlns:p14="http://schemas.microsoft.com/office/powerpoint/2010/main" val="2332566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542525" y="575950"/>
            <a:ext cx="8179200" cy="7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60" b="0">
                <a:latin typeface="Arial"/>
                <a:ea typeface="Arial"/>
                <a:cs typeface="Arial"/>
                <a:sym typeface="Arial"/>
              </a:rPr>
              <a:t>The proportion of  Attrited or Existing values in the target associated with each value of the independent variable: </a:t>
            </a:r>
            <a:endParaRPr sz="2500"/>
          </a:p>
        </p:txBody>
      </p:sp>
      <p:sp>
        <p:nvSpPr>
          <p:cNvPr id="138" name="Google Shape;138;p23"/>
          <p:cNvSpPr txBox="1">
            <a:spLocks noGrp="1"/>
          </p:cNvSpPr>
          <p:nvPr>
            <p:ph type="body" idx="1"/>
          </p:nvPr>
        </p:nvSpPr>
        <p:spPr>
          <a:xfrm>
            <a:off x="542525" y="1454850"/>
            <a:ext cx="4427100" cy="3002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600" u="sng"/>
              <a:t>Total Trans Amount:</a:t>
            </a:r>
            <a:endParaRPr sz="1600" u="sng"/>
          </a:p>
          <a:p>
            <a:pPr marL="457200" lvl="0" indent="-304800" algn="l" rtl="0">
              <a:spcBef>
                <a:spcPts val="1200"/>
              </a:spcBef>
              <a:spcAft>
                <a:spcPts val="0"/>
              </a:spcAft>
              <a:buSzPts val="1200"/>
              <a:buFont typeface="Roboto"/>
              <a:buChar char="●"/>
            </a:pPr>
            <a:r>
              <a:rPr lang="en" sz="1200">
                <a:latin typeface="Roboto"/>
                <a:ea typeface="Roboto"/>
                <a:cs typeface="Roboto"/>
                <a:sym typeface="Roboto"/>
              </a:rPr>
              <a:t>For certain Total Transaction Amounts (e.g., 510, 530, 563, 569, 594), all customers who experienced attrition had a value of 1.0, meaning 100% attrition in those specific categories.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for some Total Transaction Amounts (e.g., 5495, 5554, 5668, 5774, 5783), there is no attrition (Attrited Customer values are NaN), indicating that customers with those transaction amounts did not experience attrition</a:t>
            </a:r>
            <a:endParaRPr sz="1200">
              <a:latin typeface="Roboto"/>
              <a:ea typeface="Roboto"/>
              <a:cs typeface="Roboto"/>
              <a:sym typeface="Roboto"/>
            </a:endParaRPr>
          </a:p>
          <a:p>
            <a:pPr marL="0" lvl="0" indent="0" algn="l" rtl="0">
              <a:spcBef>
                <a:spcPts val="1200"/>
              </a:spcBef>
              <a:spcAft>
                <a:spcPts val="1200"/>
              </a:spcAft>
              <a:buNone/>
            </a:pPr>
            <a:r>
              <a:rPr lang="en" sz="1300" i="1"/>
              <a:t>NaN values are unexpected. The absence of attrition values in certain categories is due to a genuine lack of attrition.</a:t>
            </a:r>
            <a:endParaRPr sz="1300" i="1"/>
          </a:p>
        </p:txBody>
      </p:sp>
      <p:pic>
        <p:nvPicPr>
          <p:cNvPr id="139" name="Google Shape;139;p23"/>
          <p:cNvPicPr preferRelativeResize="0"/>
          <p:nvPr/>
        </p:nvPicPr>
        <p:blipFill>
          <a:blip r:embed="rId3">
            <a:alphaModFix/>
          </a:blip>
          <a:stretch>
            <a:fillRect/>
          </a:stretch>
        </p:blipFill>
        <p:spPr>
          <a:xfrm>
            <a:off x="4887500" y="1708350"/>
            <a:ext cx="4016151" cy="2466600"/>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body" idx="1"/>
          </p:nvPr>
        </p:nvSpPr>
        <p:spPr>
          <a:xfrm>
            <a:off x="5322000" y="521400"/>
            <a:ext cx="3409800" cy="4077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u="sng"/>
              <a:t>Months Inactive 12 Mon:</a:t>
            </a:r>
            <a:endParaRPr sz="1600" u="sng"/>
          </a:p>
          <a:p>
            <a:pPr marL="457200" lvl="0" indent="-293370" algn="l" rtl="0">
              <a:spcBef>
                <a:spcPts val="1200"/>
              </a:spcBef>
              <a:spcAft>
                <a:spcPts val="0"/>
              </a:spcAft>
              <a:buClr>
                <a:schemeClr val="dk2"/>
              </a:buClr>
              <a:buSzPct val="100000"/>
              <a:buFont typeface="Roboto"/>
              <a:buChar char="●"/>
            </a:pPr>
            <a:r>
              <a:rPr lang="en" sz="1200">
                <a:latin typeface="Roboto"/>
                <a:ea typeface="Roboto"/>
                <a:cs typeface="Roboto"/>
                <a:sym typeface="Roboto"/>
              </a:rPr>
              <a:t>The proportions of Attrited and Existing customers vary across different inactivity periods (Months Inactive 12 mon).</a:t>
            </a:r>
            <a:endParaRPr sz="1200">
              <a:latin typeface="Roboto"/>
              <a:ea typeface="Roboto"/>
              <a:cs typeface="Roboto"/>
              <a:sym typeface="Roboto"/>
            </a:endParaRPr>
          </a:p>
          <a:p>
            <a:pPr marL="457200" lvl="0" indent="-293370" algn="l" rtl="0">
              <a:spcBef>
                <a:spcPts val="0"/>
              </a:spcBef>
              <a:spcAft>
                <a:spcPts val="0"/>
              </a:spcAft>
              <a:buClr>
                <a:schemeClr val="dk2"/>
              </a:buClr>
              <a:buSzPct val="100000"/>
              <a:buFont typeface="Roboto"/>
              <a:buChar char="●"/>
            </a:pPr>
            <a:r>
              <a:rPr lang="en" sz="1200">
                <a:latin typeface="Roboto"/>
                <a:ea typeface="Roboto"/>
                <a:cs typeface="Roboto"/>
                <a:sym typeface="Roboto"/>
              </a:rPr>
              <a:t>For instance, inactivity periods of 0, 1, and 2 months have relatively higher proportions of existing customers, while periods of 4 and 5 months have higher proportions of attrited customers.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There is a noticeable increase in the proportion of attrited customers as the inactivity period extends (e.g., from 0.33 at 4 months to 0.647 at 6 months).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457200" lvl="0" indent="-293370" algn="l" rtl="0">
              <a:spcBef>
                <a:spcPts val="0"/>
              </a:spcBef>
              <a:spcAft>
                <a:spcPts val="0"/>
              </a:spcAft>
              <a:buClr>
                <a:schemeClr val="dk2"/>
              </a:buClr>
              <a:buSzPct val="100000"/>
              <a:buFont typeface="Roboto"/>
              <a:buChar char="●"/>
            </a:pPr>
            <a:r>
              <a:rPr lang="en" sz="1200">
                <a:latin typeface="Roboto"/>
                <a:ea typeface="Roboto"/>
                <a:cs typeface="Roboto"/>
                <a:sym typeface="Roboto"/>
              </a:rPr>
              <a:t>Longer periods of inactivity seem to correlate with a higher likelihood of attrition.</a:t>
            </a:r>
            <a:endParaRPr sz="1200">
              <a:latin typeface="Roboto"/>
              <a:ea typeface="Roboto"/>
              <a:cs typeface="Roboto"/>
              <a:sym typeface="Roboto"/>
            </a:endParaRPr>
          </a:p>
          <a:p>
            <a:pPr marL="0" lvl="0" indent="0" algn="l" rtl="0">
              <a:spcBef>
                <a:spcPts val="0"/>
              </a:spcBef>
              <a:spcAft>
                <a:spcPts val="0"/>
              </a:spcAft>
              <a:buNone/>
            </a:pPr>
            <a:endParaRPr sz="1416" i="1"/>
          </a:p>
          <a:p>
            <a:pPr marL="0" lvl="0" indent="0" algn="l" rtl="0">
              <a:spcBef>
                <a:spcPts val="0"/>
              </a:spcBef>
              <a:spcAft>
                <a:spcPts val="0"/>
              </a:spcAft>
              <a:buNone/>
            </a:pPr>
            <a:r>
              <a:rPr lang="en" sz="1416" i="1"/>
              <a:t>Customers with shorter inactivity periods may require different retention strategies compared to those with longer periods.</a:t>
            </a:r>
            <a:endParaRPr sz="1416" i="1"/>
          </a:p>
          <a:p>
            <a:pPr marL="0" lvl="0" indent="0" algn="l" rtl="0">
              <a:spcBef>
                <a:spcPts val="0"/>
              </a:spcBef>
              <a:spcAft>
                <a:spcPts val="1200"/>
              </a:spcAft>
              <a:buNone/>
            </a:pPr>
            <a:r>
              <a:rPr lang="en" sz="1717" i="1"/>
              <a:t>Using these insights we can </a:t>
            </a:r>
            <a:r>
              <a:rPr lang="en" sz="1435" i="1"/>
              <a:t>focus on engagement efforts for customers in specific inactivity periods.</a:t>
            </a:r>
            <a:endParaRPr sz="1835" i="1"/>
          </a:p>
        </p:txBody>
      </p:sp>
      <p:pic>
        <p:nvPicPr>
          <p:cNvPr id="145" name="Google Shape;145;p24"/>
          <p:cNvPicPr preferRelativeResize="0"/>
          <p:nvPr/>
        </p:nvPicPr>
        <p:blipFill>
          <a:blip r:embed="rId3">
            <a:alphaModFix/>
          </a:blip>
          <a:stretch>
            <a:fillRect/>
          </a:stretch>
        </p:blipFill>
        <p:spPr>
          <a:xfrm>
            <a:off x="189000" y="1051400"/>
            <a:ext cx="5133000" cy="2303454"/>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1153175" y="575950"/>
            <a:ext cx="7568700" cy="81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60" b="0" dirty="0">
                <a:latin typeface="Arial"/>
                <a:ea typeface="Arial"/>
                <a:cs typeface="Arial"/>
                <a:sym typeface="Arial"/>
              </a:rPr>
              <a:t>Hypothesis testing of the two independent variables as predictor candidates:</a:t>
            </a:r>
            <a:endParaRPr sz="2500" dirty="0"/>
          </a:p>
        </p:txBody>
      </p:sp>
      <p:sp>
        <p:nvSpPr>
          <p:cNvPr id="151" name="Google Shape;151;p25"/>
          <p:cNvSpPr txBox="1">
            <a:spLocks noGrp="1"/>
          </p:cNvSpPr>
          <p:nvPr>
            <p:ph type="body" idx="1"/>
          </p:nvPr>
        </p:nvSpPr>
        <p:spPr>
          <a:xfrm>
            <a:off x="554675" y="1341959"/>
            <a:ext cx="3487200" cy="3371807"/>
          </a:xfrm>
          <a:prstGeom prst="rect">
            <a:avLst/>
          </a:prstGeom>
        </p:spPr>
        <p:txBody>
          <a:bodyPr spcFirstLastPara="1" wrap="square" lIns="91425" tIns="91425" rIns="91425" bIns="91425" anchor="t" anchorCtr="0">
            <a:normAutofit fontScale="25000" lnSpcReduction="20000"/>
          </a:bodyPr>
          <a:lstStyle/>
          <a:p>
            <a:pPr marL="0" lvl="0" indent="0">
              <a:lnSpc>
                <a:spcPct val="150000"/>
              </a:lnSpc>
              <a:spcBef>
                <a:spcPts val="1200"/>
              </a:spcBef>
              <a:buSzPts val="1100"/>
              <a:buNone/>
            </a:pPr>
            <a:r>
              <a:rPr lang="en-US" sz="4800" b="1" u="sng" dirty="0">
                <a:solidFill>
                  <a:srgbClr val="0D0D0D"/>
                </a:solidFill>
                <a:latin typeface="Roboto"/>
                <a:ea typeface="Roboto"/>
                <a:cs typeface="Roboto"/>
                <a:sym typeface="Roboto"/>
              </a:rPr>
              <a:t>For 'Total Trans </a:t>
            </a:r>
            <a:r>
              <a:rPr lang="en-US" sz="4800" b="1" u="sng" dirty="0" err="1">
                <a:solidFill>
                  <a:srgbClr val="0D0D0D"/>
                </a:solidFill>
                <a:latin typeface="Roboto"/>
                <a:ea typeface="Roboto"/>
                <a:cs typeface="Roboto"/>
                <a:sym typeface="Roboto"/>
              </a:rPr>
              <a:t>Amt</a:t>
            </a:r>
            <a:r>
              <a:rPr lang="en-US" sz="4800" b="1" u="sng" dirty="0" smtClean="0">
                <a:solidFill>
                  <a:srgbClr val="0D0D0D"/>
                </a:solidFill>
                <a:latin typeface="Roboto"/>
                <a:ea typeface="Roboto"/>
                <a:cs typeface="Roboto"/>
                <a:sym typeface="Roboto"/>
              </a:rPr>
              <a:t>':</a:t>
            </a:r>
            <a:endParaRPr lang="en-US" sz="4800" b="1" u="sng" dirty="0">
              <a:solidFill>
                <a:srgbClr val="0D0D0D"/>
              </a:solidFill>
              <a:latin typeface="Roboto"/>
              <a:ea typeface="Roboto"/>
              <a:cs typeface="Roboto"/>
              <a:sym typeface="Roboto"/>
            </a:endParaRPr>
          </a:p>
          <a:p>
            <a:r>
              <a:rPr lang="en-US" sz="4800" dirty="0"/>
              <a:t>H0: The mean of 'Total Trans </a:t>
            </a:r>
            <a:r>
              <a:rPr lang="en-US" sz="4800" dirty="0" err="1"/>
              <a:t>Amt</a:t>
            </a:r>
            <a:r>
              <a:rPr lang="en-US" sz="4800" dirty="0"/>
              <a:t>' for </a:t>
            </a:r>
            <a:r>
              <a:rPr lang="en-US" sz="4800" dirty="0" err="1"/>
              <a:t>attrited</a:t>
            </a:r>
            <a:r>
              <a:rPr lang="en-US" sz="4800" dirty="0"/>
              <a:t> customers is less than or equal to the mean for existing customers.</a:t>
            </a:r>
          </a:p>
          <a:p>
            <a:r>
              <a:rPr lang="en-US" sz="4800" dirty="0"/>
              <a:t>Ha: The mean of 'Total Trans </a:t>
            </a:r>
            <a:r>
              <a:rPr lang="en-US" sz="4800" dirty="0" err="1"/>
              <a:t>Amt</a:t>
            </a:r>
            <a:r>
              <a:rPr lang="en-US" sz="4800" dirty="0"/>
              <a:t>' for </a:t>
            </a:r>
            <a:r>
              <a:rPr lang="en-US" sz="4800" dirty="0" err="1"/>
              <a:t>attrited</a:t>
            </a:r>
            <a:r>
              <a:rPr lang="en-US" sz="4800" dirty="0"/>
              <a:t> customers is greater than the mean for existing customers.</a:t>
            </a:r>
          </a:p>
          <a:p>
            <a:pPr marL="0" lvl="0" indent="0" algn="l" rtl="0">
              <a:spcBef>
                <a:spcPts val="1200"/>
              </a:spcBef>
              <a:spcAft>
                <a:spcPts val="0"/>
              </a:spcAft>
              <a:buClr>
                <a:schemeClr val="dk2"/>
              </a:buClr>
              <a:buSzPts val="275"/>
              <a:buFont typeface="Arial"/>
              <a:buNone/>
            </a:pPr>
            <a:r>
              <a:rPr lang="en" sz="4800" i="1" dirty="0" smtClean="0"/>
              <a:t>The </a:t>
            </a:r>
            <a:r>
              <a:rPr lang="en" sz="4800" i="1" dirty="0"/>
              <a:t>curves in the plots suggest that the data may not be perfectly normal. However, the t-test is robust and can still provide meaningful results with larger sample sizes, even if the data deviates slightly from normality.</a:t>
            </a:r>
            <a:endParaRPr sz="4800" i="1" dirty="0"/>
          </a:p>
          <a:p>
            <a:pPr marL="0" lvl="0" indent="0" algn="l" rtl="0">
              <a:spcBef>
                <a:spcPts val="1200"/>
              </a:spcBef>
              <a:spcAft>
                <a:spcPts val="1200"/>
              </a:spcAft>
              <a:buNone/>
            </a:pPr>
            <a:endParaRPr dirty="0"/>
          </a:p>
        </p:txBody>
      </p:sp>
      <p:pic>
        <p:nvPicPr>
          <p:cNvPr id="152" name="Google Shape;152;p25"/>
          <p:cNvPicPr preferRelativeResize="0"/>
          <p:nvPr/>
        </p:nvPicPr>
        <p:blipFill>
          <a:blip r:embed="rId3">
            <a:alphaModFix/>
          </a:blip>
          <a:stretch>
            <a:fillRect/>
          </a:stretch>
        </p:blipFill>
        <p:spPr>
          <a:xfrm>
            <a:off x="4230123" y="1265900"/>
            <a:ext cx="3851250" cy="586237"/>
          </a:xfrm>
          <a:prstGeom prst="rect">
            <a:avLst/>
          </a:prstGeom>
          <a:noFill/>
          <a:ln>
            <a:noFill/>
          </a:ln>
        </p:spPr>
      </p:pic>
      <p:pic>
        <p:nvPicPr>
          <p:cNvPr id="153" name="Google Shape;153;p25"/>
          <p:cNvPicPr preferRelativeResize="0"/>
          <p:nvPr/>
        </p:nvPicPr>
        <p:blipFill>
          <a:blip r:embed="rId4">
            <a:alphaModFix/>
          </a:blip>
          <a:stretch>
            <a:fillRect/>
          </a:stretch>
        </p:blipFill>
        <p:spPr>
          <a:xfrm>
            <a:off x="4230125" y="2024525"/>
            <a:ext cx="4608801" cy="2491450"/>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475" y="857437"/>
            <a:ext cx="5502117" cy="647756"/>
          </a:xfrm>
          <a:prstGeom prst="rect">
            <a:avLst/>
          </a:prstGeom>
        </p:spPr>
      </p:pic>
      <p:sp>
        <p:nvSpPr>
          <p:cNvPr id="3" name="Text Placeholder 2"/>
          <p:cNvSpPr>
            <a:spLocks noGrp="1"/>
          </p:cNvSpPr>
          <p:nvPr>
            <p:ph type="body" idx="1"/>
          </p:nvPr>
        </p:nvSpPr>
        <p:spPr>
          <a:xfrm>
            <a:off x="4657060" y="1595776"/>
            <a:ext cx="4074652" cy="3002400"/>
          </a:xfrm>
        </p:spPr>
        <p:txBody>
          <a:bodyPr>
            <a:normAutofit fontScale="70000" lnSpcReduction="20000"/>
          </a:bodyPr>
          <a:lstStyle/>
          <a:p>
            <a:r>
              <a:rPr lang="en-US" dirty="0" smtClean="0"/>
              <a:t>To interpret this: </a:t>
            </a:r>
            <a:r>
              <a:rPr lang="en-US" dirty="0"/>
              <a:t>The point-</a:t>
            </a:r>
            <a:r>
              <a:rPr lang="en-US" dirty="0" err="1"/>
              <a:t>biserial</a:t>
            </a:r>
            <a:r>
              <a:rPr lang="en-US" dirty="0"/>
              <a:t> correlation coefficient is approximately 0.30, indicating a moderate positive correlation between "Total Trans </a:t>
            </a:r>
            <a:r>
              <a:rPr lang="en-US" dirty="0" err="1"/>
              <a:t>Amt</a:t>
            </a:r>
            <a:r>
              <a:rPr lang="en-US" dirty="0"/>
              <a:t>" and the likelihood of attrition. The positive sign suggests that as the total transaction amount increases, the probability of attrition also tends to increase</a:t>
            </a:r>
            <a:r>
              <a:rPr lang="en-US" dirty="0" smtClean="0"/>
              <a:t>.</a:t>
            </a:r>
          </a:p>
          <a:p>
            <a:pPr marL="114300" indent="0">
              <a:buNone/>
            </a:pPr>
            <a:endParaRPr lang="en-US" dirty="0"/>
          </a:p>
          <a:p>
            <a:r>
              <a:rPr lang="en-US" dirty="0"/>
              <a:t>The extremely small p-value (close to zero) indicates that this correlation is statistically significant. </a:t>
            </a:r>
            <a:r>
              <a:rPr lang="en-US" b="1" dirty="0"/>
              <a:t>Therefore, </a:t>
            </a:r>
            <a:r>
              <a:rPr lang="en-US" b="1" dirty="0" smtClean="0"/>
              <a:t>we </a:t>
            </a:r>
            <a:r>
              <a:rPr lang="en-US" b="1" dirty="0"/>
              <a:t>can reject the null hypothesis, suggesting that there is a significant relationship between "Total Trans </a:t>
            </a:r>
            <a:r>
              <a:rPr lang="en-US" b="1" dirty="0" err="1"/>
              <a:t>Amt</a:t>
            </a:r>
            <a:r>
              <a:rPr lang="en-US" b="1" dirty="0"/>
              <a:t>" and "Attrition Flag."</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p:cNvPicPr>
            <a:picLocks noChangeAspect="1"/>
          </p:cNvPicPr>
          <p:nvPr/>
        </p:nvPicPr>
        <p:blipFill>
          <a:blip r:embed="rId3"/>
          <a:stretch>
            <a:fillRect/>
          </a:stretch>
        </p:blipFill>
        <p:spPr>
          <a:xfrm>
            <a:off x="439215" y="1791734"/>
            <a:ext cx="3631976" cy="2610483"/>
          </a:xfrm>
          <a:prstGeom prst="rect">
            <a:avLst/>
          </a:prstGeom>
        </p:spPr>
      </p:pic>
      <p:sp>
        <p:nvSpPr>
          <p:cNvPr id="7" name="TextBox 6"/>
          <p:cNvSpPr txBox="1"/>
          <p:nvPr/>
        </p:nvSpPr>
        <p:spPr>
          <a:xfrm>
            <a:off x="5883349" y="779721"/>
            <a:ext cx="2721935" cy="523220"/>
          </a:xfrm>
          <a:prstGeom prst="rect">
            <a:avLst/>
          </a:prstGeom>
          <a:noFill/>
        </p:spPr>
        <p:txBody>
          <a:bodyPr wrap="square" rtlCol="0">
            <a:spAutoFit/>
          </a:bodyPr>
          <a:lstStyle/>
          <a:p>
            <a:r>
              <a:rPr lang="en-US" b="1" u="sng" dirty="0"/>
              <a:t>Relationship of Total Trans </a:t>
            </a:r>
            <a:r>
              <a:rPr lang="en-US" b="1" u="sng" dirty="0" err="1"/>
              <a:t>Amt</a:t>
            </a:r>
            <a:r>
              <a:rPr lang="en-US" b="1" u="sng" dirty="0"/>
              <a:t> with Attrition flag</a:t>
            </a:r>
          </a:p>
        </p:txBody>
      </p:sp>
    </p:spTree>
    <p:extLst>
      <p:ext uri="{BB962C8B-B14F-4D97-AF65-F5344CB8AC3E}">
        <p14:creationId xmlns:p14="http://schemas.microsoft.com/office/powerpoint/2010/main" val="2221627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944" y="581248"/>
            <a:ext cx="7738051" cy="923946"/>
          </a:xfrm>
          <a:prstGeom prst="rect">
            <a:avLst/>
          </a:prstGeom>
        </p:spPr>
      </p:pic>
      <p:sp>
        <p:nvSpPr>
          <p:cNvPr id="3" name="Text Placeholder 2"/>
          <p:cNvSpPr>
            <a:spLocks noGrp="1"/>
          </p:cNvSpPr>
          <p:nvPr>
            <p:ph type="body" idx="1"/>
          </p:nvPr>
        </p:nvSpPr>
        <p:spPr>
          <a:xfrm>
            <a:off x="3140148" y="1595776"/>
            <a:ext cx="5591563" cy="3002400"/>
          </a:xfrm>
        </p:spPr>
        <p:txBody>
          <a:bodyPr/>
          <a:lstStyle/>
          <a:p>
            <a:r>
              <a:rPr lang="en-US" dirty="0"/>
              <a:t>Given that the </a:t>
            </a:r>
            <a:r>
              <a:rPr lang="en-US" dirty="0" err="1"/>
              <a:t>Levene's</a:t>
            </a:r>
            <a:r>
              <a:rPr lang="en-US" dirty="0"/>
              <a:t> test for equality of variances resulted in </a:t>
            </a:r>
            <a:r>
              <a:rPr lang="en-US" dirty="0" err="1" smtClean="0"/>
              <a:t>NaN</a:t>
            </a:r>
            <a:r>
              <a:rPr lang="en-US" dirty="0" smtClean="0"/>
              <a:t> </a:t>
            </a:r>
            <a:r>
              <a:rPr lang="en-US" dirty="0"/>
              <a:t>and the t-test statistics and p-values are also </a:t>
            </a:r>
            <a:r>
              <a:rPr lang="en-US" dirty="0" err="1"/>
              <a:t>NaN</a:t>
            </a:r>
            <a:r>
              <a:rPr lang="en-US" dirty="0"/>
              <a:t>, it indicates that there might be an issue with the data or the conditions for the t-test are not met.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60254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 sz="2000" b="0" dirty="0">
                <a:latin typeface="Arial"/>
                <a:ea typeface="Arial"/>
                <a:cs typeface="Arial"/>
                <a:sym typeface="Arial"/>
              </a:rPr>
              <a:t>Hypothesis testing of the two independent variables as predictor candidates:</a:t>
            </a:r>
            <a:endParaRPr lang="en-US" sz="2000" dirty="0"/>
          </a:p>
        </p:txBody>
      </p:sp>
      <p:sp>
        <p:nvSpPr>
          <p:cNvPr id="3" name="Text Placeholder 2"/>
          <p:cNvSpPr>
            <a:spLocks noGrp="1"/>
          </p:cNvSpPr>
          <p:nvPr>
            <p:ph type="body" idx="1"/>
          </p:nvPr>
        </p:nvSpPr>
        <p:spPr/>
        <p:txBody>
          <a:bodyPr/>
          <a:lstStyle/>
          <a:p>
            <a:pPr marL="114300" indent="0">
              <a:buNone/>
            </a:pPr>
            <a:r>
              <a:rPr lang="en-US" u="sng" dirty="0"/>
              <a:t>For 'Months Inactive 12 mon': </a:t>
            </a:r>
            <a:endParaRPr lang="en-US" u="sng" dirty="0" smtClean="0"/>
          </a:p>
          <a:p>
            <a:r>
              <a:rPr lang="en-US" dirty="0" smtClean="0"/>
              <a:t>H0</a:t>
            </a:r>
            <a:r>
              <a:rPr lang="en-US" dirty="0"/>
              <a:t>: The mean of 'Months Inactive 12 mon' for </a:t>
            </a:r>
            <a:r>
              <a:rPr lang="en-US" dirty="0" err="1"/>
              <a:t>attrited</a:t>
            </a:r>
            <a:r>
              <a:rPr lang="en-US" dirty="0"/>
              <a:t> customers is less than or equal to the mean for existing customers</a:t>
            </a:r>
            <a:r>
              <a:rPr lang="en-US" dirty="0" smtClean="0"/>
              <a:t>.</a:t>
            </a:r>
          </a:p>
          <a:p>
            <a:r>
              <a:rPr lang="en-US" dirty="0" smtClean="0"/>
              <a:t> </a:t>
            </a:r>
            <a:r>
              <a:rPr lang="en-US" dirty="0"/>
              <a:t>Ha: The mean of 'Months Inactive 12 mon' for </a:t>
            </a:r>
            <a:r>
              <a:rPr lang="en-US" dirty="0" err="1"/>
              <a:t>attrited</a:t>
            </a:r>
            <a:r>
              <a:rPr lang="en-US" dirty="0"/>
              <a:t> customers is greater than the mean for existing customers.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Google Shape;152;p25"/>
          <p:cNvPicPr preferRelativeResize="0"/>
          <p:nvPr/>
        </p:nvPicPr>
        <p:blipFill>
          <a:blip r:embed="rId2">
            <a:alphaModFix/>
          </a:blip>
          <a:stretch>
            <a:fillRect/>
          </a:stretch>
        </p:blipFill>
        <p:spPr>
          <a:xfrm>
            <a:off x="148856" y="1672096"/>
            <a:ext cx="2261256" cy="384426"/>
          </a:xfrm>
          <a:prstGeom prst="rect">
            <a:avLst/>
          </a:prstGeom>
          <a:noFill/>
          <a:ln>
            <a:noFill/>
          </a:ln>
        </p:spPr>
      </p:pic>
    </p:spTree>
    <p:extLst>
      <p:ext uri="{BB962C8B-B14F-4D97-AF65-F5344CB8AC3E}">
        <p14:creationId xmlns:p14="http://schemas.microsoft.com/office/powerpoint/2010/main" val="4255812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112" y="575950"/>
            <a:ext cx="2937738" cy="635400"/>
          </a:xfrm>
        </p:spPr>
        <p:txBody>
          <a:bodyPr>
            <a:normAutofit/>
          </a:bodyPr>
          <a:lstStyle/>
          <a:p>
            <a:r>
              <a:rPr lang="en-US" sz="1400" u="sng" dirty="0">
                <a:latin typeface="+mj-lt"/>
              </a:rPr>
              <a:t>Relationship of Months inactive 12 mon with Attrition flag</a:t>
            </a:r>
          </a:p>
        </p:txBody>
      </p:sp>
      <p:sp>
        <p:nvSpPr>
          <p:cNvPr id="3" name="Text Placeholder 2"/>
          <p:cNvSpPr>
            <a:spLocks noGrp="1"/>
          </p:cNvSpPr>
          <p:nvPr>
            <p:ph type="body" idx="1"/>
          </p:nvPr>
        </p:nvSpPr>
        <p:spPr>
          <a:xfrm>
            <a:off x="3721395" y="1211350"/>
            <a:ext cx="5010316" cy="3386826"/>
          </a:xfrm>
        </p:spPr>
        <p:txBody>
          <a:bodyPr>
            <a:normAutofit fontScale="70000" lnSpcReduction="20000"/>
          </a:bodyPr>
          <a:lstStyle/>
          <a:p>
            <a:pPr marL="114300" indent="0">
              <a:buNone/>
            </a:pPr>
            <a:r>
              <a:rPr lang="en-US" dirty="0"/>
              <a:t>The point-</a:t>
            </a:r>
            <a:r>
              <a:rPr lang="en-US" dirty="0" err="1"/>
              <a:t>biserial</a:t>
            </a:r>
            <a:r>
              <a:rPr lang="en-US" dirty="0"/>
              <a:t> correlation for 'Months Inactive 12 mon' and 'Attrition Flag' is approximately -0.135, and the p-value is very small (close to zero), indicating that there is a statistically significant negative correlation between the number of months inactive and the likelihood of attrition</a:t>
            </a:r>
            <a:r>
              <a:rPr lang="en-US" dirty="0" smtClean="0"/>
              <a:t>.</a:t>
            </a:r>
          </a:p>
          <a:p>
            <a:pPr marL="114300" indent="0">
              <a:buNone/>
            </a:pPr>
            <a:endParaRPr lang="en-US" dirty="0"/>
          </a:p>
          <a:p>
            <a:r>
              <a:rPr lang="en-US" dirty="0" smtClean="0"/>
              <a:t>A </a:t>
            </a:r>
            <a:r>
              <a:rPr lang="en-US" dirty="0"/>
              <a:t>negative correlation suggests that as the number of months inactive increases, the likelihood of attrition decreases.</a:t>
            </a:r>
          </a:p>
          <a:p>
            <a:r>
              <a:rPr lang="en-US" dirty="0"/>
              <a:t>The small p-value suggests that this correlation is unlikely to be due to random chance</a:t>
            </a:r>
            <a:r>
              <a:rPr lang="en-US" dirty="0" smtClean="0"/>
              <a:t>.</a:t>
            </a:r>
          </a:p>
          <a:p>
            <a:pPr marL="114300" indent="0">
              <a:buNone/>
            </a:pPr>
            <a:endParaRPr lang="en-US" dirty="0" smtClean="0"/>
          </a:p>
          <a:p>
            <a:pPr marL="114300" indent="0">
              <a:buNone/>
            </a:pPr>
            <a:r>
              <a:rPr lang="en-US" b="1" dirty="0"/>
              <a:t>The p-value, which is very close to </a:t>
            </a:r>
            <a:r>
              <a:rPr lang="en-US" b="1" dirty="0" smtClean="0"/>
              <a:t>zero, </a:t>
            </a:r>
            <a:r>
              <a:rPr lang="en-US" b="1" dirty="0"/>
              <a:t>provides strong evidence against the null hypothesis of no correlation. Therefore, we reject the null hypothesis and conclude that there is a significant negative correlation between the number of months inactive and the likelihood of attrition.</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nvPicPr>
        <p:blipFill>
          <a:blip r:embed="rId2"/>
          <a:stretch>
            <a:fillRect/>
          </a:stretch>
        </p:blipFill>
        <p:spPr>
          <a:xfrm>
            <a:off x="170051" y="1474522"/>
            <a:ext cx="3551344" cy="2728883"/>
          </a:xfrm>
          <a:prstGeom prst="rect">
            <a:avLst/>
          </a:prstGeom>
        </p:spPr>
      </p:pic>
    </p:spTree>
    <p:extLst>
      <p:ext uri="{BB962C8B-B14F-4D97-AF65-F5344CB8AC3E}">
        <p14:creationId xmlns:p14="http://schemas.microsoft.com/office/powerpoint/2010/main" val="2571729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9042" y="1468185"/>
            <a:ext cx="4642818" cy="3002400"/>
          </a:xfrm>
        </p:spPr>
        <p:txBody>
          <a:bodyPr/>
          <a:lstStyle/>
          <a:p>
            <a:r>
              <a:rPr lang="en-US" dirty="0"/>
              <a:t>T</a:t>
            </a:r>
            <a:r>
              <a:rPr lang="en-US" dirty="0" smtClean="0"/>
              <a:t>here </a:t>
            </a:r>
            <a:r>
              <a:rPr lang="en-US" dirty="0"/>
              <a:t>are no missing values in the selected columns, which means that the analysis includes complete data for the variables of interest ('Months Inactive 12 mon' and 'Attrition Flag'). This enhances the reliability of the statistical tests conducted on these variables.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a:picLocks noChangeAspect="1"/>
          </p:cNvPicPr>
          <p:nvPr/>
        </p:nvPicPr>
        <p:blipFill>
          <a:blip r:embed="rId2"/>
          <a:stretch>
            <a:fillRect/>
          </a:stretch>
        </p:blipFill>
        <p:spPr>
          <a:xfrm>
            <a:off x="4032298" y="614671"/>
            <a:ext cx="4740051" cy="853514"/>
          </a:xfrm>
          <a:prstGeom prst="rect">
            <a:avLst/>
          </a:prstGeom>
        </p:spPr>
      </p:pic>
    </p:spTree>
    <p:extLst>
      <p:ext uri="{BB962C8B-B14F-4D97-AF65-F5344CB8AC3E}">
        <p14:creationId xmlns:p14="http://schemas.microsoft.com/office/powerpoint/2010/main" val="417917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1453225" y="735900"/>
            <a:ext cx="6331500" cy="819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400" b="0">
                <a:solidFill>
                  <a:schemeClr val="dk2"/>
                </a:solidFill>
                <a:latin typeface="Arial"/>
                <a:ea typeface="Arial"/>
                <a:cs typeface="Arial"/>
                <a:sym typeface="Arial"/>
              </a:rPr>
              <a:t>Problem Statement</a:t>
            </a:r>
            <a:endParaRPr>
              <a:solidFill>
                <a:schemeClr val="dk2"/>
              </a:solidFill>
            </a:endParaRPr>
          </a:p>
        </p:txBody>
      </p:sp>
      <p:sp>
        <p:nvSpPr>
          <p:cNvPr id="80" name="Google Shape;80;p14"/>
          <p:cNvSpPr txBox="1">
            <a:spLocks noGrp="1"/>
          </p:cNvSpPr>
          <p:nvPr>
            <p:ph type="subTitle" idx="1"/>
          </p:nvPr>
        </p:nvSpPr>
        <p:spPr>
          <a:xfrm>
            <a:off x="1315350" y="2122850"/>
            <a:ext cx="6513300" cy="1241700"/>
          </a:xfrm>
          <a:prstGeom prst="rect">
            <a:avLst/>
          </a:prstGeom>
        </p:spPr>
        <p:txBody>
          <a:bodyPr spcFirstLastPara="1" wrap="square" lIns="91425" tIns="91425" rIns="91425" bIns="91425" anchor="b" anchorCtr="0">
            <a:normAutofit/>
          </a:bodyPr>
          <a:lstStyle/>
          <a:p>
            <a:pPr marL="0" lvl="0" indent="0" algn="l" rtl="0">
              <a:lnSpc>
                <a:spcPct val="115000"/>
              </a:lnSpc>
              <a:spcBef>
                <a:spcPts val="1200"/>
              </a:spcBef>
              <a:spcAft>
                <a:spcPts val="0"/>
              </a:spcAft>
              <a:buClr>
                <a:schemeClr val="dk2"/>
              </a:buClr>
              <a:buSzPts val="1100"/>
              <a:buFont typeface="Arial"/>
              <a:buNone/>
            </a:pPr>
            <a:r>
              <a:rPr lang="en">
                <a:solidFill>
                  <a:srgbClr val="212121"/>
                </a:solidFill>
              </a:rPr>
              <a:t>Why are some customers leaving the Great One Bank Inc. credit card services?</a:t>
            </a:r>
            <a:endParaRPr>
              <a:solidFill>
                <a:srgbClr val="212121"/>
              </a:solidFill>
            </a:endParaRPr>
          </a:p>
          <a:p>
            <a:pPr marL="0" lvl="0" indent="0" algn="l" rtl="0">
              <a:spcBef>
                <a:spcPts val="1200"/>
              </a:spcBef>
              <a:spcAft>
                <a:spcPts val="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706925" y="575950"/>
            <a:ext cx="8014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0" dirty="0">
                <a:latin typeface="Arial"/>
                <a:ea typeface="Arial"/>
                <a:cs typeface="Arial"/>
                <a:sym typeface="Arial"/>
              </a:rPr>
              <a:t>Should this variable should be included, or not included, in the models for the following reason(s): </a:t>
            </a:r>
            <a:endParaRPr dirty="0"/>
          </a:p>
        </p:txBody>
      </p:sp>
      <p:sp>
        <p:nvSpPr>
          <p:cNvPr id="166" name="Google Shape;166;p27"/>
          <p:cNvSpPr txBox="1">
            <a:spLocks noGrp="1"/>
          </p:cNvSpPr>
          <p:nvPr>
            <p:ph type="body" idx="1"/>
          </p:nvPr>
        </p:nvSpPr>
        <p:spPr>
          <a:xfrm>
            <a:off x="716897" y="1595775"/>
            <a:ext cx="8014800" cy="3002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2"/>
              </a:buClr>
              <a:buSzPct val="61111"/>
              <a:buFont typeface="Arial"/>
              <a:buNone/>
            </a:pPr>
            <a:r>
              <a:rPr lang="en" u="sng" dirty="0"/>
              <a:t>Total Trans Amt:</a:t>
            </a:r>
            <a:endParaRPr u="sng" dirty="0"/>
          </a:p>
          <a:p>
            <a:pPr marL="0" lvl="0" indent="0" algn="l" rtl="0">
              <a:spcBef>
                <a:spcPts val="1200"/>
              </a:spcBef>
              <a:spcAft>
                <a:spcPts val="0"/>
              </a:spcAft>
              <a:buClr>
                <a:schemeClr val="dk2"/>
              </a:buClr>
              <a:buSzPct val="61111"/>
              <a:buFont typeface="Arial"/>
              <a:buNone/>
            </a:pPr>
            <a:r>
              <a:rPr lang="en" dirty="0"/>
              <a:t>T-Statistic: nan</a:t>
            </a:r>
            <a:endParaRPr dirty="0"/>
          </a:p>
          <a:p>
            <a:pPr marL="0" lvl="0" indent="0" algn="l" rtl="0">
              <a:spcBef>
                <a:spcPts val="1200"/>
              </a:spcBef>
              <a:spcAft>
                <a:spcPts val="0"/>
              </a:spcAft>
              <a:buClr>
                <a:schemeClr val="dk2"/>
              </a:buClr>
              <a:buSzPct val="61111"/>
              <a:buFont typeface="Arial"/>
              <a:buNone/>
            </a:pPr>
            <a:r>
              <a:rPr lang="en" dirty="0"/>
              <a:t>P-Value: nan</a:t>
            </a:r>
            <a:endParaRPr dirty="0"/>
          </a:p>
          <a:p>
            <a:pPr marL="0" lvl="0" indent="0" algn="l" rtl="0">
              <a:spcBef>
                <a:spcPts val="600"/>
              </a:spcBef>
              <a:spcAft>
                <a:spcPts val="0"/>
              </a:spcAft>
              <a:buClr>
                <a:schemeClr val="dk2"/>
              </a:buClr>
              <a:buSzPct val="61111"/>
              <a:buFont typeface="Arial"/>
              <a:buNone/>
            </a:pPr>
            <a:r>
              <a:rPr lang="en" dirty="0"/>
              <a:t>The t-test for 'Total Trans Amt' resulted in </a:t>
            </a:r>
          </a:p>
          <a:p>
            <a:pPr marL="0" lvl="0" indent="0" algn="l" rtl="0">
              <a:spcBef>
                <a:spcPts val="600"/>
              </a:spcBef>
              <a:spcAft>
                <a:spcPts val="0"/>
              </a:spcAft>
              <a:buClr>
                <a:schemeClr val="dk2"/>
              </a:buClr>
              <a:buSzPct val="61111"/>
              <a:buFont typeface="Arial"/>
              <a:buNone/>
            </a:pPr>
            <a:r>
              <a:rPr lang="en" dirty="0" smtClean="0"/>
              <a:t>nan </a:t>
            </a:r>
            <a:r>
              <a:rPr lang="en" dirty="0"/>
              <a:t>values for both the t-statistic and </a:t>
            </a:r>
            <a:r>
              <a:rPr lang="en" dirty="0" smtClean="0"/>
              <a:t>p-value, despite</a:t>
            </a:r>
          </a:p>
          <a:p>
            <a:pPr marL="0" lvl="0" indent="0" algn="l" rtl="0">
              <a:spcBef>
                <a:spcPts val="600"/>
              </a:spcBef>
              <a:spcAft>
                <a:spcPts val="0"/>
              </a:spcAft>
              <a:buClr>
                <a:schemeClr val="dk2"/>
              </a:buClr>
              <a:buSzPct val="61111"/>
              <a:buFont typeface="Arial"/>
              <a:buNone/>
            </a:pPr>
            <a:r>
              <a:rPr lang="en-US" dirty="0" smtClean="0"/>
              <a:t>T</a:t>
            </a:r>
            <a:r>
              <a:rPr lang="en" dirty="0" smtClean="0"/>
              <a:t>here were no missing values. </a:t>
            </a:r>
            <a:endParaRPr dirty="0"/>
          </a:p>
          <a:p>
            <a:pPr marL="0" lvl="0" indent="0" algn="l" rtl="0">
              <a:spcBef>
                <a:spcPts val="1200"/>
              </a:spcBef>
              <a:spcAft>
                <a:spcPts val="0"/>
              </a:spcAft>
              <a:buClr>
                <a:schemeClr val="dk2"/>
              </a:buClr>
              <a:buSzPct val="61111"/>
              <a:buFont typeface="Arial"/>
              <a:buNone/>
            </a:pPr>
            <a:r>
              <a:rPr lang="en" dirty="0" smtClean="0"/>
              <a:t>This </a:t>
            </a:r>
            <a:r>
              <a:rPr lang="en" dirty="0"/>
              <a:t>may be due to lack of variability in the data for this variable. </a:t>
            </a:r>
            <a:endParaRPr dirty="0"/>
          </a:p>
          <a:p>
            <a:pPr marL="0" lvl="0" indent="0" algn="l" rtl="0">
              <a:spcBef>
                <a:spcPts val="1200"/>
              </a:spcBef>
              <a:spcAft>
                <a:spcPts val="0"/>
              </a:spcAft>
              <a:buClr>
                <a:schemeClr val="dk2"/>
              </a:buClr>
              <a:buSzPct val="61111"/>
              <a:buFont typeface="Arial"/>
              <a:buNone/>
            </a:pPr>
            <a:r>
              <a:rPr lang="en" i="1" dirty="0"/>
              <a:t>As a result, it might not provide meaningful information and could be considered for exclusion.</a:t>
            </a:r>
            <a:endParaRPr i="1" dirty="0"/>
          </a:p>
          <a:p>
            <a:pPr marL="0" lvl="0" indent="0" algn="l" rtl="0">
              <a:spcBef>
                <a:spcPts val="1200"/>
              </a:spcBef>
              <a:spcAft>
                <a:spcPts val="1200"/>
              </a:spcAft>
              <a:buNone/>
            </a:pPr>
            <a:endParaRPr dirty="0"/>
          </a:p>
        </p:txBody>
      </p:sp>
      <p:pic>
        <p:nvPicPr>
          <p:cNvPr id="2" name="Picture 1"/>
          <p:cNvPicPr>
            <a:picLocks noChangeAspect="1"/>
          </p:cNvPicPr>
          <p:nvPr/>
        </p:nvPicPr>
        <p:blipFill rotWithShape="1">
          <a:blip r:embed="rId3"/>
          <a:srcRect l="2392" t="2797" r="53970" b="-1"/>
          <a:stretch/>
        </p:blipFill>
        <p:spPr>
          <a:xfrm>
            <a:off x="6074735" y="1088479"/>
            <a:ext cx="2239925" cy="2313940"/>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Box 4"/>
          <p:cNvSpPr txBox="1"/>
          <p:nvPr/>
        </p:nvSpPr>
        <p:spPr>
          <a:xfrm>
            <a:off x="2651051" y="1595775"/>
            <a:ext cx="3203944" cy="954107"/>
          </a:xfrm>
          <a:prstGeom prst="rect">
            <a:avLst/>
          </a:prstGeom>
          <a:noFill/>
        </p:spPr>
        <p:txBody>
          <a:bodyPr wrap="square" rtlCol="0">
            <a:spAutoFit/>
          </a:bodyPr>
          <a:lstStyle/>
          <a:p>
            <a:pPr marL="285750" indent="-285750">
              <a:buFont typeface="Wingdings" panose="05000000000000000000" pitchFamily="2" charset="2"/>
              <a:buChar char="v"/>
            </a:pPr>
            <a:r>
              <a:rPr lang="en-US" i="1" dirty="0">
                <a:latin typeface="Arial Narrow" panose="020B0606020202030204" pitchFamily="34" charset="0"/>
              </a:rPr>
              <a:t>The chi-square test is more suitable for categorical variables, and 'Total Trans </a:t>
            </a:r>
            <a:r>
              <a:rPr lang="en-US" i="1" dirty="0" err="1">
                <a:latin typeface="Arial Narrow" panose="020B0606020202030204" pitchFamily="34" charset="0"/>
              </a:rPr>
              <a:t>Amt</a:t>
            </a:r>
            <a:r>
              <a:rPr lang="en-US" i="1" dirty="0">
                <a:latin typeface="Arial Narrow" panose="020B0606020202030204" pitchFamily="34" charset="0"/>
              </a:rPr>
              <a:t>' is a continuous variable.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706925" y="575950"/>
            <a:ext cx="8014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0">
                <a:latin typeface="Arial"/>
                <a:ea typeface="Arial"/>
                <a:cs typeface="Arial"/>
                <a:sym typeface="Arial"/>
              </a:rPr>
              <a:t>Should this variable should be included, or not included, in the models for the following reason(s): </a:t>
            </a:r>
            <a:endParaRPr/>
          </a:p>
        </p:txBody>
      </p:sp>
      <p:sp>
        <p:nvSpPr>
          <p:cNvPr id="172" name="Google Shape;172;p28"/>
          <p:cNvSpPr txBox="1">
            <a:spLocks noGrp="1"/>
          </p:cNvSpPr>
          <p:nvPr>
            <p:ph type="body" idx="1"/>
          </p:nvPr>
        </p:nvSpPr>
        <p:spPr>
          <a:xfrm>
            <a:off x="716897" y="1595775"/>
            <a:ext cx="8014800" cy="3002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u="sng" dirty="0"/>
              <a:t>Months Inactive 12 mon:</a:t>
            </a:r>
            <a:endParaRPr u="sng" dirty="0"/>
          </a:p>
          <a:p>
            <a:pPr marL="0" lvl="0" indent="0" algn="l" rtl="0">
              <a:spcBef>
                <a:spcPts val="1200"/>
              </a:spcBef>
              <a:spcAft>
                <a:spcPts val="0"/>
              </a:spcAft>
              <a:buNone/>
            </a:pPr>
            <a:r>
              <a:rPr lang="en" sz="2058" dirty="0"/>
              <a:t>T-Statistic (Months Inactive 12 mon): nan</a:t>
            </a:r>
            <a:endParaRPr sz="2058" dirty="0"/>
          </a:p>
          <a:p>
            <a:pPr marL="0" lvl="0" indent="0" algn="l" rtl="0">
              <a:spcBef>
                <a:spcPts val="1200"/>
              </a:spcBef>
              <a:spcAft>
                <a:spcPts val="0"/>
              </a:spcAft>
              <a:buNone/>
            </a:pPr>
            <a:r>
              <a:rPr lang="en" sz="2058" dirty="0"/>
              <a:t>P-Value (Months Inactive 12 mon): </a:t>
            </a:r>
            <a:r>
              <a:rPr lang="en" sz="2058" dirty="0" smtClean="0"/>
              <a:t>nan</a:t>
            </a:r>
          </a:p>
          <a:p>
            <a:pPr marL="0" lvl="0" indent="0" algn="l" rtl="0">
              <a:spcBef>
                <a:spcPts val="1200"/>
              </a:spcBef>
              <a:spcAft>
                <a:spcPts val="0"/>
              </a:spcAft>
              <a:buNone/>
            </a:pPr>
            <a:endParaRPr sz="2058" dirty="0"/>
          </a:p>
          <a:p>
            <a:pPr marL="0" lvl="0" indent="0" algn="l" rtl="0">
              <a:spcBef>
                <a:spcPts val="600"/>
              </a:spcBef>
              <a:spcAft>
                <a:spcPts val="0"/>
              </a:spcAft>
              <a:buNone/>
            </a:pPr>
            <a:r>
              <a:rPr lang="en" sz="2058" i="1" dirty="0"/>
              <a:t>Similar to 'Total Trans Amt', the t-test for 'Months Inactive 12 mon' also </a:t>
            </a:r>
            <a:endParaRPr lang="en" sz="2058" i="1" dirty="0" smtClean="0"/>
          </a:p>
          <a:p>
            <a:pPr marL="0" lvl="0" indent="0" algn="l" rtl="0">
              <a:spcBef>
                <a:spcPts val="600"/>
              </a:spcBef>
              <a:spcAft>
                <a:spcPts val="0"/>
              </a:spcAft>
              <a:buNone/>
            </a:pPr>
            <a:r>
              <a:rPr lang="en" sz="2058" i="1" dirty="0" smtClean="0"/>
              <a:t>resulted </a:t>
            </a:r>
            <a:r>
              <a:rPr lang="en" sz="2058" i="1" dirty="0"/>
              <a:t>in nan values for both the t-statistic and </a:t>
            </a:r>
            <a:r>
              <a:rPr lang="en" sz="2058" i="1" dirty="0" smtClean="0"/>
              <a:t>p-value, </a:t>
            </a:r>
          </a:p>
          <a:p>
            <a:pPr marL="0" lvl="0" indent="0" algn="l" rtl="0">
              <a:spcBef>
                <a:spcPts val="600"/>
              </a:spcBef>
              <a:spcAft>
                <a:spcPts val="0"/>
              </a:spcAft>
              <a:buNone/>
            </a:pPr>
            <a:r>
              <a:rPr lang="en" sz="2058" i="1" dirty="0" smtClean="0"/>
              <a:t>despite there were no missing values. This </a:t>
            </a:r>
            <a:r>
              <a:rPr lang="en" sz="2058" i="1" dirty="0"/>
              <a:t>suggests a lack of variability or constant values. </a:t>
            </a:r>
          </a:p>
          <a:p>
            <a:pPr marL="0" lvl="0" indent="0" algn="l" rtl="0">
              <a:spcBef>
                <a:spcPts val="600"/>
              </a:spcBef>
              <a:spcAft>
                <a:spcPts val="0"/>
              </a:spcAft>
              <a:buNone/>
            </a:pPr>
            <a:r>
              <a:rPr lang="en" sz="1786" i="1" dirty="0" smtClean="0"/>
              <a:t>Therefore, this variable might not contribute meaningful information and could be considered for exclusion.</a:t>
            </a:r>
            <a:endParaRPr sz="1786" i="1" dirty="0" smtClean="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4" name="Picture 3"/>
          <p:cNvPicPr>
            <a:picLocks noChangeAspect="1"/>
          </p:cNvPicPr>
          <p:nvPr/>
        </p:nvPicPr>
        <p:blipFill rotWithShape="1">
          <a:blip r:embed="rId3"/>
          <a:srcRect l="2392" t="2797" r="53970" b="-1"/>
          <a:stretch/>
        </p:blipFill>
        <p:spPr>
          <a:xfrm>
            <a:off x="6491772" y="1088479"/>
            <a:ext cx="2239925" cy="231394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78" name="Google Shape;178;p2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2"/>
              </a:buClr>
              <a:buSzPts val="1100"/>
              <a:buFont typeface="Arial"/>
              <a:buNone/>
            </a:pPr>
            <a:r>
              <a:rPr lang="en"/>
              <a:t>In summary, based on the t-test results, both 'Total Trans Amt' and 'Months Inactive 12 mon' may not be suitable as predictor</a:t>
            </a:r>
            <a:endParaRPr/>
          </a:p>
          <a:p>
            <a:pPr marL="0" lvl="0" indent="0" algn="l" rtl="0">
              <a:spcBef>
                <a:spcPts val="1200"/>
              </a:spcBef>
              <a:spcAft>
                <a:spcPts val="0"/>
              </a:spcAft>
              <a:buClr>
                <a:schemeClr val="dk2"/>
              </a:buClr>
              <a:buSzPts val="1100"/>
              <a:buFont typeface="Arial"/>
              <a:buNone/>
            </a:pPr>
            <a:r>
              <a:rPr lang="en"/>
              <a:t>Variables for customer attrition due to issues with variability or constant values. </a:t>
            </a:r>
            <a:endParaRPr/>
          </a:p>
          <a:p>
            <a:pPr marL="0" lvl="0" indent="0" algn="l" rtl="0">
              <a:spcBef>
                <a:spcPts val="1200"/>
              </a:spcBef>
              <a:spcAft>
                <a:spcPts val="0"/>
              </a:spcAft>
              <a:buClr>
                <a:schemeClr val="dk2"/>
              </a:buClr>
              <a:buSzPts val="1100"/>
              <a:buFont typeface="Arial"/>
              <a:buNone/>
            </a:pPr>
            <a:r>
              <a:rPr lang="en"/>
              <a:t>Considering these findings, it's advisable to explore alternative variables or conduct further investigation to identify more informative predictors.</a:t>
            </a:r>
            <a:endParaRPr/>
          </a:p>
          <a:p>
            <a:pPr marL="0" lvl="0" indent="0" algn="l" rtl="0">
              <a:spcBef>
                <a:spcPts val="1200"/>
              </a:spcBef>
              <a:spcAft>
                <a:spcPts val="120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7"/>
          <p:cNvSpPr txBox="1">
            <a:spLocks noGrp="1"/>
          </p:cNvSpPr>
          <p:nvPr>
            <p:ph type="title" idx="4294967295"/>
          </p:nvPr>
        </p:nvSpPr>
        <p:spPr>
          <a:xfrm>
            <a:off x="318500" y="62125"/>
            <a:ext cx="8296800" cy="20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800">
                <a:latin typeface="Arial"/>
                <a:ea typeface="Arial"/>
                <a:cs typeface="Arial"/>
                <a:sym typeface="Arial"/>
              </a:rPr>
              <a:t>Group summary and conclusions</a:t>
            </a:r>
            <a:endParaRPr sz="4800">
              <a:latin typeface="Arial"/>
              <a:ea typeface="Arial"/>
              <a:cs typeface="Arial"/>
              <a:sym typeface="Arial"/>
            </a:endParaRPr>
          </a:p>
        </p:txBody>
      </p:sp>
      <p:sp>
        <p:nvSpPr>
          <p:cNvPr id="576" name="Google Shape;576;p87"/>
          <p:cNvSpPr txBox="1">
            <a:spLocks noGrp="1"/>
          </p:cNvSpPr>
          <p:nvPr>
            <p:ph type="subTitle" idx="4294967295"/>
          </p:nvPr>
        </p:nvSpPr>
        <p:spPr>
          <a:xfrm>
            <a:off x="544200" y="1947600"/>
            <a:ext cx="8877300" cy="3195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600">
                <a:latin typeface="Arial"/>
                <a:ea typeface="Arial"/>
                <a:cs typeface="Arial"/>
                <a:sym typeface="Arial"/>
              </a:rPr>
              <a:t>We recommend that the initial model(s) to be trained are :</a:t>
            </a:r>
            <a:endParaRPr sz="1600">
              <a:latin typeface="Arial"/>
              <a:ea typeface="Arial"/>
              <a:cs typeface="Arial"/>
              <a:sym typeface="Arial"/>
            </a:endParaRPr>
          </a:p>
          <a:p>
            <a:pPr marL="457200" lvl="0" indent="-330200" algn="l" rtl="0">
              <a:lnSpc>
                <a:spcPct val="90000"/>
              </a:lnSpc>
              <a:spcBef>
                <a:spcPts val="1000"/>
              </a:spcBef>
              <a:spcAft>
                <a:spcPts val="0"/>
              </a:spcAft>
              <a:buSzPts val="1600"/>
              <a:buFont typeface="Arial"/>
              <a:buChar char="●"/>
            </a:pPr>
            <a:r>
              <a:rPr lang="en" sz="1600">
                <a:latin typeface="Arial"/>
                <a:ea typeface="Arial"/>
                <a:cs typeface="Arial"/>
                <a:sym typeface="Arial"/>
              </a:rPr>
              <a:t>Logistic Regression</a:t>
            </a:r>
            <a:endParaRPr sz="1600">
              <a:latin typeface="Arial"/>
              <a:ea typeface="Arial"/>
              <a:cs typeface="Arial"/>
              <a:sym typeface="Arial"/>
            </a:endParaRPr>
          </a:p>
          <a:p>
            <a:pPr marL="457200" lvl="0" indent="-330200" algn="l" rtl="0">
              <a:lnSpc>
                <a:spcPct val="90000"/>
              </a:lnSpc>
              <a:spcBef>
                <a:spcPts val="0"/>
              </a:spcBef>
              <a:spcAft>
                <a:spcPts val="0"/>
              </a:spcAft>
              <a:buSzPts val="1600"/>
              <a:buFont typeface="Arial"/>
              <a:buChar char="●"/>
            </a:pPr>
            <a:r>
              <a:rPr lang="en" sz="1600">
                <a:latin typeface="Arial"/>
                <a:ea typeface="Arial"/>
                <a:cs typeface="Arial"/>
                <a:sym typeface="Arial"/>
              </a:rPr>
              <a:t>Random Forest</a:t>
            </a:r>
            <a:endParaRPr sz="1600">
              <a:latin typeface="Arial"/>
              <a:ea typeface="Arial"/>
              <a:cs typeface="Arial"/>
              <a:sym typeface="Arial"/>
            </a:endParaRPr>
          </a:p>
          <a:p>
            <a:pPr marL="457200" lvl="0" indent="-330200" algn="l" rtl="0">
              <a:lnSpc>
                <a:spcPct val="90000"/>
              </a:lnSpc>
              <a:spcBef>
                <a:spcPts val="0"/>
              </a:spcBef>
              <a:spcAft>
                <a:spcPts val="0"/>
              </a:spcAft>
              <a:buSzPts val="1600"/>
              <a:buFont typeface="Arial"/>
              <a:buChar char="●"/>
            </a:pPr>
            <a:r>
              <a:rPr lang="en" sz="1600">
                <a:latin typeface="Arial"/>
                <a:ea typeface="Arial"/>
                <a:cs typeface="Arial"/>
                <a:sym typeface="Arial"/>
              </a:rPr>
              <a:t>Linear Regression</a:t>
            </a:r>
            <a:endParaRPr sz="1600">
              <a:latin typeface="Arial"/>
              <a:ea typeface="Arial"/>
              <a:cs typeface="Arial"/>
              <a:sym typeface="Arial"/>
            </a:endParaRPr>
          </a:p>
          <a:p>
            <a:pPr marL="0" lvl="0" indent="0" algn="l" rtl="0">
              <a:lnSpc>
                <a:spcPct val="90000"/>
              </a:lnSpc>
              <a:spcBef>
                <a:spcPts val="1000"/>
              </a:spcBef>
              <a:spcAft>
                <a:spcPts val="0"/>
              </a:spcAft>
              <a:buNone/>
            </a:pPr>
            <a:endParaRPr sz="1700">
              <a:latin typeface="Arial"/>
              <a:ea typeface="Arial"/>
              <a:cs typeface="Arial"/>
              <a:sym typeface="Arial"/>
            </a:endParaRPr>
          </a:p>
          <a:p>
            <a:pPr marL="0" lvl="0" indent="0" algn="l" rtl="0">
              <a:lnSpc>
                <a:spcPct val="90000"/>
              </a:lnSpc>
              <a:spcBef>
                <a:spcPts val="1000"/>
              </a:spcBef>
              <a:spcAft>
                <a:spcPts val="0"/>
              </a:spcAft>
              <a:buNone/>
            </a:pPr>
            <a:r>
              <a:rPr lang="en" sz="1600">
                <a:latin typeface="Arial"/>
                <a:ea typeface="Arial"/>
                <a:cs typeface="Arial"/>
                <a:sym typeface="Arial"/>
              </a:rPr>
              <a:t>Based on these EDA findings</a:t>
            </a:r>
            <a:endParaRPr sz="1600">
              <a:latin typeface="Arial"/>
              <a:ea typeface="Arial"/>
              <a:cs typeface="Arial"/>
              <a:sym typeface="Arial"/>
            </a:endParaRPr>
          </a:p>
          <a:p>
            <a:pPr marL="457200" lvl="0" indent="-330200" algn="l" rtl="0">
              <a:lnSpc>
                <a:spcPct val="90000"/>
              </a:lnSpc>
              <a:spcBef>
                <a:spcPts val="1000"/>
              </a:spcBef>
              <a:spcAft>
                <a:spcPts val="0"/>
              </a:spcAft>
              <a:buSzPts val="1600"/>
              <a:buFont typeface="Arial"/>
              <a:buChar char="●"/>
            </a:pPr>
            <a:r>
              <a:rPr lang="en" sz="1600">
                <a:latin typeface="Arial"/>
                <a:ea typeface="Arial"/>
                <a:cs typeface="Arial"/>
                <a:sym typeface="Arial"/>
              </a:rPr>
              <a:t>We can say that variables that can be included are Income category, Average utilization ratio, Total revolving balance, Total count change Q4 Q1, Customer Age</a:t>
            </a:r>
            <a:endParaRPr sz="1600">
              <a:latin typeface="Arial"/>
              <a:ea typeface="Arial"/>
              <a:cs typeface="Arial"/>
              <a:sym typeface="Arial"/>
            </a:endParaRPr>
          </a:p>
          <a:p>
            <a:pPr marL="457200" lvl="0" indent="-330200" algn="l" rtl="0">
              <a:lnSpc>
                <a:spcPct val="90000"/>
              </a:lnSpc>
              <a:spcBef>
                <a:spcPts val="0"/>
              </a:spcBef>
              <a:spcAft>
                <a:spcPts val="0"/>
              </a:spcAft>
              <a:buSzPts val="1600"/>
              <a:buFont typeface="Arial"/>
              <a:buChar char="●"/>
            </a:pPr>
            <a:r>
              <a:rPr lang="en" sz="1600">
                <a:latin typeface="Arial"/>
                <a:ea typeface="Arial"/>
                <a:cs typeface="Arial"/>
                <a:sym typeface="Arial"/>
              </a:rPr>
              <a:t>However, the final decision should be based on further model evaluation metrics like accuracy, AUC-ROC curve when training predictive models.</a:t>
            </a:r>
            <a:endParaRPr sz="1600">
              <a:latin typeface="Arial"/>
              <a:ea typeface="Arial"/>
              <a:cs typeface="Arial"/>
              <a:sym typeface="Arial"/>
            </a:endParaRPr>
          </a:p>
        </p:txBody>
      </p:sp>
    </p:spTree>
    <p:extLst>
      <p:ext uri="{BB962C8B-B14F-4D97-AF65-F5344CB8AC3E}">
        <p14:creationId xmlns:p14="http://schemas.microsoft.com/office/powerpoint/2010/main" val="63466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ctrTitle"/>
          </p:nvPr>
        </p:nvSpPr>
        <p:spPr>
          <a:xfrm>
            <a:off x="1509517" y="665667"/>
            <a:ext cx="6331500" cy="154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dirty="0">
                <a:solidFill>
                  <a:schemeClr val="dk2"/>
                </a:solidFill>
                <a:latin typeface="Arial"/>
                <a:ea typeface="Arial"/>
                <a:cs typeface="Arial"/>
                <a:sym typeface="Arial"/>
              </a:rPr>
              <a:t>Exploratory Data Analysis  Goal</a:t>
            </a:r>
            <a:endParaRPr sz="4000" dirty="0">
              <a:solidFill>
                <a:schemeClr val="dk2"/>
              </a:solidFill>
            </a:endParaRPr>
          </a:p>
        </p:txBody>
      </p:sp>
      <p:sp>
        <p:nvSpPr>
          <p:cNvPr id="86" name="Google Shape;86;p15"/>
          <p:cNvSpPr txBox="1">
            <a:spLocks noGrp="1"/>
          </p:cNvSpPr>
          <p:nvPr>
            <p:ph type="subTitle" idx="1"/>
          </p:nvPr>
        </p:nvSpPr>
        <p:spPr>
          <a:xfrm>
            <a:off x="1509517" y="2571750"/>
            <a:ext cx="6331500" cy="1241700"/>
          </a:xfrm>
          <a:prstGeom prst="rect">
            <a:avLst/>
          </a:prstGeom>
        </p:spPr>
        <p:txBody>
          <a:bodyPr spcFirstLastPara="1" wrap="square" lIns="91425" tIns="91425" rIns="91425" bIns="91425" anchor="b" anchorCtr="0">
            <a:normAutofit lnSpcReduction="10000"/>
          </a:bodyPr>
          <a:lstStyle/>
          <a:p>
            <a:pPr marL="0" lvl="0" indent="0" algn="l" rtl="0">
              <a:lnSpc>
                <a:spcPct val="90000"/>
              </a:lnSpc>
              <a:spcBef>
                <a:spcPts val="1000"/>
              </a:spcBef>
              <a:spcAft>
                <a:spcPts val="0"/>
              </a:spcAft>
              <a:buClr>
                <a:schemeClr val="dk2"/>
              </a:buClr>
              <a:buSzPct val="45833"/>
              <a:buFont typeface="Arial"/>
              <a:buNone/>
            </a:pPr>
            <a:r>
              <a:rPr lang="en" sz="2400">
                <a:solidFill>
                  <a:schemeClr val="dk2"/>
                </a:solidFill>
                <a:latin typeface="Arial"/>
                <a:ea typeface="Arial"/>
                <a:cs typeface="Arial"/>
                <a:sym typeface="Arial"/>
              </a:rPr>
              <a:t>To provide an initial set of independent variables and possible three machine learning models after thorough analysis.</a:t>
            </a:r>
            <a:endParaRPr sz="2400">
              <a:solidFill>
                <a:schemeClr val="dk2"/>
              </a:solidFill>
              <a:latin typeface="Arial"/>
              <a:ea typeface="Arial"/>
              <a:cs typeface="Arial"/>
              <a:sym typeface="Arial"/>
            </a:endParaRPr>
          </a:p>
          <a:p>
            <a:pPr marL="0" lvl="0" indent="0" algn="l" rtl="0">
              <a:spcBef>
                <a:spcPts val="0"/>
              </a:spcBef>
              <a:spcAft>
                <a:spcPts val="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613000" y="735900"/>
            <a:ext cx="8126400" cy="166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4009" b="0">
                <a:solidFill>
                  <a:schemeClr val="dk2"/>
                </a:solidFill>
                <a:latin typeface="Arial"/>
                <a:ea typeface="Arial"/>
                <a:cs typeface="Arial"/>
                <a:sym typeface="Arial"/>
              </a:rPr>
              <a:t>Independent variables chosen for analysis by Ibrahim</a:t>
            </a:r>
            <a:endParaRPr sz="3920">
              <a:solidFill>
                <a:schemeClr val="dk2"/>
              </a:solidFill>
            </a:endParaRPr>
          </a:p>
        </p:txBody>
      </p:sp>
      <p:sp>
        <p:nvSpPr>
          <p:cNvPr id="92" name="Google Shape;92;p16"/>
          <p:cNvSpPr txBox="1">
            <a:spLocks noGrp="1"/>
          </p:cNvSpPr>
          <p:nvPr>
            <p:ph type="subTitle" idx="1"/>
          </p:nvPr>
        </p:nvSpPr>
        <p:spPr>
          <a:xfrm>
            <a:off x="833875" y="2451650"/>
            <a:ext cx="6513300" cy="1616100"/>
          </a:xfrm>
          <a:prstGeom prst="rect">
            <a:avLst/>
          </a:prstGeom>
        </p:spPr>
        <p:txBody>
          <a:bodyPr spcFirstLastPara="1" wrap="square" lIns="91425" tIns="91425" rIns="91425" bIns="91425" anchor="b" anchorCtr="0">
            <a:normAutofit/>
          </a:bodyPr>
          <a:lstStyle/>
          <a:p>
            <a:pPr marL="457200" lvl="0" indent="-381000" algn="l" rtl="0">
              <a:lnSpc>
                <a:spcPct val="90000"/>
              </a:lnSpc>
              <a:spcBef>
                <a:spcPts val="1000"/>
              </a:spcBef>
              <a:spcAft>
                <a:spcPts val="0"/>
              </a:spcAft>
              <a:buClr>
                <a:schemeClr val="dk2"/>
              </a:buClr>
              <a:buSzPts val="2400"/>
              <a:buFont typeface="Arial"/>
              <a:buAutoNum type="arabicPeriod"/>
            </a:pPr>
            <a:r>
              <a:rPr lang="en" sz="2400">
                <a:solidFill>
                  <a:schemeClr val="dk2"/>
                </a:solidFill>
                <a:latin typeface="Arial"/>
                <a:ea typeface="Arial"/>
                <a:cs typeface="Arial"/>
                <a:sym typeface="Arial"/>
              </a:rPr>
              <a:t>Total Trans Amount</a:t>
            </a:r>
            <a:endParaRPr sz="2400">
              <a:solidFill>
                <a:schemeClr val="dk2"/>
              </a:solidFill>
              <a:latin typeface="Arial"/>
              <a:ea typeface="Arial"/>
              <a:cs typeface="Arial"/>
              <a:sym typeface="Arial"/>
            </a:endParaRPr>
          </a:p>
          <a:p>
            <a:pPr marL="457200" lvl="0" indent="-381000" algn="l" rtl="0">
              <a:lnSpc>
                <a:spcPct val="90000"/>
              </a:lnSpc>
              <a:spcBef>
                <a:spcPts val="0"/>
              </a:spcBef>
              <a:spcAft>
                <a:spcPts val="0"/>
              </a:spcAft>
              <a:buClr>
                <a:schemeClr val="dk2"/>
              </a:buClr>
              <a:buSzPts val="2400"/>
              <a:buFont typeface="Arial"/>
              <a:buAutoNum type="arabicPeriod"/>
            </a:pPr>
            <a:r>
              <a:rPr lang="en" sz="2400">
                <a:solidFill>
                  <a:schemeClr val="dk2"/>
                </a:solidFill>
                <a:latin typeface="Arial"/>
                <a:ea typeface="Arial"/>
                <a:cs typeface="Arial"/>
                <a:sym typeface="Arial"/>
              </a:rPr>
              <a:t>Months Inactive 12 Mon</a:t>
            </a:r>
            <a:endParaRPr sz="2400">
              <a:solidFill>
                <a:schemeClr val="dk2"/>
              </a:solidFill>
              <a:latin typeface="Arial"/>
              <a:ea typeface="Arial"/>
              <a:cs typeface="Arial"/>
              <a:sym typeface="Arial"/>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ctrTitle"/>
          </p:nvPr>
        </p:nvSpPr>
        <p:spPr>
          <a:xfrm>
            <a:off x="613000" y="735900"/>
            <a:ext cx="8114400" cy="8541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ct val="37500"/>
              <a:buFont typeface="Arial"/>
              <a:buNone/>
            </a:pPr>
            <a:r>
              <a:rPr lang="en" sz="2200" b="0" dirty="0">
                <a:solidFill>
                  <a:schemeClr val="dk2"/>
                </a:solidFill>
                <a:latin typeface="Arial"/>
                <a:ea typeface="Arial"/>
                <a:cs typeface="Arial"/>
                <a:sym typeface="Arial"/>
              </a:rPr>
              <a:t>Individual analysis of my two independent variables</a:t>
            </a:r>
            <a:endParaRPr sz="2200" dirty="0">
              <a:solidFill>
                <a:schemeClr val="dk2"/>
              </a:solidFill>
            </a:endParaRPr>
          </a:p>
          <a:p>
            <a:pPr marL="0" lvl="0" indent="0" algn="l" rtl="0">
              <a:spcBef>
                <a:spcPts val="0"/>
              </a:spcBef>
              <a:spcAft>
                <a:spcPts val="0"/>
              </a:spcAft>
              <a:buNone/>
            </a:pPr>
            <a:endParaRPr sz="4900" b="0" dirty="0">
              <a:solidFill>
                <a:srgbClr val="EDEDED"/>
              </a:solidFill>
              <a:latin typeface="Arial"/>
              <a:ea typeface="Arial"/>
              <a:cs typeface="Arial"/>
              <a:sym typeface="Arial"/>
            </a:endParaRPr>
          </a:p>
        </p:txBody>
      </p:sp>
      <p:sp>
        <p:nvSpPr>
          <p:cNvPr id="4" name="TextBox 3"/>
          <p:cNvSpPr txBox="1"/>
          <p:nvPr/>
        </p:nvSpPr>
        <p:spPr>
          <a:xfrm>
            <a:off x="680484" y="1590000"/>
            <a:ext cx="6797749" cy="1468094"/>
          </a:xfrm>
          <a:prstGeom prst="rect">
            <a:avLst/>
          </a:prstGeom>
          <a:noFill/>
        </p:spPr>
        <p:txBody>
          <a:bodyPr wrap="square" rtlCol="0">
            <a:spAutoFit/>
          </a:bodyPr>
          <a:lstStyle/>
          <a:p>
            <a:pPr marL="457200" lvl="0">
              <a:lnSpc>
                <a:spcPct val="90000"/>
              </a:lnSpc>
              <a:spcBef>
                <a:spcPts val="1000"/>
              </a:spcBef>
            </a:pPr>
            <a:r>
              <a:rPr lang="en-US" dirty="0">
                <a:solidFill>
                  <a:schemeClr val="dk2"/>
                </a:solidFill>
              </a:rPr>
              <a:t>What Kind of two independent variables?</a:t>
            </a:r>
          </a:p>
          <a:p>
            <a:pPr marL="457200" lvl="0">
              <a:lnSpc>
                <a:spcPct val="90000"/>
              </a:lnSpc>
              <a:spcBef>
                <a:spcPts val="1000"/>
              </a:spcBef>
            </a:pPr>
            <a:endParaRPr lang="en-US" dirty="0"/>
          </a:p>
          <a:p>
            <a:pPr marL="457200" lvl="0">
              <a:lnSpc>
                <a:spcPct val="90000"/>
              </a:lnSpc>
              <a:spcBef>
                <a:spcPts val="1000"/>
              </a:spcBef>
            </a:pPr>
            <a:r>
              <a:rPr lang="en-US" dirty="0">
                <a:solidFill>
                  <a:schemeClr val="dk2"/>
                </a:solidFill>
              </a:rPr>
              <a:t>Total Trans Amount: </a:t>
            </a:r>
            <a:r>
              <a:rPr lang="en-US" b="1" dirty="0">
                <a:solidFill>
                  <a:schemeClr val="dk2"/>
                </a:solidFill>
              </a:rPr>
              <a:t>Numeric</a:t>
            </a:r>
          </a:p>
          <a:p>
            <a:pPr marL="457200" lvl="0">
              <a:lnSpc>
                <a:spcPct val="90000"/>
              </a:lnSpc>
              <a:spcBef>
                <a:spcPts val="1000"/>
              </a:spcBef>
            </a:pPr>
            <a:r>
              <a:rPr lang="en-US" dirty="0">
                <a:solidFill>
                  <a:schemeClr val="dk2"/>
                </a:solidFill>
              </a:rPr>
              <a:t>Months Inactive 12 Mon: </a:t>
            </a:r>
            <a:r>
              <a:rPr lang="en-US" b="1" dirty="0">
                <a:solidFill>
                  <a:schemeClr val="dk2"/>
                </a:solidFill>
              </a:rPr>
              <a:t>Numeric</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5329200" cy="6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a:t>What proportion of the values are they?</a:t>
            </a:r>
            <a:endParaRPr sz="2100"/>
          </a:p>
        </p:txBody>
      </p:sp>
      <p:sp>
        <p:nvSpPr>
          <p:cNvPr id="104" name="Google Shape;104;p18"/>
          <p:cNvSpPr txBox="1">
            <a:spLocks noGrp="1"/>
          </p:cNvSpPr>
          <p:nvPr>
            <p:ph type="body" idx="1"/>
          </p:nvPr>
        </p:nvSpPr>
        <p:spPr>
          <a:xfrm>
            <a:off x="1928224" y="1190650"/>
            <a:ext cx="6709500" cy="325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u="sng"/>
              <a:t>Total Trans Amount: </a:t>
            </a:r>
            <a:endParaRPr sz="1600" u="sng"/>
          </a:p>
        </p:txBody>
      </p:sp>
      <p:pic>
        <p:nvPicPr>
          <p:cNvPr id="105" name="Google Shape;105;p18"/>
          <p:cNvPicPr preferRelativeResize="0"/>
          <p:nvPr/>
        </p:nvPicPr>
        <p:blipFill rotWithShape="1">
          <a:blip r:embed="rId3">
            <a:alphaModFix/>
          </a:blip>
          <a:srcRect b="-5086"/>
          <a:stretch/>
        </p:blipFill>
        <p:spPr>
          <a:xfrm>
            <a:off x="1398750" y="1831400"/>
            <a:ext cx="3173250" cy="2870550"/>
          </a:xfrm>
          <a:prstGeom prst="rect">
            <a:avLst/>
          </a:prstGeom>
          <a:noFill/>
          <a:ln>
            <a:noFill/>
          </a:ln>
        </p:spPr>
      </p:pic>
      <p:sp>
        <p:nvSpPr>
          <p:cNvPr id="106" name="Google Shape;106;p18"/>
          <p:cNvSpPr txBox="1"/>
          <p:nvPr/>
        </p:nvSpPr>
        <p:spPr>
          <a:xfrm>
            <a:off x="4793575" y="1784425"/>
            <a:ext cx="3053100" cy="2806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majority of customers fall into Bin 2, representing approximately 95.6% of the total.</a:t>
            </a:r>
            <a:endParaRPr sz="1200">
              <a:solidFill>
                <a:schemeClr val="dk2"/>
              </a:solidFill>
              <a:latin typeface="Roboto"/>
              <a:ea typeface="Roboto"/>
              <a:cs typeface="Roboto"/>
              <a:sym typeface="Roboto"/>
            </a:endParaRPr>
          </a:p>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Bins 1 and 3 have smaller percentages of around 2.7% and 1.7%, respectively.</a:t>
            </a:r>
            <a:endParaRPr sz="1200">
              <a:solidFill>
                <a:schemeClr val="dk2"/>
              </a:solidFill>
              <a:latin typeface="Roboto"/>
              <a:ea typeface="Roboto"/>
              <a:cs typeface="Roboto"/>
              <a:sym typeface="Roboto"/>
            </a:endParaRPr>
          </a:p>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Bin 2 could be considered as a category with a medium transaction amount, given its high proportion.</a:t>
            </a:r>
            <a:endParaRPr sz="1200">
              <a:solidFill>
                <a:schemeClr val="dk2"/>
              </a:solidFill>
              <a:latin typeface="Roboto"/>
              <a:ea typeface="Roboto"/>
              <a:cs typeface="Roboto"/>
              <a:sym typeface="Roboto"/>
            </a:endParaRPr>
          </a:p>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Bins 1 and 3 might represent low and high transaction amounts, respectively.</a:t>
            </a:r>
            <a:endParaRPr sz="12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body" idx="1"/>
          </p:nvPr>
        </p:nvSpPr>
        <p:spPr>
          <a:xfrm>
            <a:off x="5932657" y="1036925"/>
            <a:ext cx="2799000" cy="3561300"/>
          </a:xfrm>
          <a:prstGeom prst="rect">
            <a:avLst/>
          </a:prstGeom>
        </p:spPr>
        <p:txBody>
          <a:bodyPr spcFirstLastPara="1" wrap="square" lIns="91425" tIns="91425" rIns="91425" bIns="91425" anchor="t" anchorCtr="0">
            <a:normAutofit lnSpcReduction="10000"/>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Bins 4 to 8 have zero counts, suggesting that there might be gaps or extreme values in the data. Therefore it is not considered.</a:t>
            </a:r>
            <a:endParaRPr sz="1200">
              <a:latin typeface="Roboto"/>
              <a:ea typeface="Roboto"/>
              <a:cs typeface="Roboto"/>
              <a:sym typeface="Roboto"/>
            </a:endParaRPr>
          </a:p>
          <a:p>
            <a:pPr marL="0" lvl="0" indent="0" algn="l" rtl="0">
              <a:lnSpc>
                <a:spcPct val="115000"/>
              </a:lnSpc>
              <a:spcBef>
                <a:spcPts val="1200"/>
              </a:spcBef>
              <a:spcAft>
                <a:spcPts val="0"/>
              </a:spcAft>
              <a:buNone/>
            </a:pPr>
            <a:endParaRPr sz="1200"/>
          </a:p>
          <a:p>
            <a:pPr marL="0" lvl="0" indent="0" algn="l" rtl="0">
              <a:spcBef>
                <a:spcPts val="1200"/>
              </a:spcBef>
              <a:spcAft>
                <a:spcPts val="0"/>
              </a:spcAft>
              <a:buNone/>
            </a:pPr>
            <a:r>
              <a:rPr lang="en" sz="1300" i="1"/>
              <a:t>Understanding the distribution across bins is crucial for modeling, as it helps identify patterns and trends in customer behavior.</a:t>
            </a:r>
            <a:endParaRPr sz="1300" i="1"/>
          </a:p>
          <a:p>
            <a:pPr marL="0" lvl="0" indent="0" algn="l" rtl="0">
              <a:spcBef>
                <a:spcPts val="0"/>
              </a:spcBef>
              <a:spcAft>
                <a:spcPts val="0"/>
              </a:spcAft>
              <a:buNone/>
            </a:pPr>
            <a:endParaRPr sz="1300" i="1"/>
          </a:p>
          <a:p>
            <a:pPr marL="0" lvl="0" indent="0" algn="l" rtl="0">
              <a:spcBef>
                <a:spcPts val="0"/>
              </a:spcBef>
              <a:spcAft>
                <a:spcPts val="0"/>
              </a:spcAft>
              <a:buNone/>
            </a:pPr>
            <a:r>
              <a:rPr lang="en" sz="1300" i="1"/>
              <a:t>These bins can potentially serve as features in predictive models, capturing the variability in transaction amounts.</a:t>
            </a:r>
            <a:endParaRPr sz="1300" i="1"/>
          </a:p>
          <a:p>
            <a:pPr marL="0" lvl="0" indent="0" algn="l" rtl="0">
              <a:lnSpc>
                <a:spcPct val="115000"/>
              </a:lnSpc>
              <a:spcBef>
                <a:spcPts val="0"/>
              </a:spcBef>
              <a:spcAft>
                <a:spcPts val="1200"/>
              </a:spcAft>
              <a:buNone/>
            </a:pPr>
            <a:endParaRPr sz="1200">
              <a:latin typeface="Roboto"/>
              <a:ea typeface="Roboto"/>
              <a:cs typeface="Roboto"/>
              <a:sym typeface="Roboto"/>
            </a:endParaRPr>
          </a:p>
        </p:txBody>
      </p:sp>
      <p:pic>
        <p:nvPicPr>
          <p:cNvPr id="112" name="Google Shape;112;p19"/>
          <p:cNvPicPr preferRelativeResize="0"/>
          <p:nvPr/>
        </p:nvPicPr>
        <p:blipFill>
          <a:blip r:embed="rId3">
            <a:alphaModFix/>
          </a:blip>
          <a:stretch>
            <a:fillRect/>
          </a:stretch>
        </p:blipFill>
        <p:spPr>
          <a:xfrm>
            <a:off x="463475" y="1036925"/>
            <a:ext cx="4952476" cy="3488875"/>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body" idx="1"/>
          </p:nvPr>
        </p:nvSpPr>
        <p:spPr>
          <a:xfrm>
            <a:off x="648622" y="844225"/>
            <a:ext cx="8090700" cy="382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u="sng"/>
              <a:t>Months Inactive 12 Mon:</a:t>
            </a:r>
            <a:endParaRPr sz="1600" u="sng"/>
          </a:p>
        </p:txBody>
      </p:sp>
      <p:sp>
        <p:nvSpPr>
          <p:cNvPr id="118" name="Google Shape;118;p20"/>
          <p:cNvSpPr txBox="1"/>
          <p:nvPr/>
        </p:nvSpPr>
        <p:spPr>
          <a:xfrm>
            <a:off x="4818600" y="1533375"/>
            <a:ext cx="3722700" cy="2924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majority of customers fall into 'Bin 2' (70.66%), indicating that a significant portion of customers has been moderately inactive (between 2 to 4 months) in the last 12 months.</a:t>
            </a:r>
            <a:endParaRPr sz="1200">
              <a:solidFill>
                <a:schemeClr val="dk2"/>
              </a:solidFill>
              <a:latin typeface="Roboto"/>
              <a:ea typeface="Roboto"/>
              <a:cs typeface="Roboto"/>
              <a:sym typeface="Roboto"/>
            </a:endParaRPr>
          </a:p>
          <a:p>
            <a:pPr marL="457200" lvl="0" indent="-304800" algn="l" rtl="0">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'Bin 1' (23.32%) represents customers with low inactivity (0 to 2 months), suggesting a sizable proportion of customers who have been consistently active.</a:t>
            </a:r>
            <a:endParaRPr sz="1200">
              <a:solidFill>
                <a:schemeClr val="dk2"/>
              </a:solidFill>
              <a:latin typeface="Roboto"/>
              <a:ea typeface="Roboto"/>
              <a:cs typeface="Roboto"/>
              <a:sym typeface="Roboto"/>
            </a:endParaRPr>
          </a:p>
        </p:txBody>
      </p:sp>
      <p:pic>
        <p:nvPicPr>
          <p:cNvPr id="119" name="Google Shape;119;p20"/>
          <p:cNvPicPr preferRelativeResize="0"/>
          <p:nvPr/>
        </p:nvPicPr>
        <p:blipFill>
          <a:blip r:embed="rId3">
            <a:alphaModFix/>
          </a:blip>
          <a:stretch>
            <a:fillRect/>
          </a:stretch>
        </p:blipFill>
        <p:spPr>
          <a:xfrm>
            <a:off x="746175" y="1558850"/>
            <a:ext cx="3906450" cy="2873150"/>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5545126" y="979375"/>
            <a:ext cx="3205800" cy="366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Roboto"/>
                <a:ea typeface="Roboto"/>
                <a:cs typeface="Roboto"/>
                <a:sym typeface="Roboto"/>
              </a:rPr>
              <a:t>There are smaller percentages of customers in 'Bin 3' (4.82%) and 'Bin 4' (1.20%), which indicate customers with higher levels of inactivity (4 to 6 months).</a:t>
            </a:r>
            <a:endParaRPr sz="1200">
              <a:latin typeface="Roboto"/>
              <a:ea typeface="Roboto"/>
              <a:cs typeface="Roboto"/>
              <a:sym typeface="Roboto"/>
            </a:endParaRPr>
          </a:p>
          <a:p>
            <a:pPr marL="0" lvl="0" indent="0" algn="l" rtl="0">
              <a:spcBef>
                <a:spcPts val="1200"/>
              </a:spcBef>
              <a:spcAft>
                <a:spcPts val="0"/>
              </a:spcAft>
              <a:buNone/>
            </a:pPr>
            <a:r>
              <a:rPr lang="en" sz="1200">
                <a:latin typeface="Roboto"/>
                <a:ea typeface="Roboto"/>
                <a:cs typeface="Roboto"/>
                <a:sym typeface="Roboto"/>
              </a:rPr>
              <a:t>No customers fall into 'Bin 5' and 'Bin 6,' suggesting that there are no instances of extremely high inactivity (more than 6 months).</a:t>
            </a:r>
            <a:endParaRPr sz="1200">
              <a:latin typeface="Roboto"/>
              <a:ea typeface="Roboto"/>
              <a:cs typeface="Roboto"/>
              <a:sym typeface="Roboto"/>
            </a:endParaRPr>
          </a:p>
          <a:p>
            <a:pPr marL="0" lvl="0" indent="0" algn="l" rtl="0">
              <a:spcBef>
                <a:spcPts val="1200"/>
              </a:spcBef>
              <a:spcAft>
                <a:spcPts val="1200"/>
              </a:spcAft>
              <a:buNone/>
            </a:pPr>
            <a:r>
              <a:rPr lang="en" sz="1300" i="1"/>
              <a:t>When building predictive models, the 'Months Inactive 12 mon' variable can be a valuable predictor, especially considering the varying levels of customer inactivity.</a:t>
            </a:r>
            <a:endParaRPr sz="1300" i="1"/>
          </a:p>
        </p:txBody>
      </p:sp>
      <p:pic>
        <p:nvPicPr>
          <p:cNvPr id="125" name="Google Shape;125;p21"/>
          <p:cNvPicPr preferRelativeResize="0"/>
          <p:nvPr/>
        </p:nvPicPr>
        <p:blipFill>
          <a:blip r:embed="rId3">
            <a:alphaModFix/>
          </a:blip>
          <a:stretch>
            <a:fillRect/>
          </a:stretch>
        </p:blipFill>
        <p:spPr>
          <a:xfrm>
            <a:off x="496050" y="897175"/>
            <a:ext cx="4908149" cy="3499449"/>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4440</TotalTime>
  <Words>1781</Words>
  <Application>Microsoft Office PowerPoint</Application>
  <PresentationFormat>On-screen Show (16:9)</PresentationFormat>
  <Paragraphs>144</Paragraphs>
  <Slides>23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Lato</vt:lpstr>
      <vt:lpstr>Roboto</vt:lpstr>
      <vt:lpstr>Arial Narrow</vt:lpstr>
      <vt:lpstr>Raleway</vt:lpstr>
      <vt:lpstr>Arial</vt:lpstr>
      <vt:lpstr>Wingdings</vt:lpstr>
      <vt:lpstr>Swiss</vt:lpstr>
      <vt:lpstr>Project  team Orange EDA Phase Presentation</vt:lpstr>
      <vt:lpstr>Problem Statement</vt:lpstr>
      <vt:lpstr>Exploratory Data Analysis  Goal</vt:lpstr>
      <vt:lpstr>Independent variables chosen for analysis by Ibrahim</vt:lpstr>
      <vt:lpstr>Individual analysis of my two independent variables </vt:lpstr>
      <vt:lpstr>What proportion of the values are they?</vt:lpstr>
      <vt:lpstr>PowerPoint Presentation</vt:lpstr>
      <vt:lpstr>PowerPoint Presentation</vt:lpstr>
      <vt:lpstr>PowerPoint Presentation</vt:lpstr>
      <vt:lpstr>Are these independent variables are correlated to other independent variables, or not?</vt:lpstr>
      <vt:lpstr>Correlation for Total Trans Amt with other independent variables</vt:lpstr>
      <vt:lpstr>The proportion of  Attrited or Existing values in the target associated with each value of the independent variable: </vt:lpstr>
      <vt:lpstr>PowerPoint Presentation</vt:lpstr>
      <vt:lpstr>Hypothesis testing of the two independent variables as predictor candidates:</vt:lpstr>
      <vt:lpstr>PowerPoint Presentation</vt:lpstr>
      <vt:lpstr>PowerPoint Presentation</vt:lpstr>
      <vt:lpstr>Hypothesis testing of the two independent variables as predictor candidates:</vt:lpstr>
      <vt:lpstr>Relationship of Months inactive 12 mon with Attrition flag</vt:lpstr>
      <vt:lpstr>PowerPoint Presentation</vt:lpstr>
      <vt:lpstr>Should this variable should be included, or not included, in the models for the following reason(s): </vt:lpstr>
      <vt:lpstr>Should this variable should be included, or not included, in the models for the following reason(s): </vt:lpstr>
      <vt:lpstr>Summary:</vt:lpstr>
      <vt:lpstr>Group summary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team Orange EDA Phase Presentation</dc:title>
  <cp:lastModifiedBy>Mohammed Hamed</cp:lastModifiedBy>
  <cp:revision>11</cp:revision>
  <dcterms:modified xsi:type="dcterms:W3CDTF">2024-03-13T22:45:40Z</dcterms:modified>
</cp:coreProperties>
</file>